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4" r:id="rId2"/>
    <p:sldId id="317" r:id="rId3"/>
    <p:sldId id="316" r:id="rId4"/>
    <p:sldId id="318" r:id="rId5"/>
    <p:sldId id="322" r:id="rId6"/>
    <p:sldId id="319" r:id="rId7"/>
    <p:sldId id="320" r:id="rId8"/>
    <p:sldId id="321" r:id="rId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3"/>
    <p:restoredTop sz="94683"/>
  </p:normalViewPr>
  <p:slideViewPr>
    <p:cSldViewPr snapToGrid="0">
      <p:cViewPr varScale="1">
        <p:scale>
          <a:sx n="143" d="100"/>
          <a:sy n="143" d="100"/>
        </p:scale>
        <p:origin x="6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02/10/24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02/10/24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507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6B2-3794-444E-B5A1-08EF745DA6D8}" type="datetime1">
              <a:t>10/2/24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E994-5BE6-484F-BF78-F5DF287B9432}" type="datetime1">
              <a:t>10/2/24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WSOS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biblioteca.dmi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315309"/>
            <a:ext cx="8856717" cy="181829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it-IT" sz="3200" dirty="0"/>
              <a:t>WSOS (ex TSDW): </a:t>
            </a:r>
            <a:r>
              <a:rPr lang="it-IT" sz="3200" dirty="0">
                <a:solidFill>
                  <a:srgbClr val="FF0000"/>
                </a:solidFill>
              </a:rPr>
              <a:t>W</a:t>
            </a:r>
            <a:r>
              <a:rPr lang="it-IT" sz="3200" dirty="0"/>
              <a:t>eb &amp; </a:t>
            </a:r>
            <a:r>
              <a:rPr lang="it-IT" sz="3200" dirty="0">
                <a:solidFill>
                  <a:srgbClr val="FF0000"/>
                </a:solidFill>
              </a:rPr>
              <a:t>S</a:t>
            </a:r>
            <a:r>
              <a:rPr lang="it-IT" sz="3200" dirty="0"/>
              <a:t>ervice </a:t>
            </a:r>
            <a:r>
              <a:rPr lang="it-IT" sz="3200" dirty="0">
                <a:solidFill>
                  <a:srgbClr val="FF0000"/>
                </a:solidFill>
              </a:rPr>
              <a:t>O</a:t>
            </a:r>
            <a:r>
              <a:rPr lang="it-IT" sz="3200" dirty="0"/>
              <a:t>riented </a:t>
            </a:r>
            <a:r>
              <a:rPr lang="it-IT" sz="3200" dirty="0">
                <a:solidFill>
                  <a:srgbClr val="FF0000"/>
                </a:solidFill>
              </a:rPr>
              <a:t>S</a:t>
            </a:r>
            <a:r>
              <a:rPr lang="it-IT" sz="3200" dirty="0"/>
              <a:t>ystems (6 CFU) con laboratorio (3 CFU, prof. S. Nicotra)</a:t>
            </a:r>
            <a:br>
              <a:rPr lang="it-IT" sz="3200" b="0" dirty="0"/>
            </a:br>
            <a:r>
              <a:rPr lang="it-IT" sz="2800" b="0" i="1" dirty="0"/>
              <a:t>Giuseppe Pappalardo</a:t>
            </a:r>
            <a:endParaRPr lang="it-IT" sz="2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09" y="2215732"/>
            <a:ext cx="8776182" cy="39116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noProof="1"/>
              <a:t>Sistema Distribuito</a:t>
            </a:r>
            <a:r>
              <a:rPr lang="it-IT" noProof="1"/>
              <a:t>: sistema software i cui componenti interagiscono attraverso la </a:t>
            </a:r>
            <a:r>
              <a:rPr lang="it-IT" b="1" noProof="1"/>
              <a:t>rete</a:t>
            </a:r>
          </a:p>
          <a:p>
            <a:r>
              <a:rPr lang="it-IT" b="1" noProof="1"/>
              <a:t>Architettura</a:t>
            </a:r>
            <a:r>
              <a:rPr lang="it-IT" noProof="1"/>
              <a:t> tipica di un SD: </a:t>
            </a:r>
            <a:r>
              <a:rPr lang="it-IT" b="1" noProof="1"/>
              <a:t>client-server</a:t>
            </a:r>
          </a:p>
          <a:p>
            <a:r>
              <a:rPr lang="it-IT" noProof="1"/>
              <a:t>Il corso </a:t>
            </a:r>
            <a:r>
              <a:rPr lang="it-IT" b="1" noProof="1"/>
              <a:t>WSOS</a:t>
            </a:r>
            <a:r>
              <a:rPr lang="it-IT" noProof="1"/>
              <a:t> presenta le principali </a:t>
            </a:r>
            <a:r>
              <a:rPr lang="it-IT" b="1" noProof="1"/>
              <a:t>tecnologie</a:t>
            </a:r>
            <a:r>
              <a:rPr lang="it-IT" noProof="1"/>
              <a:t> disponibili per l’</a:t>
            </a:r>
            <a:r>
              <a:rPr lang="it-IT" b="1" noProof="1"/>
              <a:t>interazione</a:t>
            </a:r>
            <a:r>
              <a:rPr lang="it-IT" noProof="1"/>
              <a:t> e l’</a:t>
            </a:r>
            <a:r>
              <a:rPr lang="it-IT" b="1" noProof="1"/>
              <a:t>interconnessione </a:t>
            </a:r>
            <a:r>
              <a:rPr lang="it-IT" noProof="1"/>
              <a:t>tra i componenti di un SD</a:t>
            </a:r>
          </a:p>
          <a:p>
            <a:r>
              <a:rPr lang="it-IT" noProof="1"/>
              <a:t>La principale di queste è il </a:t>
            </a:r>
            <a:r>
              <a:rPr lang="it-IT" b="1" noProof="1"/>
              <a:t>Web</a:t>
            </a:r>
            <a:r>
              <a:rPr lang="it-IT" noProof="1"/>
              <a:t> (protocollo HTTP), costruito su </a:t>
            </a:r>
            <a:r>
              <a:rPr lang="it-IT" b="1" noProof="1"/>
              <a:t>Internet</a:t>
            </a:r>
            <a:r>
              <a:rPr lang="it-IT" noProof="1"/>
              <a:t> (TCP) e le </a:t>
            </a:r>
            <a:r>
              <a:rPr lang="it-IT" b="1" noProof="1"/>
              <a:t>socket</a:t>
            </a:r>
            <a:r>
              <a:rPr lang="it-IT" noProof="1"/>
              <a:t> di rete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A3E6-E08E-FB4C-841C-CEC367EC284B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04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38101"/>
            <a:ext cx="8856717" cy="634562"/>
          </a:xfrm>
        </p:spPr>
        <p:txBody>
          <a:bodyPr>
            <a:normAutofit/>
          </a:bodyPr>
          <a:lstStyle/>
          <a:p>
            <a:r>
              <a:rPr lang="it-IT" sz="3200" dirty="0"/>
              <a:t>Tecnologie per i Sistemi Distribuiti</a:t>
            </a:r>
            <a:endParaRPr lang="it-IT" sz="32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3" y="808671"/>
            <a:ext cx="8929288" cy="56453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3838" indent="-223838">
              <a:spcBef>
                <a:spcPts val="1200"/>
              </a:spcBef>
            </a:pPr>
            <a:r>
              <a:rPr lang="it-IT" sz="2600" b="1" noProof="1"/>
              <a:t>Socket</a:t>
            </a:r>
            <a:r>
              <a:rPr lang="it-IT" sz="2600" noProof="1"/>
              <a:t> (</a:t>
            </a:r>
            <a:r>
              <a:rPr lang="it-IT" sz="2400" noProof="1"/>
              <a:t>API di "astrazione", per accesso </a:t>
            </a:r>
            <a:r>
              <a:rPr lang="it-IT" sz="2400" i="1" noProof="1"/>
              <a:t>programmer-friendly</a:t>
            </a:r>
            <a:r>
              <a:rPr lang="it-IT" sz="2400" noProof="1"/>
              <a:t> a TCP</a:t>
            </a:r>
            <a:r>
              <a:rPr lang="it-IT" sz="2600" noProof="1"/>
              <a:t>)</a:t>
            </a:r>
          </a:p>
          <a:p>
            <a:pPr marL="576263" lvl="1" indent="-284163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it-IT" sz="2600" noProof="1"/>
              <a:t>un componente invia un messaggio di richiesta, un altro risponde</a:t>
            </a:r>
          </a:p>
          <a:p>
            <a:pPr marL="576263" lvl="1" indent="-284163">
              <a:lnSpc>
                <a:spcPct val="90000"/>
              </a:lnSpc>
              <a:spcBef>
                <a:spcPts val="1200"/>
              </a:spcBef>
            </a:pPr>
            <a:r>
              <a:rPr lang="it-IT" sz="2600">
                <a:solidFill>
                  <a:prstClr val="black"/>
                </a:solidFill>
              </a:rPr>
              <a:t>in C/Unix (ambiente "nativo" delle socket) e in Java (nel corso di Laboratorio)</a:t>
            </a:r>
            <a:endParaRPr lang="it-IT" sz="2600" noProof="1"/>
          </a:p>
          <a:p>
            <a:pPr marL="223838" indent="-223838">
              <a:spcBef>
                <a:spcPts val="2200"/>
              </a:spcBef>
            </a:pPr>
            <a:r>
              <a:rPr lang="it-IT" sz="2600" b="1" noProof="1"/>
              <a:t>RPC</a:t>
            </a:r>
            <a:r>
              <a:rPr lang="it-IT" sz="2600" noProof="1"/>
              <a:t> - chiamata di funzione/metodo remoti, un componente invoca un metodo, un altro componente, </a:t>
            </a:r>
            <a:r>
              <a:rPr lang="it-IT" sz="2600" b="1" noProof="1"/>
              <a:t>remoto</a:t>
            </a:r>
            <a:r>
              <a:rPr lang="it-IT" sz="2600" noProof="1"/>
              <a:t>, lo esegue</a:t>
            </a:r>
          </a:p>
          <a:p>
            <a:pPr marL="576263" lvl="1" indent="-284163">
              <a:spcBef>
                <a:spcPts val="1200"/>
              </a:spcBef>
            </a:pPr>
            <a:r>
              <a:rPr lang="it-IT" sz="2600" noProof="1"/>
              <a:t>RPC per C/Unix, RMI per Java</a:t>
            </a:r>
          </a:p>
          <a:p>
            <a:pPr marL="223838" indent="-223838">
              <a:spcBef>
                <a:spcPts val="2200"/>
              </a:spcBef>
            </a:pPr>
            <a:r>
              <a:rPr lang="it-IT" sz="2600" b="1" noProof="1"/>
              <a:t>Thread</a:t>
            </a:r>
            <a:r>
              <a:rPr lang="it-IT" sz="2600" noProof="1"/>
              <a:t> – per </a:t>
            </a:r>
            <a:r>
              <a:rPr lang="it-IT" sz="2600"/>
              <a:t>applicazioni distribuite ad </a:t>
            </a:r>
            <a:r>
              <a:rPr lang="it-IT" sz="2600" b="1"/>
              <a:t>alta disponibilità</a:t>
            </a:r>
            <a:endParaRPr lang="it-IT" sz="2600"/>
          </a:p>
          <a:p>
            <a:pPr marL="576263" lvl="1" indent="-284163"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§"/>
            </a:pPr>
            <a:r>
              <a:rPr lang="it-IT" sz="2600"/>
              <a:t>consentono a più componenti di eseguire </a:t>
            </a:r>
            <a:r>
              <a:rPr lang="it-IT" sz="2600" b="1"/>
              <a:t>attività parallele</a:t>
            </a:r>
            <a:r>
              <a:rPr lang="it-IT" sz="2600"/>
              <a:t>, indipendenti o interagenti</a:t>
            </a:r>
          </a:p>
          <a:p>
            <a:pPr marL="576263" lvl="1" indent="-257175"/>
            <a:r>
              <a:rPr lang="it-IT" sz="2600"/>
              <a:t>Thread Java (nel corso di Lab.)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C9F-F8B7-2C44-80C7-AB0998FFBDD3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143-D470-D24D-9F33-44F48816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126839"/>
            <a:ext cx="8579942" cy="641654"/>
          </a:xfrm>
        </p:spPr>
        <p:txBody>
          <a:bodyPr>
            <a:normAutofit fontScale="90000"/>
          </a:bodyPr>
          <a:lstStyle/>
          <a:p>
            <a:r>
              <a:rPr lang="it-IT"/>
              <a:t>WSOS: architetture per il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81BA-844D-DF4A-A115-93CA8E14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7" y="1151068"/>
            <a:ext cx="8760765" cy="53029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/>
              <a:t>Architettura </a:t>
            </a:r>
            <a:r>
              <a:rPr lang="it-IT" b="1"/>
              <a:t>3-tier</a:t>
            </a:r>
            <a:r>
              <a:rPr lang="it-IT"/>
              <a:t> per interazione via </a:t>
            </a:r>
            <a:r>
              <a:rPr lang="it-IT" b="1"/>
              <a:t>HTTP/Web</a:t>
            </a:r>
          </a:p>
          <a:p>
            <a:pPr>
              <a:spcBef>
                <a:spcPts val="1200"/>
              </a:spcBef>
            </a:pPr>
            <a:r>
              <a:rPr lang="it-IT"/>
              <a:t>Tier 1: il </a:t>
            </a:r>
            <a:r>
              <a:rPr lang="it-IT" b="1"/>
              <a:t>cliente</a:t>
            </a:r>
            <a:r>
              <a:rPr lang="it-IT"/>
              <a:t>, un </a:t>
            </a:r>
            <a:r>
              <a:rPr lang="it-IT" b="1"/>
              <a:t>browser</a:t>
            </a:r>
            <a:r>
              <a:rPr lang="it-IT"/>
              <a:t> Web (con Javascript)</a:t>
            </a:r>
          </a:p>
          <a:p>
            <a:pPr lvl="1">
              <a:spcBef>
                <a:spcPts val="168"/>
              </a:spcBef>
              <a:buFont typeface="Apple Symbols" panose="02000000000000000000" pitchFamily="2" charset="-79"/>
              <a:buChar char="☛"/>
            </a:pPr>
            <a:r>
              <a:rPr lang="it-IT"/>
              <a:t>principalmente nel corso di Web Programming</a:t>
            </a:r>
          </a:p>
          <a:p>
            <a:pPr>
              <a:spcBef>
                <a:spcPts val="1200"/>
              </a:spcBef>
            </a:pPr>
            <a:r>
              <a:rPr lang="it-IT"/>
              <a:t>Tier 2: il </a:t>
            </a:r>
            <a:r>
              <a:rPr lang="it-IT" b="1"/>
              <a:t>server</a:t>
            </a:r>
            <a:r>
              <a:rPr lang="it-IT"/>
              <a:t> (Web server: Apache, Nginx, MS IIS) e/o </a:t>
            </a:r>
            <a:r>
              <a:rPr lang="it-IT" b="1"/>
              <a:t>Application Engine</a:t>
            </a:r>
            <a:r>
              <a:rPr lang="it-IT"/>
              <a:t> (PHP, Tomcat (Java), etc.) che esegue la </a:t>
            </a:r>
            <a:r>
              <a:rPr lang="it-IT" i="1"/>
              <a:t>business logic</a:t>
            </a:r>
            <a:r>
              <a:rPr lang="it-IT"/>
              <a:t> (in Java (corso Lab), PHP, Python ?...)</a:t>
            </a:r>
            <a:endParaRPr lang="it-IT" b="1"/>
          </a:p>
          <a:p>
            <a:pPr>
              <a:spcBef>
                <a:spcPts val="1200"/>
              </a:spcBef>
            </a:pPr>
            <a:r>
              <a:rPr lang="it-IT"/>
              <a:t>Tier 3: un </a:t>
            </a:r>
            <a:r>
              <a:rPr lang="it-IT" b="1"/>
              <a:t>database</a:t>
            </a:r>
            <a:r>
              <a:rPr lang="it-IT"/>
              <a:t> (es. mySql/mariaDB) con i dati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it-IT"/>
              <a:t>Allineandoci allo stato dell'arte, potremo implementare (v. corso TAP) i tier 2 e 3 anche come </a:t>
            </a:r>
            <a:r>
              <a:rPr lang="it-IT" b="1"/>
              <a:t>container</a:t>
            </a:r>
            <a:r>
              <a:rPr lang="it-IT"/>
              <a:t> Docker (efficienza e indipendenza da piattaforma)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0C00-3411-C649-896D-02E0323D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26B7A-1EB6-ED47-8A63-995861BAA8E9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7B2E-FC63-F740-A2FD-AC8F2E28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A651-3B9A-8748-B98E-AFFCBD92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17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143-D470-D24D-9F33-44F48816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1654"/>
          </a:xfrm>
        </p:spPr>
        <p:txBody>
          <a:bodyPr>
            <a:normAutofit fontScale="90000"/>
          </a:bodyPr>
          <a:lstStyle/>
          <a:p>
            <a:r>
              <a:rPr lang="it-IT"/>
              <a:t>WSOS: tecnologie per il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481BA-844D-DF4A-A115-93CA8E147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7" y="815788"/>
            <a:ext cx="8860224" cy="563825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it-IT" b="1"/>
              <a:t>PHP </a:t>
            </a:r>
            <a:r>
              <a:rPr lang="it-IT"/>
              <a:t>per il Tier 2 – </a:t>
            </a:r>
            <a:r>
              <a:rPr lang="it-IT" i="1"/>
              <a:t>business logic</a:t>
            </a:r>
            <a:endParaRPr lang="it-IT" b="1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it-IT" b="1" spc="-20"/>
              <a:t>Servlet</a:t>
            </a:r>
            <a:r>
              <a:rPr lang="it-IT" spc="-20"/>
              <a:t> / </a:t>
            </a:r>
            <a:r>
              <a:rPr lang="it-IT" b="1" spc="-20"/>
              <a:t>Web App</a:t>
            </a:r>
            <a:r>
              <a:rPr lang="it-IT" spc="-20"/>
              <a:t> (Java, corso Lab.) per Tier 2 – </a:t>
            </a:r>
            <a:r>
              <a:rPr lang="it-IT" i="1" spc="-20"/>
              <a:t>business logic</a:t>
            </a:r>
            <a:endParaRPr lang="it-IT" spc="-2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it-IT"/>
              <a:t>Pattern di fruizione </a:t>
            </a:r>
            <a:r>
              <a:rPr lang="it-IT" i="1"/>
              <a:t>programmatica</a:t>
            </a:r>
            <a:r>
              <a:rPr lang="it-IT"/>
              <a:t> di </a:t>
            </a:r>
            <a:r>
              <a:rPr lang="it-IT" b="1"/>
              <a:t>servizi remoti </a:t>
            </a:r>
            <a:r>
              <a:rPr lang="it-IT"/>
              <a:t>(p. es. servizi Google, Amazon, ChatGPT, etc.) da codice: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it-IT"/>
              <a:t>interazione </a:t>
            </a:r>
            <a:r>
              <a:rPr lang="it-IT" b="1"/>
              <a:t>REST</a:t>
            </a:r>
            <a:r>
              <a:rPr lang="it-IT"/>
              <a:t> via HTTP tra cliente e servizio; p.es. </a:t>
            </a:r>
            <a:br>
              <a:rPr lang="it-IT"/>
            </a:br>
            <a:r>
              <a:rPr lang="it-IT"/>
              <a:t>l’host </a:t>
            </a:r>
            <a:r>
              <a:rPr lang="it-IT">
                <a:hlinkClick r:id="rId2"/>
              </a:rPr>
              <a:t>http://biblioteca.dmi</a:t>
            </a:r>
            <a:r>
              <a:rPr lang="it-IT"/>
              <a:t> offre il servizio, sul port 80 e: 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it-IT" sz="2600"/>
              <a:t>il messaggio HTTP </a:t>
            </a:r>
            <a:r>
              <a:rPr lang="it-IT" sz="2600">
                <a:latin typeface="Ubuntu Mono" panose="020B0509030602030204" pitchFamily="49" charset="0"/>
                <a:cs typeface="Calibri" panose="020F0502020204030204" pitchFamily="34" charset="0"/>
              </a:rPr>
              <a:t>GET</a:t>
            </a:r>
            <a:r>
              <a:rPr lang="it-IT" sz="1300">
                <a:latin typeface="Ubuntu Mono" panose="020B0509030602030204" pitchFamily="49" charset="0"/>
                <a:cs typeface="Calibri" panose="020F0502020204030204" pitchFamily="34" charset="0"/>
              </a:rPr>
              <a:t> </a:t>
            </a:r>
            <a:r>
              <a:rPr lang="it-IT" sz="2600">
                <a:latin typeface="Ubuntu Mono" panose="020B0509030602030204" pitchFamily="49" charset="0"/>
                <a:cs typeface="Calibri" panose="020F0502020204030204" pitchFamily="34" charset="0"/>
              </a:rPr>
              <a:t>/books</a:t>
            </a:r>
            <a:r>
              <a:rPr lang="it-IT" sz="2600"/>
              <a:t> elenca i libri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it-IT" sz="2600"/>
              <a:t>il messaggio </a:t>
            </a:r>
            <a:r>
              <a:rPr lang="it-IT" sz="2600">
                <a:latin typeface="Ubuntu Mono" panose="020B0509030602030204" pitchFamily="49" charset="0"/>
              </a:rPr>
              <a:t>GET</a:t>
            </a:r>
            <a:r>
              <a:rPr lang="it-IT" sz="1300">
                <a:latin typeface="Ubuntu Mono" panose="020B0509030602030204" pitchFamily="49" charset="0"/>
              </a:rPr>
              <a:t> </a:t>
            </a:r>
            <a:r>
              <a:rPr lang="it-IT" sz="2600">
                <a:latin typeface="Ubuntu Mono" panose="020B0509030602030204" pitchFamily="49" charset="0"/>
              </a:rPr>
              <a:t>/books/23</a:t>
            </a:r>
            <a:r>
              <a:rPr lang="it-IT" sz="2600"/>
              <a:t> mostra il libro 23 dell’elenco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it-IT" sz="2600"/>
              <a:t>il messaggio </a:t>
            </a:r>
            <a:r>
              <a:rPr lang="it-IT" sz="2600">
                <a:latin typeface="Ubuntu Mono" panose="020B0509030602030204" pitchFamily="49" charset="0"/>
              </a:rPr>
              <a:t>DELETE</a:t>
            </a:r>
            <a:r>
              <a:rPr lang="it-IT" sz="1300">
                <a:latin typeface="Ubuntu Mono" panose="020B0509030602030204" pitchFamily="49" charset="0"/>
              </a:rPr>
              <a:t> </a:t>
            </a:r>
            <a:r>
              <a:rPr lang="it-IT" sz="2600">
                <a:latin typeface="Ubuntu Mono" panose="020B0509030602030204" pitchFamily="49" charset="0"/>
              </a:rPr>
              <a:t>/books/23</a:t>
            </a:r>
            <a:r>
              <a:rPr lang="it-IT" sz="2600"/>
              <a:t> elimina il libro 23</a:t>
            </a:r>
          </a:p>
          <a:p>
            <a:pPr lvl="2">
              <a:lnSpc>
                <a:spcPct val="95000"/>
              </a:lnSpc>
              <a:spcBef>
                <a:spcPts val="600"/>
              </a:spcBef>
            </a:pPr>
            <a:r>
              <a:rPr lang="it-IT" sz="2600">
                <a:latin typeface="Ubuntu Mono" panose="020B0509030602030204" pitchFamily="49" charset="0"/>
              </a:rPr>
              <a:t>POST</a:t>
            </a:r>
            <a:r>
              <a:rPr lang="it-IT" sz="1300" i="1">
                <a:latin typeface="Ubuntu Mono" panose="020B0509030602030204" pitchFamily="49" charset="0"/>
              </a:rPr>
              <a:t> </a:t>
            </a:r>
            <a:r>
              <a:rPr lang="it-IT" sz="2600">
                <a:latin typeface="Ubuntu Mono" panose="020B0509030602030204" pitchFamily="49" charset="0"/>
              </a:rPr>
              <a:t>/books</a:t>
            </a:r>
            <a:r>
              <a:rPr lang="it-IT" sz="2600"/>
              <a:t> inserisce un nuovo libro, i cui dati fanno parte del messaggio </a:t>
            </a:r>
            <a:r>
              <a:rPr lang="it-IT" sz="2600">
                <a:latin typeface="Ubuntu Mono" panose="020B0509030602030204" pitchFamily="49" charset="0"/>
              </a:rPr>
              <a:t>POST</a:t>
            </a:r>
            <a:r>
              <a:rPr lang="it-IT" sz="2600"/>
              <a:t>, spesso in formato </a:t>
            </a:r>
            <a:r>
              <a:rPr lang="it-IT" sz="2600" i="1"/>
              <a:t>JSON</a:t>
            </a:r>
            <a:endParaRPr lang="it-IT" sz="260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it-IT" sz="3000" b="1"/>
              <a:t>JSON</a:t>
            </a:r>
            <a:r>
              <a:rPr lang="it-IT" sz="3000"/>
              <a:t>: linguaggio Javascript di codifica per scambio dati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00C00-3411-C649-896D-02E0323D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6A5-643E-8A43-A774-A106830A2593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7B2E-FC63-F740-A2FD-AC8F2E28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A651-3B9A-8748-B98E-AFFCBD92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26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EA455-A61E-BC2A-8E3E-814B163A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B1E8-B5DD-E4FB-9BB9-3421EE8B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1654"/>
          </a:xfrm>
        </p:spPr>
        <p:txBody>
          <a:bodyPr>
            <a:normAutofit fontScale="90000"/>
          </a:bodyPr>
          <a:lstStyle/>
          <a:p>
            <a:r>
              <a:rPr lang="it-IT"/>
              <a:t>WSOS: tecnologie per il Web -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C0CC-59C5-4FEE-667B-799D8A337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7" y="941294"/>
            <a:ext cx="8860224" cy="558501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it-IT" sz="2500"/>
              <a:t>Pattern </a:t>
            </a:r>
            <a:r>
              <a:rPr lang="it-IT" sz="2500" b="1"/>
              <a:t>MVC</a:t>
            </a:r>
            <a:r>
              <a:rPr lang="it-IT" sz="2500"/>
              <a:t> (</a:t>
            </a:r>
            <a:r>
              <a:rPr lang="it-IT" sz="2500" b="1"/>
              <a:t>M</a:t>
            </a:r>
            <a:r>
              <a:rPr lang="it-IT" sz="2500"/>
              <a:t>odel-</a:t>
            </a:r>
            <a:r>
              <a:rPr lang="it-IT" sz="2500" b="1"/>
              <a:t>V</a:t>
            </a:r>
            <a:r>
              <a:rPr lang="it-IT" sz="2500"/>
              <a:t>iew-</a:t>
            </a:r>
            <a:r>
              <a:rPr lang="it-IT" sz="2500" b="1"/>
              <a:t>C</a:t>
            </a:r>
            <a:r>
              <a:rPr lang="it-IT" sz="2500"/>
              <a:t>ontroller) per app Web</a:t>
            </a:r>
          </a:p>
          <a:p>
            <a:pPr lvl="1">
              <a:spcBef>
                <a:spcPts val="200"/>
              </a:spcBef>
            </a:pPr>
            <a:r>
              <a:rPr lang="it-IT" sz="2500" b="1"/>
              <a:t>M</a:t>
            </a:r>
            <a:r>
              <a:rPr lang="it-IT" sz="2500"/>
              <a:t>: interazione con DB, </a:t>
            </a:r>
            <a:r>
              <a:rPr lang="it-IT" sz="2500" b="1"/>
              <a:t>V</a:t>
            </a:r>
            <a:r>
              <a:rPr lang="it-IT" sz="2500"/>
              <a:t>: interazione con il cliente, </a:t>
            </a:r>
            <a:r>
              <a:rPr lang="it-IT" sz="2500" b="1"/>
              <a:t>C</a:t>
            </a:r>
            <a:r>
              <a:rPr lang="it-IT" sz="2500"/>
              <a:t>: business logic (implementa le funzionalità dell’app)</a:t>
            </a:r>
          </a:p>
          <a:p>
            <a:pPr lvl="1">
              <a:spcBef>
                <a:spcPts val="200"/>
              </a:spcBef>
            </a:pPr>
            <a:r>
              <a:rPr lang="it-IT" sz="2500"/>
              <a:t>MVC si sposa bene a REST</a:t>
            </a:r>
          </a:p>
          <a:p>
            <a:pPr lvl="1">
              <a:spcBef>
                <a:spcPts val="200"/>
              </a:spcBef>
            </a:pPr>
            <a:r>
              <a:rPr lang="it-IT" sz="2500"/>
              <a:t>MVC con PHP/</a:t>
            </a:r>
            <a:r>
              <a:rPr lang="it-IT" sz="2500" b="1"/>
              <a:t>Laravel</a:t>
            </a:r>
          </a:p>
          <a:p>
            <a:pPr lvl="1">
              <a:spcBef>
                <a:spcPts val="200"/>
              </a:spcBef>
            </a:pPr>
            <a:r>
              <a:rPr lang="it-IT" sz="2500"/>
              <a:t>M_C con Java </a:t>
            </a:r>
            <a:r>
              <a:rPr lang="it-IT" sz="2500" b="1"/>
              <a:t>Spring Boot</a:t>
            </a:r>
            <a:r>
              <a:rPr lang="it-IT" sz="2500"/>
              <a:t> (corso Lab); per la V si ricorre al framework </a:t>
            </a:r>
            <a:r>
              <a:rPr lang="it-IT" sz="2500" b="1"/>
              <a:t>ThymeLeaf</a:t>
            </a:r>
            <a:endParaRPr lang="it-IT" sz="2500"/>
          </a:p>
          <a:p>
            <a:pPr lvl="1">
              <a:spcBef>
                <a:spcPts val="200"/>
              </a:spcBef>
            </a:pPr>
            <a:r>
              <a:rPr lang="it-IT" sz="2500"/>
              <a:t>MVC con Python/</a:t>
            </a:r>
            <a:r>
              <a:rPr lang="it-IT" sz="2500" b="1"/>
              <a:t>Django</a:t>
            </a:r>
            <a:r>
              <a:rPr lang="it-IT" sz="2500"/>
              <a:t> ?</a:t>
            </a:r>
            <a:endParaRPr lang="it-IT" sz="2500" b="1"/>
          </a:p>
          <a:p>
            <a:pPr>
              <a:spcBef>
                <a:spcPts val="1200"/>
              </a:spcBef>
            </a:pPr>
            <a:r>
              <a:rPr lang="it-IT" sz="2500"/>
              <a:t>App Web MVC (p.es. Laravel) e cliente "</a:t>
            </a:r>
            <a:r>
              <a:rPr lang="it-IT" sz="2500" b="1"/>
              <a:t>thin</a:t>
            </a:r>
            <a:r>
              <a:rPr lang="it-IT" sz="2500"/>
              <a:t>" (browser e HTML, no JavaScript)</a:t>
            </a:r>
          </a:p>
          <a:p>
            <a:pPr>
              <a:spcBef>
                <a:spcPts val="1200"/>
              </a:spcBef>
            </a:pPr>
            <a:r>
              <a:rPr lang="it-IT" sz="2500"/>
              <a:t>Alternativa (cliente "</a:t>
            </a:r>
            <a:r>
              <a:rPr lang="it-IT" sz="2500" b="1"/>
              <a:t>rich</a:t>
            </a:r>
            <a:r>
              <a:rPr lang="it-IT" sz="2500"/>
              <a:t>")</a:t>
            </a:r>
          </a:p>
          <a:p>
            <a:pPr lvl="1">
              <a:spcBef>
                <a:spcPts val="0"/>
              </a:spcBef>
            </a:pPr>
            <a:r>
              <a:rPr lang="it-IT" sz="2500"/>
              <a:t>API Web (es. app Spring Boot) implementa </a:t>
            </a:r>
            <a:r>
              <a:rPr lang="it-IT" sz="2500" b="1"/>
              <a:t>M</a:t>
            </a:r>
            <a:r>
              <a:rPr lang="it-IT" sz="2500"/>
              <a:t>odel/</a:t>
            </a:r>
            <a:r>
              <a:rPr lang="it-IT" sz="2500" b="1"/>
              <a:t>C</a:t>
            </a:r>
            <a:r>
              <a:rPr lang="it-IT" sz="2500"/>
              <a:t>ontroller</a:t>
            </a:r>
          </a:p>
          <a:p>
            <a:pPr lvl="1">
              <a:spcBef>
                <a:spcPts val="0"/>
              </a:spcBef>
            </a:pPr>
            <a:r>
              <a:rPr lang="it-IT" sz="2500" b="1"/>
              <a:t>V</a:t>
            </a:r>
            <a:r>
              <a:rPr lang="it-IT" sz="2500"/>
              <a:t>iew assicurata da cliente "</a:t>
            </a:r>
            <a:r>
              <a:rPr lang="it-IT" sz="2500" b="1"/>
              <a:t>rich</a:t>
            </a:r>
            <a:r>
              <a:rPr lang="it-IT" sz="2500"/>
              <a:t>" (browser con Javascript)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948C6-4B9B-A671-C6E1-C3BF0C29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66A5-643E-8A43-A774-A106830A2593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21AB-7C54-9FA6-7242-F644227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C17C-EE1F-62F6-9F73-04E4DD1B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56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A548-B0CB-D7CB-BE12-7891F649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Modalità d’esame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DC85-AD1E-309E-0095-6167713C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872979"/>
            <a:ext cx="8585285" cy="5581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b="1"/>
              <a:t>Tematiche d’esame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Socket (C o Java, a scelta dello studente)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Thread (Java)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PHP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Java Servlet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Laravel</a:t>
            </a:r>
          </a:p>
          <a:p>
            <a:pPr marL="514350" indent="-514350">
              <a:buFont typeface="+mj-lt"/>
              <a:buAutoNum type="arabicPeriod"/>
            </a:pPr>
            <a:r>
              <a:rPr lang="it-IT"/>
              <a:t>Spring Boot</a:t>
            </a:r>
          </a:p>
          <a:p>
            <a:pPr marL="0" indent="0">
              <a:spcBef>
                <a:spcPts val="1872"/>
              </a:spcBef>
              <a:buNone/>
            </a:pPr>
            <a:r>
              <a:rPr lang="it-IT" b="1"/>
              <a:t>Modalità (appelli): prove di laboratorio. Quali?</a:t>
            </a:r>
            <a:endParaRPr lang="it-IT"/>
          </a:p>
          <a:p>
            <a:r>
              <a:rPr lang="it-IT"/>
              <a:t>Selezione random 1-6</a:t>
            </a:r>
          </a:p>
          <a:p>
            <a:r>
              <a:rPr lang="it-IT"/>
              <a:t>Selezione tipica: (1 oppure 2) + (3,6 oppure 4,5)</a:t>
            </a:r>
          </a:p>
          <a:p>
            <a:r>
              <a:rPr lang="it-IT"/>
              <a:t>Altra selezione tipica: 3,6 oppure 4,5</a:t>
            </a:r>
          </a:p>
          <a:p>
            <a:pPr marL="0" indent="0">
              <a:buNone/>
            </a:pPr>
            <a:endParaRPr lang="it-IT"/>
          </a:p>
          <a:p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4A4A-8657-CF31-C0B0-8B35DC14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6B2-3794-444E-B5A1-08EF745DA6D8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8C694-CC1E-0F83-EF3F-CF1C3A4D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5861-834A-C8E1-A468-E3B32473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51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1168B-E341-504A-314A-0CF40B79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1F9-24EC-D635-7447-E333EA48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Prove in itinere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FF77-C33C-5DAA-C999-C8F180ED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872979"/>
            <a:ext cx="8585285" cy="558105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400" b="1"/>
              <a:t>Prove di laboratorio o esoneri, in itinere: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t-IT" sz="2400"/>
              <a:t>Socket (C o Java, a scelta dello studente)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t-IT" sz="2400"/>
              <a:t>Thread (Java)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t-IT" sz="2400"/>
              <a:t>PHP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t-IT" sz="2400"/>
              <a:t>Java Servlet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t-IT" sz="2400"/>
              <a:t>Laravel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it-IT" sz="2400"/>
              <a:t>Spring Boot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400" b="1"/>
              <a:t>Quali sostenere: </a:t>
            </a:r>
            <a:r>
              <a:rPr lang="it-IT" sz="2400"/>
              <a:t>ad arbitrio dello studente (modularità totale)</a:t>
            </a:r>
            <a:endParaRPr lang="it-IT" sz="2400" b="1"/>
          </a:p>
          <a:p>
            <a:pPr marL="0" indent="0">
              <a:spcBef>
                <a:spcPts val="600"/>
              </a:spcBef>
              <a:buNone/>
            </a:pPr>
            <a:r>
              <a:rPr lang="it-IT" sz="2400" b="1"/>
              <a:t>Validità: </a:t>
            </a:r>
            <a:r>
              <a:rPr lang="it-IT" sz="2400"/>
              <a:t>l’anno accademico (…solare!)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400" b="1"/>
              <a:t>Vincoli: </a:t>
            </a:r>
            <a:r>
              <a:rPr lang="it-IT" sz="2400"/>
              <a:t>nessuno, un esonero conseguito in itinere non si perde anche se non si supera il successivo esame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400" b="1"/>
              <a:t>Esame: </a:t>
            </a:r>
          </a:p>
          <a:p>
            <a:pPr>
              <a:spcBef>
                <a:spcPts val="0"/>
              </a:spcBef>
            </a:pPr>
            <a:r>
              <a:rPr lang="it-IT" sz="2400"/>
              <a:t>breve colloquio per chi ha superato 1-6</a:t>
            </a:r>
          </a:p>
          <a:p>
            <a:pPr>
              <a:spcBef>
                <a:spcPts val="0"/>
              </a:spcBef>
            </a:pPr>
            <a:r>
              <a:rPr lang="it-IT" sz="2400"/>
              <a:t>per gli altri prova di laboratorio sui temi non esonerati in itinere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53D-66E3-DC0B-438C-79D3F012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6B2-3794-444E-B5A1-08EF745DA6D8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3694-6FE3-1CA9-FFD0-F4C8FEE8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C151-1825-E331-05D7-207F7403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57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E9DD-B82F-0C3C-D8CE-1AC2CF33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Piattaforma per studio: quale?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15E7-9833-2411-211E-1AC1EA06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34283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t-IT" sz="2400" b="1"/>
              <a:t>Linux</a:t>
            </a:r>
            <a:r>
              <a:rPr lang="it-IT" sz="2400"/>
              <a:t>!!! (anche perché è quella di ExamBox). Oppure…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400" b="1"/>
              <a:t>Unix</a:t>
            </a:r>
            <a:r>
              <a:rPr lang="it-IT" sz="2400"/>
              <a:t>, p.es. OsX!! Oppure…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it-IT" sz="2400" b="1"/>
              <a:t>Windows</a:t>
            </a:r>
            <a:r>
              <a:rPr lang="it-IT" sz="2400"/>
              <a:t>… Come? </a:t>
            </a:r>
          </a:p>
          <a:p>
            <a:pPr>
              <a:spcBef>
                <a:spcPts val="600"/>
              </a:spcBef>
            </a:pPr>
            <a:r>
              <a:rPr lang="it-IT" sz="2400"/>
              <a:t>WSL (Windows Subsystem for Linux, macchina virtuale HyperV con Linux installato, p.es. Ubuntu): a volte si presenta qualche problematica di configurazione, oppure…</a:t>
            </a:r>
          </a:p>
          <a:p>
            <a:pPr>
              <a:spcBef>
                <a:spcPts val="600"/>
              </a:spcBef>
            </a:pPr>
            <a:r>
              <a:rPr lang="it-IT" sz="2400"/>
              <a:t>XAMPP (</a:t>
            </a:r>
            <a:r>
              <a:rPr lang="it-IT" sz="2400">
                <a:hlinkClick r:id="rId2"/>
              </a:rPr>
              <a:t>https://www.apachefriends.org/</a:t>
            </a:r>
            <a:r>
              <a:rPr lang="it-IT" sz="2400"/>
              <a:t>): Apache, Mysql, PHP, PERL; qualche difficoltà per Laravel, oppure…</a:t>
            </a:r>
          </a:p>
          <a:p>
            <a:pPr>
              <a:spcBef>
                <a:spcPts val="600"/>
              </a:spcBef>
            </a:pPr>
            <a:r>
              <a:rPr lang="it-IT" sz="2400"/>
              <a:t>Herd (per Laravel, ha PHP ma serve qualche spiegazione in più per usarlo, non ha mysql), oppure…</a:t>
            </a:r>
          </a:p>
          <a:p>
            <a:pPr>
              <a:spcBef>
                <a:spcPts val="600"/>
              </a:spcBef>
            </a:pPr>
            <a:r>
              <a:rPr lang="it-IT" sz="2400"/>
              <a:t>VM (VirtualBox?) Linux (occorre hw performante), oppure…</a:t>
            </a:r>
          </a:p>
          <a:p>
            <a:pPr>
              <a:spcBef>
                <a:spcPts val="600"/>
              </a:spcBef>
            </a:pPr>
            <a:r>
              <a:rPr lang="it-IT" sz="2400"/>
              <a:t>container Docker (per mysql, PHP…)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1F8E-A119-A22A-4397-C59C6C45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A6B2-3794-444E-B5A1-08EF745DA6D8}" type="datetime1">
              <a:rPr lang="en-US"/>
              <a:t>10/2/24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9299-6915-9A88-9A52-8975A8EE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WSOS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F2D17-C30B-E159-8E5C-93F417D3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11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05F7F9714B44598AF14998BA24504" ma:contentTypeVersion="4" ma:contentTypeDescription="Create a new document." ma:contentTypeScope="" ma:versionID="0806643b797739618def913505dccf39">
  <xsd:schema xmlns:xsd="http://www.w3.org/2001/XMLSchema" xmlns:xs="http://www.w3.org/2001/XMLSchema" xmlns:p="http://schemas.microsoft.com/office/2006/metadata/properties" xmlns:ns2="6f3c515a-557b-4875-9a37-1ed692dec5ae" targetNamespace="http://schemas.microsoft.com/office/2006/metadata/properties" ma:root="true" ma:fieldsID="528dfc33ac5599d37b8ca9ee7a2872d8" ns2:_="">
    <xsd:import namespace="6f3c515a-557b-4875-9a37-1ed692dec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c515a-557b-4875-9a37-1ed692dec5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310D1C-902C-4E42-85BC-B31FE81FAE72}"/>
</file>

<file path=customXml/itemProps2.xml><?xml version="1.0" encoding="utf-8"?>
<ds:datastoreItem xmlns:ds="http://schemas.openxmlformats.org/officeDocument/2006/customXml" ds:itemID="{C6F4A573-3F27-443B-A92E-1F9036237BC1}"/>
</file>

<file path=customXml/itemProps3.xml><?xml version="1.0" encoding="utf-8"?>
<ds:datastoreItem xmlns:ds="http://schemas.openxmlformats.org/officeDocument/2006/customXml" ds:itemID="{A16BBAA0-AA49-4451-80DA-B7A07123CC51}"/>
</file>

<file path=docProps/app.xml><?xml version="1.0" encoding="utf-8"?>
<Properties xmlns="http://schemas.openxmlformats.org/officeDocument/2006/extended-properties" xmlns:vt="http://schemas.openxmlformats.org/officeDocument/2006/docPropsVTypes">
  <TotalTime>15946</TotalTime>
  <Words>902</Words>
  <Application>Microsoft Macintosh PowerPoint</Application>
  <PresentationFormat>On-screen Show (4:3)</PresentationFormat>
  <Paragraphs>103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Apple Symbols</vt:lpstr>
      <vt:lpstr>Arial</vt:lpstr>
      <vt:lpstr>Calibri</vt:lpstr>
      <vt:lpstr>Ubuntu Mono</vt:lpstr>
      <vt:lpstr>Wingdings</vt:lpstr>
      <vt:lpstr>Tema di Office</vt:lpstr>
      <vt:lpstr>WSOS (ex TSDW): Web &amp; Service Oriented Systems (6 CFU) con laboratorio (3 CFU, prof. S. Nicotra) Giuseppe Pappalardo</vt:lpstr>
      <vt:lpstr>Tecnologie per i Sistemi Distribuiti</vt:lpstr>
      <vt:lpstr>WSOS: architetture per il Web</vt:lpstr>
      <vt:lpstr>WSOS: tecnologie per il Web</vt:lpstr>
      <vt:lpstr>WSOS: tecnologie per il Web - MVC</vt:lpstr>
      <vt:lpstr>Modalità d’esame</vt:lpstr>
      <vt:lpstr>Prove in itinere</vt:lpstr>
      <vt:lpstr>Piattaforma per studio: quale?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Rails</dc:title>
  <dc:creator>Admin</dc:creator>
  <cp:lastModifiedBy>Giuseppe Pappalardo</cp:lastModifiedBy>
  <cp:revision>123</cp:revision>
  <cp:lastPrinted>2019-10-03T09:24:13Z</cp:lastPrinted>
  <dcterms:modified xsi:type="dcterms:W3CDTF">2024-10-02T10:27:56Z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0x010100AAB05F7F9714B44598AF14998BA24504</vt:lpwstr>
  </property>
</Properties>
</file>