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403" r:id="rId3"/>
    <p:sldId id="354" r:id="rId4"/>
    <p:sldId id="341" r:id="rId5"/>
    <p:sldId id="399" r:id="rId6"/>
    <p:sldId id="379" r:id="rId7"/>
    <p:sldId id="370" r:id="rId8"/>
    <p:sldId id="386" r:id="rId9"/>
    <p:sldId id="380" r:id="rId10"/>
    <p:sldId id="381" r:id="rId11"/>
    <p:sldId id="375" r:id="rId12"/>
    <p:sldId id="315" r:id="rId13"/>
    <p:sldId id="316" r:id="rId14"/>
    <p:sldId id="343" r:id="rId15"/>
    <p:sldId id="344" r:id="rId16"/>
    <p:sldId id="383" r:id="rId17"/>
    <p:sldId id="356" r:id="rId18"/>
    <p:sldId id="392" r:id="rId19"/>
    <p:sldId id="318" r:id="rId20"/>
    <p:sldId id="376" r:id="rId21"/>
    <p:sldId id="372" r:id="rId22"/>
    <p:sldId id="362" r:id="rId23"/>
    <p:sldId id="405" r:id="rId24"/>
    <p:sldId id="406" r:id="rId25"/>
    <p:sldId id="385" r:id="rId26"/>
    <p:sldId id="401" r:id="rId27"/>
    <p:sldId id="319" r:id="rId28"/>
    <p:sldId id="363" r:id="rId29"/>
    <p:sldId id="382" r:id="rId30"/>
    <p:sldId id="345" r:id="rId31"/>
    <p:sldId id="320" r:id="rId32"/>
    <p:sldId id="335" r:id="rId33"/>
    <p:sldId id="342" r:id="rId34"/>
    <p:sldId id="357" r:id="rId35"/>
    <p:sldId id="358" r:id="rId36"/>
    <p:sldId id="404" r:id="rId37"/>
    <p:sldId id="337" r:id="rId38"/>
    <p:sldId id="361" r:id="rId39"/>
    <p:sldId id="360" r:id="rId40"/>
    <p:sldId id="387" r:id="rId41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9EDF5"/>
    <a:srgbClr val="ECECEC"/>
    <a:srgbClr val="E4EDF2"/>
    <a:srgbClr val="F2F2F2"/>
    <a:srgbClr val="2EAEBB"/>
    <a:srgbClr val="2FB41D"/>
    <a:srgbClr val="E2EAF2"/>
    <a:srgbClr val="0FA859"/>
    <a:srgbClr val="C0E618"/>
    <a:srgbClr val="F1D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26" autoAdjust="0"/>
    <p:restoredTop sz="94674"/>
  </p:normalViewPr>
  <p:slideViewPr>
    <p:cSldViewPr snapToGrid="0">
      <p:cViewPr varScale="1">
        <p:scale>
          <a:sx n="134" d="100"/>
          <a:sy n="134" d="100"/>
        </p:scale>
        <p:origin x="184" y="12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5F72-3E97-8445-B15D-CF3ED0496485}" type="datetimeFigureOut">
              <a:rPr lang="it-IT" smtClean="0"/>
              <a:t>14/01/25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9210-5E84-8D4D-BB23-C66C4D4F26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6BB8-E186-D14F-A91D-A8E916F5A84C}" type="datetimeFigureOut">
              <a:rPr lang="it-IT" smtClean="0"/>
              <a:t>14/01/25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9F5F-66CD-3348-97A3-C1F95144A7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748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69F5F-66CD-3348-97A3-C1F95144A79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39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9993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4157" y="1111202"/>
            <a:ext cx="8585285" cy="5014962"/>
          </a:xfrm>
        </p:spPr>
        <p:txBody>
          <a:bodyPr/>
          <a:lstStyle>
            <a:lvl1pPr>
              <a:defRPr sz="2800"/>
            </a:lvl1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40C0-8A54-B345-A3A0-1F6E05D90E7C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64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B1059E-4DCD-464D-BFDD-0D38996EC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34E250F-7E2C-4EC4-A5C2-E42578E4A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3672E7-97E8-4DB8-BA9E-B2940FF6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9979-6775-4416-AD67-2CEF0D693BE9}" type="datetimeFigureOut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C3163D-BFC1-4EC7-B6FF-0013F65C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7C74BD-9B8E-49B3-BB2C-20C5F218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B776-9B64-42D1-A467-9A75D7C9B6D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659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15895"/>
            <a:ext cx="8229600" cy="7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72256"/>
            <a:ext cx="8457818" cy="510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26180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6B17-39C7-7341-809E-EA6174EE650C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97472" y="64540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72416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7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doc/00-intro.md" TargetMode="External"/><Relationship Id="rId2" Type="http://schemas.openxmlformats.org/officeDocument/2006/relationships/hyperlink" Target="https://getcomposer.org/download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st.org/packages/bamarni/symfony-console-autocomplete" TargetMode="External"/><Relationship Id="rId2" Type="http://schemas.openxmlformats.org/officeDocument/2006/relationships/hyperlink" Target="https://github.com/bramus/composer-autocomplete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ndTo/Rally-Championship-Manager" TargetMode="External"/><Relationship Id="rId2" Type="http://schemas.openxmlformats.org/officeDocument/2006/relationships/hyperlink" Target="https://en.wikipedia.org/wiki/Software_framework#cite_note-1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victorlava.com/install-php-and-composer-on-windows-10-for-use-in-cmd-or-powershell/#Install-PHP-on-Windows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3754260/installing-specific-laravel-version-with-composer-create-projec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hp" TargetMode="External"/><Relationship Id="rId3" Type="http://schemas.openxmlformats.org/officeDocument/2006/relationships/hyperlink" Target="https://developer.hyvor.com/tutorials/php/" TargetMode="External"/><Relationship Id="rId7" Type="http://schemas.openxmlformats.org/officeDocument/2006/relationships/hyperlink" Target="https://www.tutorialspoint.com/php/php_object_oriented.htm" TargetMode="External"/><Relationship Id="rId2" Type="http://schemas.openxmlformats.org/officeDocument/2006/relationships/hyperlink" Target="https://www.ntu.edu.sg/home/ehchua/programming/#ph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hp.net/manual/language.oop5.php" TargetMode="External"/><Relationship Id="rId5" Type="http://schemas.openxmlformats.org/officeDocument/2006/relationships/hyperlink" Target="https://www.w3schools.com/php/php_oop_what_is.asp" TargetMode="External"/><Relationship Id="rId4" Type="http://schemas.openxmlformats.org/officeDocument/2006/relationships/hyperlink" Target="https://www.w3schools.com/php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01/server.php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tuanpht/2c92f39c74f404ffc712c9078a384f39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9.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ist.org/packages/bamarni/symfony-console-autocomplet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4.2/quick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installation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deployment#server-requiremen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ingforgeeks.com/how-to-install-php-on-ubuntu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41781626-C327-42A4-96AA-DF25A5EAA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Laravel</a:t>
            </a:r>
            <a:r>
              <a:rPr lang="it-IT"/>
              <a:t>: un framework MVC per PHP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2FED8280-BE80-4082-A10F-3D80A50B83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sz="1800" b="0"/>
              <a:t>Prime nozioni, installazione, tool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876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AB278-2155-2441-BD6D-000EB8B8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26" y="38837"/>
            <a:ext cx="8579942" cy="638492"/>
          </a:xfrm>
        </p:spPr>
        <p:txBody>
          <a:bodyPr>
            <a:normAutofit fontScale="90000"/>
          </a:bodyPr>
          <a:lstStyle/>
          <a:p>
            <a:r>
              <a:rPr lang="it-IT" sz="3600" b="0"/>
              <a:t>PHP: i progetti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BFFB3D-B960-934A-8F65-47B943B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24678"/>
            <a:ext cx="8966201" cy="3595945"/>
          </a:xfrm>
        </p:spPr>
        <p:txBody>
          <a:bodyPr>
            <a:normAutofit/>
          </a:bodyPr>
          <a:lstStyle/>
          <a:p>
            <a:pPr marL="266700" indent="-266700">
              <a:lnSpc>
                <a:spcPct val="95000"/>
              </a:lnSpc>
              <a:spcBef>
                <a:spcPts val="0"/>
              </a:spcBef>
              <a:spcAft>
                <a:spcPts val="400"/>
              </a:spcAft>
            </a:pPr>
            <a:r>
              <a:rPr lang="it-IT" sz="2300" spc="-20" dirty="0"/>
              <a:t>In PHP "moderno" un </a:t>
            </a:r>
            <a:r>
              <a:rPr lang="it-IT" sz="2300" b="1" spc="-20" dirty="0"/>
              <a:t>package</a:t>
            </a:r>
            <a:r>
              <a:rPr lang="it-IT" sz="2300" spc="-20" dirty="0"/>
              <a:t> è una </a:t>
            </a:r>
            <a:r>
              <a:rPr lang="it-IT" sz="2300" i="1" spc="-20" dirty="0"/>
              <a:t>gerarchia</a:t>
            </a:r>
            <a:r>
              <a:rPr lang="it-IT" sz="2300" spc="-20" dirty="0"/>
              <a:t> (albero) di directory contenenti (altre directory e) file </a:t>
            </a:r>
            <a:r>
              <a:rPr lang="it-IT" sz="2300" i="1" spc="-20" dirty="0"/>
              <a:t>.php</a:t>
            </a:r>
            <a:r>
              <a:rPr lang="it-IT" sz="2300" spc="-20" dirty="0"/>
              <a:t>, oltre a file di supporto (assets)</a:t>
            </a:r>
          </a:p>
          <a:p>
            <a:pPr marL="266700" indent="-266700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</a:pPr>
            <a:r>
              <a:rPr lang="it-IT" sz="2300" spc="-10" dirty="0"/>
              <a:t>Il package offre </a:t>
            </a:r>
            <a:r>
              <a:rPr lang="it-IT" sz="2300" i="1" spc="-10" dirty="0"/>
              <a:t>funzionalità</a:t>
            </a:r>
            <a:r>
              <a:rPr lang="it-IT" sz="2300" spc="-10" dirty="0"/>
              <a:t> definite da una API, cioè un gruppo di classi/metodi/... richiamabili (vedremo attraverso quali meccanismi) da altro codice PHP, tipicamente organizzato in forma di </a:t>
            </a:r>
            <a:r>
              <a:rPr lang="it-IT" sz="2300" i="1" spc="-10" dirty="0"/>
              <a:t>progetto</a:t>
            </a:r>
            <a:endParaRPr lang="it-IT" sz="2300" spc="-10" dirty="0"/>
          </a:p>
          <a:p>
            <a:pPr marL="266700" indent="-266700">
              <a:lnSpc>
                <a:spcPct val="95000"/>
              </a:lnSpc>
              <a:spcBef>
                <a:spcPts val="600"/>
              </a:spcBef>
              <a:spcAft>
                <a:spcPts val="300"/>
              </a:spcAft>
            </a:pPr>
            <a:r>
              <a:rPr lang="it-IT" sz="2300" spc="-20" dirty="0"/>
              <a:t>Un </a:t>
            </a:r>
            <a:r>
              <a:rPr lang="it-IT" sz="2300" i="1" spc="-20" dirty="0"/>
              <a:t>progetto</a:t>
            </a:r>
            <a:r>
              <a:rPr lang="it-IT" sz="2300" spc="-20" dirty="0"/>
              <a:t> è un package concepito per essere eseguito come</a:t>
            </a:r>
            <a:r>
              <a:rPr lang="it-IT" sz="2300" spc="-10" dirty="0"/>
              <a:t> </a:t>
            </a:r>
            <a:r>
              <a:rPr lang="it-IT" sz="2300" i="1" spc="-10" dirty="0"/>
              <a:t>applicazione</a:t>
            </a:r>
            <a:r>
              <a:rPr lang="it-IT" sz="2300" spc="-10" dirty="0"/>
              <a:t> (Web, come </a:t>
            </a:r>
            <a:r>
              <a:rPr lang="it-IT" sz="2300" i="1" spc="-10" dirty="0" err="1"/>
              <a:t>phpmyadmin</a:t>
            </a:r>
            <a:r>
              <a:rPr lang="it-IT" sz="2300" spc="-10" dirty="0"/>
              <a:t>, o CLI, come "</a:t>
            </a:r>
            <a:r>
              <a:rPr lang="it-IT" sz="2300" spc="-10" dirty="0" err="1">
                <a:latin typeface="Ubuntu Mono" panose="020B0509030602030204" pitchFamily="49" charset="0"/>
              </a:rPr>
              <a:t>laravel</a:t>
            </a:r>
            <a:r>
              <a:rPr lang="it-IT" sz="2300" spc="-10" dirty="0"/>
              <a:t> </a:t>
            </a:r>
            <a:r>
              <a:rPr lang="it-IT" sz="2300" spc="-10" dirty="0">
                <a:latin typeface="Ubuntu Mono" panose="020B0509030602030204" pitchFamily="49" charset="0"/>
              </a:rPr>
              <a:t>new</a:t>
            </a:r>
            <a:r>
              <a:rPr lang="it-IT" sz="2300" spc="-10" dirty="0"/>
              <a:t>")</a:t>
            </a:r>
          </a:p>
          <a:p>
            <a:pPr marL="266700" indent="-266700">
              <a:lnSpc>
                <a:spcPct val="95000"/>
              </a:lnSpc>
              <a:spcBef>
                <a:spcPts val="300"/>
              </a:spcBef>
              <a:spcAft>
                <a:spcPts val="400"/>
              </a:spcAft>
            </a:pPr>
            <a:r>
              <a:rPr lang="it-IT" sz="2300" dirty="0"/>
              <a:t>In pratica, questo vuol dire che, se </a:t>
            </a:r>
            <a:r>
              <a:rPr lang="it-IT" sz="2300" i="1" dirty="0" err="1"/>
              <a:t>my_proj</a:t>
            </a:r>
            <a:r>
              <a:rPr lang="it-IT" sz="2300" dirty="0"/>
              <a:t> è la directory base del progetto </a:t>
            </a:r>
            <a:r>
              <a:rPr lang="it-IT" sz="2300" i="1" dirty="0" err="1"/>
              <a:t>my_proj</a:t>
            </a:r>
            <a:r>
              <a:rPr lang="it-IT" sz="2300" dirty="0"/>
              <a:t> e contiene un file </a:t>
            </a:r>
            <a:r>
              <a:rPr lang="it-IT" sz="2300" i="1" dirty="0" err="1"/>
              <a:t>index.php</a:t>
            </a:r>
            <a:r>
              <a:rPr lang="it-IT" sz="2300" dirty="0"/>
              <a:t>, eseguendo i comandi: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9E9E2-5C52-1749-8A03-9E1DCA5B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93C0-9248-AA4E-858D-2B30CBA9EB05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E8E559-008A-7E42-85EE-E84B7C36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Laravel</a:t>
            </a:r>
            <a:r>
              <a:rPr lang="it-IT" dirty="0"/>
              <a:t>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86CC5-5C45-2E46-9CF2-71E38848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10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44241EDA-B37C-F541-AED9-0A99A0AE5E22}"/>
              </a:ext>
            </a:extLst>
          </p:cNvPr>
          <p:cNvSpPr/>
          <p:nvPr/>
        </p:nvSpPr>
        <p:spPr>
          <a:xfrm>
            <a:off x="518111" y="4052874"/>
            <a:ext cx="7987622" cy="29238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it-IT" sz="1300">
                <a:solidFill>
                  <a:schemeClr val="accent6"/>
                </a:solidFill>
                <a:latin typeface="Ubuntu Mono" panose="020B0509030602030204" pitchFamily="49" charset="0"/>
              </a:rPr>
              <a:t>$ </a:t>
            </a:r>
            <a:r>
              <a:rPr lang="it-IT" sz="1300">
                <a:solidFill>
                  <a:schemeClr val="tx1"/>
                </a:solidFill>
                <a:latin typeface="Ubuntu Mono" panose="020B0509030602030204" pitchFamily="49" charset="0"/>
              </a:rPr>
              <a:t>cd </a:t>
            </a:r>
            <a:r>
              <a:rPr lang="it-IT" sz="1300" err="1">
                <a:solidFill>
                  <a:schemeClr val="tx1"/>
                </a:solidFill>
                <a:latin typeface="Ubuntu Mono" panose="020B0509030602030204" pitchFamily="49" charset="0"/>
              </a:rPr>
              <a:t>my_proj</a:t>
            </a:r>
            <a:r>
              <a:rPr lang="it-IT" sz="1300">
                <a:solidFill>
                  <a:schemeClr val="tx1"/>
                </a:solidFill>
                <a:latin typeface="Ubuntu Mono" panose="020B0509030602030204" pitchFamily="49" charset="0"/>
              </a:rPr>
              <a:t>; php -S localhost:8080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E0E54E8F-DFBF-6C4B-A446-A949A0C834A3}"/>
              </a:ext>
            </a:extLst>
          </p:cNvPr>
          <p:cNvSpPr txBox="1">
            <a:spLocks/>
          </p:cNvSpPr>
          <p:nvPr/>
        </p:nvSpPr>
        <p:spPr>
          <a:xfrm>
            <a:off x="76200" y="4301373"/>
            <a:ext cx="9067800" cy="83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0">
              <a:spcBef>
                <a:spcPts val="0"/>
              </a:spcBef>
              <a:buNone/>
            </a:pPr>
            <a:r>
              <a:rPr lang="it-IT" sz="2300" dirty="0"/>
              <a:t>la relativa </a:t>
            </a:r>
            <a:r>
              <a:rPr lang="it-IT" sz="2300" dirty="0" err="1"/>
              <a:t>webapp</a:t>
            </a:r>
            <a:r>
              <a:rPr lang="it-IT" sz="2300" dirty="0"/>
              <a:t> </a:t>
            </a:r>
            <a:r>
              <a:rPr lang="it-IT" sz="2300" i="1" dirty="0" err="1"/>
              <a:t>my_proj</a:t>
            </a:r>
            <a:r>
              <a:rPr lang="it-IT" sz="2300" dirty="0"/>
              <a:t> risponderà alla URL</a:t>
            </a:r>
            <a:r>
              <a:rPr lang="it-IT" sz="2200" dirty="0"/>
              <a:t> </a:t>
            </a:r>
            <a:r>
              <a:rPr lang="it-IT" sz="2200" i="1" dirty="0">
                <a:latin typeface="Arial Narrow" panose="020B0604020202020204" pitchFamily="34" charset="0"/>
                <a:cs typeface="Arial Narrow" panose="020B0604020202020204" pitchFamily="34" charset="0"/>
                <a:hlinkClick r:id="rId2"/>
              </a:rPr>
              <a:t>http://localhost:8080</a:t>
            </a:r>
            <a:endParaRPr lang="it-IT" sz="2200" i="1" dirty="0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666750" lvl="1" indent="-266700">
              <a:spcBef>
                <a:spcPts val="300"/>
              </a:spcBef>
            </a:pPr>
            <a:r>
              <a:rPr lang="it-IT" sz="2000" dirty="0">
                <a:solidFill>
                  <a:prstClr val="black"/>
                </a:solidFill>
              </a:rPr>
              <a:t>NB: a volte (è il caso delle app </a:t>
            </a:r>
            <a:r>
              <a:rPr lang="it-IT" sz="2000" dirty="0" err="1">
                <a:solidFill>
                  <a:prstClr val="black"/>
                </a:solidFill>
              </a:rPr>
              <a:t>Laravel</a:t>
            </a:r>
            <a:r>
              <a:rPr lang="it-IT" sz="2000" dirty="0">
                <a:solidFill>
                  <a:prstClr val="black"/>
                </a:solidFill>
              </a:rPr>
              <a:t>) </a:t>
            </a:r>
            <a:r>
              <a:rPr lang="it-IT" sz="2000" i="1" dirty="0" err="1">
                <a:solidFill>
                  <a:prstClr val="black"/>
                </a:solidFill>
              </a:rPr>
              <a:t>index.php</a:t>
            </a:r>
            <a:r>
              <a:rPr lang="it-IT" sz="2000" dirty="0">
                <a:solidFill>
                  <a:prstClr val="black"/>
                </a:solidFill>
              </a:rPr>
              <a:t> è in </a:t>
            </a:r>
            <a:r>
              <a:rPr lang="it-IT" sz="2000" i="1" dirty="0" err="1">
                <a:solidFill>
                  <a:prstClr val="black"/>
                </a:solidFill>
              </a:rPr>
              <a:t>my_proj</a:t>
            </a:r>
            <a:r>
              <a:rPr lang="it-IT" sz="2000" i="1" dirty="0">
                <a:solidFill>
                  <a:prstClr val="black"/>
                </a:solidFill>
              </a:rPr>
              <a:t>/public</a:t>
            </a:r>
            <a:r>
              <a:rPr lang="it-IT" sz="2000" dirty="0">
                <a:solidFill>
                  <a:prstClr val="black"/>
                </a:solidFill>
              </a:rPr>
              <a:t>, quindi: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2D5AFCA-B1D1-A241-9F36-E59C065CB700}"/>
              </a:ext>
            </a:extLst>
          </p:cNvPr>
          <p:cNvSpPr/>
          <p:nvPr/>
        </p:nvSpPr>
        <p:spPr>
          <a:xfrm>
            <a:off x="518111" y="5103951"/>
            <a:ext cx="7987622" cy="29238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it-IT" sz="1300" dirty="0">
                <a:solidFill>
                  <a:schemeClr val="accent6"/>
                </a:solidFill>
                <a:latin typeface="Ubuntu Mono" panose="020B0509030602030204" pitchFamily="49" charset="0"/>
              </a:rPr>
              <a:t>$ </a:t>
            </a:r>
            <a:r>
              <a:rPr lang="it-IT" sz="1300" dirty="0">
                <a:solidFill>
                  <a:schemeClr val="tx1"/>
                </a:solidFill>
                <a:latin typeface="Ubuntu Mono" panose="020B0509030602030204" pitchFamily="49" charset="0"/>
              </a:rPr>
              <a:t>cd </a:t>
            </a:r>
            <a:r>
              <a:rPr lang="it-IT" sz="1300" dirty="0" err="1">
                <a:solidFill>
                  <a:schemeClr val="tx1"/>
                </a:solidFill>
                <a:latin typeface="Ubuntu Mono" panose="020B0509030602030204" pitchFamily="49" charset="0"/>
              </a:rPr>
              <a:t>my_proj</a:t>
            </a:r>
            <a:r>
              <a:rPr lang="it-IT" sz="1300" dirty="0">
                <a:solidFill>
                  <a:schemeClr val="tx1"/>
                </a:solidFill>
                <a:latin typeface="Ubuntu Mono" panose="020B0509030602030204" pitchFamily="49" charset="0"/>
              </a:rPr>
              <a:t>/public; php –</a:t>
            </a:r>
            <a:r>
              <a:rPr lang="it-IT" sz="1300" dirty="0" err="1">
                <a:solidFill>
                  <a:schemeClr val="tx1"/>
                </a:solidFill>
                <a:latin typeface="Ubuntu Mono" panose="020B0509030602030204" pitchFamily="49" charset="0"/>
              </a:rPr>
              <a:t>S</a:t>
            </a:r>
            <a:r>
              <a:rPr lang="it-IT" sz="1300" dirty="0">
                <a:solidFill>
                  <a:schemeClr val="tx1"/>
                </a:solidFill>
                <a:latin typeface="Ubuntu Mono" panose="020B0509030602030204" pitchFamily="49" charset="0"/>
              </a:rPr>
              <a:t> localhost:8080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9A6EB3A-9874-2279-5933-AB69DB917CB2}"/>
              </a:ext>
            </a:extLst>
          </p:cNvPr>
          <p:cNvSpPr txBox="1">
            <a:spLocks/>
          </p:cNvSpPr>
          <p:nvPr/>
        </p:nvSpPr>
        <p:spPr>
          <a:xfrm>
            <a:off x="76200" y="5468518"/>
            <a:ext cx="8781568" cy="416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12725">
              <a:spcBef>
                <a:spcPts val="0"/>
              </a:spcBef>
            </a:pPr>
            <a:r>
              <a:rPr lang="it-IT" sz="2300" dirty="0"/>
              <a:t>Se invece l’app è CLI, sarà un file </a:t>
            </a:r>
            <a:r>
              <a:rPr lang="it-IT" sz="2300" i="1" dirty="0"/>
              <a:t>.php</a:t>
            </a:r>
            <a:r>
              <a:rPr lang="it-IT" sz="2300" dirty="0"/>
              <a:t> da eseguire da riga di comando: </a:t>
            </a:r>
          </a:p>
        </p:txBody>
      </p:sp>
      <p:sp>
        <p:nvSpPr>
          <p:cNvPr id="11" name="Rettangolo 8">
            <a:extLst>
              <a:ext uri="{FF2B5EF4-FFF2-40B4-BE49-F238E27FC236}">
                <a16:creationId xmlns:a16="http://schemas.microsoft.com/office/drawing/2014/main" id="{51557DAF-35AD-3B66-BFE9-15F8AB0EB4F6}"/>
              </a:ext>
            </a:extLst>
          </p:cNvPr>
          <p:cNvSpPr/>
          <p:nvPr/>
        </p:nvSpPr>
        <p:spPr>
          <a:xfrm>
            <a:off x="518111" y="5927970"/>
            <a:ext cx="7987622" cy="53091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it-IT" sz="1300" dirty="0">
                <a:solidFill>
                  <a:schemeClr val="accent6"/>
                </a:solidFill>
                <a:latin typeface="Ubuntu Mono" panose="020B0509030602030204" pitchFamily="49" charset="0"/>
              </a:rPr>
              <a:t>$ </a:t>
            </a:r>
            <a:r>
              <a:rPr lang="it-IT" sz="1300" dirty="0">
                <a:solidFill>
                  <a:schemeClr val="tx1"/>
                </a:solidFill>
                <a:latin typeface="Ubuntu Mono" panose="020B0509030602030204" pitchFamily="49" charset="0"/>
              </a:rPr>
              <a:t>COMPOSER_HOME=$(</a:t>
            </a:r>
            <a:r>
              <a:rPr lang="it-IT" sz="1300" dirty="0" err="1">
                <a:solidFill>
                  <a:schemeClr val="tx1"/>
                </a:solidFill>
                <a:latin typeface="Ubuntu Mono" panose="020B0509030602030204" pitchFamily="49" charset="0"/>
              </a:rPr>
              <a:t>composer</a:t>
            </a:r>
            <a:r>
              <a:rPr lang="it-IT" sz="1300" dirty="0">
                <a:solidFill>
                  <a:schemeClr val="tx1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chemeClr val="tx1"/>
                </a:solidFill>
                <a:latin typeface="Ubuntu Mono" panose="020B0509030602030204" pitchFamily="49" charset="0"/>
              </a:rPr>
              <a:t>config</a:t>
            </a:r>
            <a:r>
              <a:rPr lang="it-IT" sz="1300" dirty="0">
                <a:solidFill>
                  <a:schemeClr val="tx1"/>
                </a:solidFill>
                <a:latin typeface="Ubuntu Mono" panose="020B0509030602030204" pitchFamily="49" charset="0"/>
              </a:rPr>
              <a:t> --global home)   </a:t>
            </a:r>
            <a:r>
              <a:rPr lang="it-IT" sz="1300" noProof="1">
                <a:solidFill>
                  <a:srgbClr val="0070C0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t>#</a:t>
            </a:r>
            <a:r>
              <a:rPr lang="it-IT" sz="13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determiniamo la home di </a:t>
            </a:r>
            <a:r>
              <a:rPr lang="it-IT" sz="1300" i="1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</a:t>
            </a:r>
            <a:endParaRPr lang="it-IT" sz="1300" dirty="0">
              <a:solidFill>
                <a:schemeClr val="accent6"/>
              </a:solidFill>
              <a:latin typeface="Ubuntu Mono" panose="020B0509030602030204" pitchFamily="49" charset="0"/>
            </a:endParaRPr>
          </a:p>
          <a:p>
            <a:pPr>
              <a:spcAft>
                <a:spcPts val="300"/>
              </a:spcAft>
            </a:pPr>
            <a:r>
              <a:rPr lang="it-IT" sz="1300" dirty="0">
                <a:solidFill>
                  <a:schemeClr val="accent6"/>
                </a:solidFill>
                <a:latin typeface="Ubuntu Mono" panose="020B0509030602030204" pitchFamily="49" charset="0"/>
              </a:rPr>
              <a:t>$ </a:t>
            </a:r>
            <a:r>
              <a:rPr lang="it-IT" sz="1300" dirty="0">
                <a:solidFill>
                  <a:schemeClr val="tx1"/>
                </a:solidFill>
                <a:latin typeface="Ubuntu Mono" panose="020B0509030602030204" pitchFamily="49" charset="0"/>
              </a:rPr>
              <a:t>php $COMPOSER_HOME/</a:t>
            </a:r>
            <a:r>
              <a:rPr lang="it-IT" sz="1300" dirty="0" err="1">
                <a:solidFill>
                  <a:schemeClr val="tx1"/>
                </a:solidFill>
                <a:latin typeface="Ubuntu Mono" panose="020B0509030602030204" pitchFamily="49" charset="0"/>
              </a:rPr>
              <a:t>vendor</a:t>
            </a:r>
            <a:r>
              <a:rPr lang="it-IT" sz="1300" dirty="0">
                <a:solidFill>
                  <a:schemeClr val="tx1"/>
                </a:solidFill>
                <a:latin typeface="Ubuntu Mono" panose="020B0509030602030204" pitchFamily="49" charset="0"/>
              </a:rPr>
              <a:t>/bin/</a:t>
            </a:r>
            <a:r>
              <a:rPr lang="it-IT" sz="1300" dirty="0" err="1">
                <a:solidFill>
                  <a:schemeClr val="tx1"/>
                </a:solidFill>
                <a:latin typeface="Ubuntu Mono" panose="020B0509030602030204" pitchFamily="49" charset="0"/>
              </a:rPr>
              <a:t>laravel</a:t>
            </a:r>
            <a:r>
              <a:rPr lang="it-IT" sz="1300" dirty="0">
                <a:solidFill>
                  <a:schemeClr val="tx1"/>
                </a:solidFill>
                <a:latin typeface="Ubuntu Mono" panose="020B0509030602030204" pitchFamily="49" charset="0"/>
              </a:rPr>
              <a:t>            </a:t>
            </a:r>
            <a:r>
              <a:rPr lang="it-IT" sz="1300" noProof="1">
                <a:solidFill>
                  <a:srgbClr val="0070C0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t>#</a:t>
            </a:r>
            <a:r>
              <a:rPr lang="it-IT" sz="13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eseguiamo l’app (CLI) </a:t>
            </a:r>
            <a:r>
              <a:rPr lang="it-IT" sz="1300" noProof="1">
                <a:solidFill>
                  <a:srgbClr val="0070C0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t>laravel</a:t>
            </a:r>
            <a:r>
              <a:rPr lang="it-IT" sz="13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(è un file PHP) </a:t>
            </a:r>
            <a:endParaRPr lang="it-IT" sz="1300" dirty="0">
              <a:solidFill>
                <a:schemeClr val="tx1"/>
              </a:solidFill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10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AB278-2155-2441-BD6D-000EB8B8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08" y="83149"/>
            <a:ext cx="8743328" cy="799930"/>
          </a:xfrm>
        </p:spPr>
        <p:txBody>
          <a:bodyPr>
            <a:normAutofit/>
          </a:bodyPr>
          <a:lstStyle/>
          <a:p>
            <a:r>
              <a:rPr lang="it-IT" sz="3600" b="0" dirty="0"/>
              <a:t>PHP: i package usati da un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BFFB3D-B960-934A-8F65-47B943BF2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81" y="861632"/>
            <a:ext cx="7576457" cy="874285"/>
          </a:xfrm>
        </p:spPr>
        <p:txBody>
          <a:bodyPr>
            <a:noAutofit/>
          </a:bodyPr>
          <a:lstStyle/>
          <a:p>
            <a:pPr marL="228600" indent="-228600">
              <a:lnSpc>
                <a:spcPct val="95000"/>
              </a:lnSpc>
              <a:spcBef>
                <a:spcPts val="0"/>
              </a:spcBef>
              <a:spcAft>
                <a:spcPts val="400"/>
              </a:spcAft>
            </a:pPr>
            <a:r>
              <a:rPr lang="it-IT" sz="2200" spc="-10" dirty="0"/>
              <a:t>Come fa un progetto a usare dei package?  Nel caso più tipico, contiene, nella sua directory </a:t>
            </a:r>
            <a:r>
              <a:rPr lang="it-IT" sz="2200" i="1" spc="-10" dirty="0" err="1"/>
              <a:t>vendor</a:t>
            </a:r>
            <a:r>
              <a:rPr lang="it-IT" sz="2200" i="1" spc="-10" dirty="0"/>
              <a:t>/</a:t>
            </a:r>
            <a:r>
              <a:rPr lang="it-IT" sz="2200" spc="-10" dirty="0"/>
              <a:t>, le directory dei package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9E9E2-5C52-1749-8A03-9E1DCA5B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B657-BE6C-504A-A100-7D6EB8B57468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E8E559-008A-7E42-85EE-E84B7C36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F86CC5-5C45-2E46-9CF2-71E38848C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11</a:t>
            </a:fld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F302DD86-8A1C-E844-B34E-BBCEC8758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407" y="1052541"/>
            <a:ext cx="997002" cy="21417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31BCEAF-77C8-584E-8247-CC501BBAC0D5}"/>
              </a:ext>
            </a:extLst>
          </p:cNvPr>
          <p:cNvSpPr txBox="1">
            <a:spLocks/>
          </p:cNvSpPr>
          <p:nvPr/>
        </p:nvSpPr>
        <p:spPr>
          <a:xfrm>
            <a:off x="153681" y="1586055"/>
            <a:ext cx="7707085" cy="1863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95000"/>
              </a:lnSpc>
              <a:spcBef>
                <a:spcPts val="0"/>
              </a:spcBef>
              <a:spcAft>
                <a:spcPts val="400"/>
              </a:spcAft>
            </a:pPr>
            <a:r>
              <a:rPr lang="it-IT" sz="2200"/>
              <a:t>Immaginiamo, </a:t>
            </a:r>
            <a:r>
              <a:rPr lang="it-IT" sz="2200" err="1"/>
              <a:t>p.es</a:t>
            </a:r>
            <a:r>
              <a:rPr lang="it-IT" sz="2200"/>
              <a:t>., che il </a:t>
            </a:r>
            <a:r>
              <a:rPr lang="it-IT" sz="2200" i="1" err="1"/>
              <a:t>vendor</a:t>
            </a:r>
            <a:r>
              <a:rPr lang="it-IT" sz="2200" i="1"/>
              <a:t> </a:t>
            </a:r>
            <a:r>
              <a:rPr lang="it-IT" sz="2200"/>
              <a:t>v1 fornisca i package </a:t>
            </a:r>
            <a:r>
              <a:rPr lang="it-IT" sz="2200" i="1"/>
              <a:t>p11 </a:t>
            </a:r>
            <a:r>
              <a:rPr lang="it-IT" sz="2200"/>
              <a:t>e </a:t>
            </a:r>
            <a:r>
              <a:rPr lang="it-IT" sz="2200" i="1"/>
              <a:t>p12</a:t>
            </a:r>
            <a:r>
              <a:rPr lang="it-IT" sz="2200"/>
              <a:t> e il </a:t>
            </a:r>
            <a:r>
              <a:rPr lang="it-IT" sz="2200" i="1" err="1"/>
              <a:t>vendor</a:t>
            </a:r>
            <a:r>
              <a:rPr lang="it-IT" sz="2200"/>
              <a:t> v2 i package </a:t>
            </a:r>
            <a:r>
              <a:rPr lang="it-IT" sz="2200" i="1"/>
              <a:t>p21</a:t>
            </a:r>
            <a:r>
              <a:rPr lang="it-IT" sz="2200"/>
              <a:t> e </a:t>
            </a:r>
            <a:r>
              <a:rPr lang="it-IT" sz="2200" i="1"/>
              <a:t>p22</a:t>
            </a:r>
            <a:r>
              <a:rPr lang="it-IT" sz="2200"/>
              <a:t> (per ora si supponga siano stati scaricati "a mano" dal sito dei </a:t>
            </a:r>
            <a:r>
              <a:rPr lang="it-IT" sz="2200" err="1"/>
              <a:t>vendor</a:t>
            </a:r>
            <a:r>
              <a:rPr lang="it-IT" sz="2200"/>
              <a:t>)</a:t>
            </a:r>
          </a:p>
          <a:p>
            <a:pPr marL="266400" indent="0">
              <a:lnSpc>
                <a:spcPct val="95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it-IT" sz="2200"/>
              <a:t>Se il progetto </a:t>
            </a:r>
            <a:r>
              <a:rPr lang="it-IT" sz="2200" i="1" err="1"/>
              <a:t>my_proj</a:t>
            </a:r>
            <a:r>
              <a:rPr lang="it-IT" sz="2200"/>
              <a:t> utilizza i package predetti, la sua directory dovrebbe presentarsi con la struttura qui a destra: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35F0BD31-31C4-074B-AEDA-DB99FA2573F9}"/>
              </a:ext>
            </a:extLst>
          </p:cNvPr>
          <p:cNvSpPr txBox="1">
            <a:spLocks/>
          </p:cNvSpPr>
          <p:nvPr/>
        </p:nvSpPr>
        <p:spPr>
          <a:xfrm>
            <a:off x="153681" y="3335135"/>
            <a:ext cx="8836638" cy="14303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2200" dirty="0"/>
              <a:t>Ovviamente, </a:t>
            </a:r>
            <a:r>
              <a:rPr lang="it-IT" sz="2200" i="1" dirty="0" err="1"/>
              <a:t>index.php</a:t>
            </a:r>
            <a:r>
              <a:rPr lang="it-IT" sz="2200" dirty="0"/>
              <a:t> e gli altri file del progetto dovranno avere </a:t>
            </a:r>
            <a:r>
              <a:rPr lang="it-IT" sz="2200" i="1" dirty="0"/>
              <a:t>facilities</a:t>
            </a:r>
            <a:r>
              <a:rPr lang="it-IT" sz="2200" dirty="0"/>
              <a:t> per fare riferimento alla API dei package (v. </a:t>
            </a:r>
            <a:r>
              <a:rPr lang="it-IT" sz="2200" i="1" dirty="0" err="1"/>
              <a:t>namespace</a:t>
            </a:r>
            <a:r>
              <a:rPr lang="it-IT" sz="2200" dirty="0"/>
              <a:t> e </a:t>
            </a:r>
            <a:r>
              <a:rPr lang="it-IT" sz="2200" i="1" dirty="0"/>
              <a:t>use</a:t>
            </a:r>
            <a:r>
              <a:rPr lang="it-IT" sz="2200" dirty="0"/>
              <a:t>) e per usarne il codice (</a:t>
            </a:r>
            <a:r>
              <a:rPr lang="it-IT" sz="2200" i="1" dirty="0"/>
              <a:t>include/</a:t>
            </a:r>
            <a:r>
              <a:rPr lang="it-IT" sz="2200" i="1" dirty="0" err="1"/>
              <a:t>require</a:t>
            </a:r>
            <a:r>
              <a:rPr lang="it-IT" sz="2200" dirty="0"/>
              <a:t> o, più comodo ed elegante, </a:t>
            </a:r>
            <a:r>
              <a:rPr lang="it-IT" sz="2200" i="1" dirty="0" err="1"/>
              <a:t>autoloading</a:t>
            </a:r>
            <a:r>
              <a:rPr lang="it-IT" sz="2200" dirty="0"/>
              <a:t>)</a:t>
            </a:r>
          </a:p>
          <a:p>
            <a: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2200" dirty="0"/>
              <a:t>I package usati da (necessari a) un progetto sono detti le sue </a:t>
            </a:r>
            <a:r>
              <a:rPr lang="it-IT" sz="2200" i="1" dirty="0"/>
              <a:t>dipendenze</a:t>
            </a:r>
            <a:endParaRPr lang="it-IT" sz="22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3E7FB10-D78E-8946-9BCE-A6CB90C25DED}"/>
              </a:ext>
            </a:extLst>
          </p:cNvPr>
          <p:cNvSpPr/>
          <p:nvPr/>
        </p:nvSpPr>
        <p:spPr>
          <a:xfrm>
            <a:off x="7201781" y="4774974"/>
            <a:ext cx="18128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36000" tIns="36000" rIns="36000" bIns="36000">
            <a:spAutoFit/>
          </a:bodyPr>
          <a:lstStyle/>
          <a:p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{ </a:t>
            </a:r>
          </a:p>
          <a:p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 </a:t>
            </a:r>
            <a:r>
              <a:rPr lang="it-IT" sz="1200" b="0" dirty="0">
                <a:solidFill>
                  <a:srgbClr val="0451A5"/>
                </a:solidFill>
                <a:effectLst/>
                <a:latin typeface="Ubuntu Mono" panose="020B0509030602030204" pitchFamily="49" charset="0"/>
              </a:rPr>
              <a:t>"name"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 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 err="1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my_proj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</a:t>
            </a:r>
          </a:p>
          <a:p>
            <a:r>
              <a:rPr lang="it-IT" sz="1200" b="0" dirty="0">
                <a:solidFill>
                  <a:srgbClr val="0451A5"/>
                </a:solidFill>
                <a:effectLst/>
                <a:latin typeface="Ubuntu Mono" panose="020B0509030602030204" pitchFamily="49" charset="0"/>
              </a:rPr>
              <a:t>  "</a:t>
            </a:r>
            <a:r>
              <a:rPr lang="it-IT" sz="1200" b="0" dirty="0" err="1">
                <a:solidFill>
                  <a:srgbClr val="0451A5"/>
                </a:solidFill>
                <a:effectLst/>
                <a:latin typeface="Ubuntu Mono" panose="020B0509030602030204" pitchFamily="49" charset="0"/>
              </a:rPr>
              <a:t>type</a:t>
            </a:r>
            <a:r>
              <a:rPr lang="it-IT" sz="1200" b="0" dirty="0">
                <a:solidFill>
                  <a:srgbClr val="0451A5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 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"project"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</a:t>
            </a:r>
            <a:endParaRPr lang="it-IT" sz="1200" dirty="0">
              <a:solidFill>
                <a:srgbClr val="0451A5"/>
              </a:solidFill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0451A5"/>
                </a:solidFill>
                <a:effectLst/>
                <a:latin typeface="Ubuntu Mono" panose="020B0509030602030204" pitchFamily="49" charset="0"/>
              </a:rPr>
              <a:t>  "</a:t>
            </a:r>
            <a:r>
              <a:rPr lang="it-IT" sz="1200" b="0" dirty="0" err="1">
                <a:solidFill>
                  <a:srgbClr val="0451A5"/>
                </a:solidFill>
                <a:effectLst/>
                <a:latin typeface="Ubuntu Mono" panose="020B0509030602030204" pitchFamily="49" charset="0"/>
              </a:rPr>
              <a:t>require</a:t>
            </a:r>
            <a:r>
              <a:rPr lang="it-IT" sz="1200" b="0" dirty="0">
                <a:solidFill>
                  <a:srgbClr val="0451A5"/>
                </a:solidFill>
                <a:effectLst/>
                <a:latin typeface="Ubuntu Mono" panose="020B0509030602030204" pitchFamily="49" charset="0"/>
              </a:rPr>
              <a:t>"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 {</a:t>
            </a:r>
          </a:p>
          <a:p>
            <a:r>
              <a:rPr lang="it-IT" sz="1200" b="0" dirty="0">
                <a:solidFill>
                  <a:srgbClr val="0451A5"/>
                </a:solidFill>
                <a:effectLst/>
                <a:latin typeface="Ubuntu Mono" panose="020B0509030602030204" pitchFamily="49" charset="0"/>
              </a:rPr>
              <a:t>    "v1/p11"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 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"^4.2"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</a:t>
            </a:r>
          </a:p>
          <a:p>
            <a:r>
              <a:rPr lang="it-IT" sz="1200" b="0" dirty="0">
                <a:solidFill>
                  <a:srgbClr val="0451A5"/>
                </a:solidFill>
                <a:effectLst/>
                <a:latin typeface="Ubuntu Mono" panose="020B0509030602030204" pitchFamily="49" charset="0"/>
              </a:rPr>
              <a:t>    "v1/p12"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 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"^1.0"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</a:t>
            </a:r>
          </a:p>
          <a:p>
            <a:r>
              <a:rPr lang="it-IT" sz="1200" b="0" dirty="0">
                <a:solidFill>
                  <a:srgbClr val="0451A5"/>
                </a:solidFill>
                <a:effectLst/>
                <a:latin typeface="Ubuntu Mono" panose="020B0509030602030204" pitchFamily="49" charset="0"/>
              </a:rPr>
              <a:t>    "v2/p21"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 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"^6.3"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</a:t>
            </a:r>
          </a:p>
          <a:p>
            <a:r>
              <a:rPr lang="it-IT" sz="1200" b="0" dirty="0">
                <a:solidFill>
                  <a:srgbClr val="0451A5"/>
                </a:solidFill>
                <a:effectLst/>
                <a:latin typeface="Ubuntu Mono" panose="020B0509030602030204" pitchFamily="49" charset="0"/>
              </a:rPr>
              <a:t>    "v2/p22"</a:t>
            </a:r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 </a:t>
            </a:r>
            <a:r>
              <a:rPr lang="it-IT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"^7.0"</a:t>
            </a:r>
            <a:endParaRPr lang="it-IT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  } 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7F282AE1-B06C-CB42-85B5-E8C27C0E8BB4}"/>
              </a:ext>
            </a:extLst>
          </p:cNvPr>
          <p:cNvSpPr txBox="1">
            <a:spLocks/>
          </p:cNvSpPr>
          <p:nvPr/>
        </p:nvSpPr>
        <p:spPr>
          <a:xfrm>
            <a:off x="177417" y="4714804"/>
            <a:ext cx="6999470" cy="18229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400" indent="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it-IT" sz="2200" spc="-20" dirty="0"/>
              <a:t>Può essere utile, come mostrato qui a fianco, introdurre un file </a:t>
            </a:r>
            <a:r>
              <a:rPr lang="it-IT" sz="2200" i="1" spc="-20" dirty="0" err="1"/>
              <a:t>json</a:t>
            </a:r>
            <a:r>
              <a:rPr lang="it-IT" sz="2200" spc="-20" dirty="0"/>
              <a:t> di specifica del progetto e delle sue dipendenze, elencate nella key</a:t>
            </a:r>
            <a:r>
              <a:rPr lang="it-IT" sz="2400" spc="-20" dirty="0"/>
              <a:t> </a:t>
            </a:r>
            <a:r>
              <a:rPr lang="it-IT" sz="2200" spc="-20" dirty="0" err="1">
                <a:solidFill>
                  <a:srgbClr val="0451A5"/>
                </a:solidFill>
                <a:latin typeface="Ubuntu Mono" panose="020B0509030602030204" pitchFamily="49" charset="0"/>
              </a:rPr>
              <a:t>require</a:t>
            </a:r>
            <a:r>
              <a:rPr lang="it-IT" sz="2200" spc="-20" dirty="0">
                <a:solidFill>
                  <a:srgbClr val="000000"/>
                </a:solidFill>
              </a:rPr>
              <a:t> (</a:t>
            </a:r>
            <a:r>
              <a:rPr lang="it-IT" sz="2200" spc="-20" dirty="0">
                <a:solidFill>
                  <a:srgbClr val="000000"/>
                </a:solidFill>
                <a:latin typeface="Ubuntu Mono" panose="020B0509030602030204" pitchFamily="49" charset="0"/>
              </a:rPr>
              <a:t>^</a:t>
            </a:r>
            <a:r>
              <a:rPr lang="it-IT" sz="2200" i="1" spc="-20" dirty="0" err="1">
                <a:solidFill>
                  <a:srgbClr val="000000"/>
                </a:solidFill>
              </a:rPr>
              <a:t>x.y</a:t>
            </a:r>
            <a:r>
              <a:rPr lang="it-IT" sz="2200" spc="-20" dirty="0"/>
              <a:t> indica la versione minima) </a:t>
            </a:r>
          </a:p>
          <a:p>
            <a:pPr marL="266700" indent="-266700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</a:pPr>
            <a:r>
              <a:rPr lang="it-IT" sz="2200" dirty="0"/>
              <a:t>Si vedrà nel seguito come ciò consenta di automatizzare la gestione (download e update) delle dipendenze </a:t>
            </a:r>
          </a:p>
        </p:txBody>
      </p:sp>
    </p:spTree>
    <p:extLst>
      <p:ext uri="{BB962C8B-B14F-4D97-AF65-F5344CB8AC3E}">
        <p14:creationId xmlns:p14="http://schemas.microsoft.com/office/powerpoint/2010/main" val="2966676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FBF7FA-62CE-3242-8BDC-D0CD8DA9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/>
              <a:t>Dipendenze PHP: il </a:t>
            </a:r>
            <a:r>
              <a:rPr lang="it-IT" b="0" err="1"/>
              <a:t>tool</a:t>
            </a:r>
            <a:r>
              <a:rPr lang="it-IT" b="0"/>
              <a:t> </a:t>
            </a:r>
            <a:r>
              <a:rPr lang="it-IT" b="0" i="1" err="1"/>
              <a:t>composer</a:t>
            </a:r>
            <a:endParaRPr lang="it-IT" b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B2A4BA-3928-CE45-AE78-8A9761BB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296" y="2388873"/>
            <a:ext cx="5551395" cy="3844193"/>
          </a:xfrm>
        </p:spPr>
        <p:txBody>
          <a:bodyPr>
            <a:normAutofit/>
          </a:bodyPr>
          <a:lstStyle/>
          <a:p>
            <a:pPr marL="223838" indent="-223838"/>
            <a:r>
              <a:rPr lang="it-IT" sz="2100" dirty="0"/>
              <a:t>Per default, </a:t>
            </a:r>
            <a:r>
              <a:rPr lang="it-IT" sz="2100" i="1" dirty="0" err="1"/>
              <a:t>composer</a:t>
            </a:r>
            <a:r>
              <a:rPr lang="it-IT" sz="2100" dirty="0"/>
              <a:t> opera a livello di singolo progetto PHP, gestisce cioè le dipendenze di quel progetto</a:t>
            </a:r>
          </a:p>
          <a:p>
            <a:pPr marL="223838" indent="-223838"/>
            <a:r>
              <a:rPr lang="it-IT" sz="2100" dirty="0"/>
              <a:t>Installa le dipendenze (package PHP necessari al progetto) </a:t>
            </a:r>
            <a:r>
              <a:rPr lang="it-IT" sz="2100" u="sng" dirty="0"/>
              <a:t>nella directory del progetto</a:t>
            </a:r>
          </a:p>
          <a:p>
            <a:pPr marL="223838" indent="-223838"/>
            <a:r>
              <a:rPr lang="it-IT" sz="2100" dirty="0"/>
              <a:t>In alternativa, può installare i pacchetti necessari globalmente</a:t>
            </a:r>
          </a:p>
          <a:p>
            <a:pPr marL="223838" indent="-223838"/>
            <a:r>
              <a:rPr lang="it-IT" sz="2100" dirty="0"/>
              <a:t>NB: </a:t>
            </a:r>
            <a:r>
              <a:rPr lang="it-IT" sz="2100" i="1" dirty="0"/>
              <a:t>globalmente</a:t>
            </a:r>
            <a:r>
              <a:rPr lang="it-IT" sz="2100" dirty="0"/>
              <a:t> significa che i pacchetti </a:t>
            </a:r>
            <a:r>
              <a:rPr lang="it-IT" sz="2100" u="sng" dirty="0"/>
              <a:t>sono installati in </a:t>
            </a:r>
            <a:r>
              <a:rPr lang="it-IT" sz="2000" u="sng" dirty="0">
                <a:latin typeface="Ubuntu Mono" panose="020B0509030602030204" pitchFamily="49" charset="0"/>
              </a:rPr>
              <a:t>$HOME/.</a:t>
            </a:r>
            <a:r>
              <a:rPr lang="it-IT" sz="2000" u="sng" dirty="0" err="1">
                <a:latin typeface="Ubuntu Mono" panose="020B0509030602030204" pitchFamily="49" charset="0"/>
              </a:rPr>
              <a:t>config</a:t>
            </a:r>
            <a:r>
              <a:rPr lang="it-IT" sz="2000" u="sng" dirty="0">
                <a:latin typeface="Ubuntu Mono" panose="020B0509030602030204" pitchFamily="49" charset="0"/>
              </a:rPr>
              <a:t>/</a:t>
            </a:r>
            <a:r>
              <a:rPr lang="it-IT" sz="2000" u="sng" dirty="0" err="1">
                <a:latin typeface="Ubuntu Mono" panose="020B0509030602030204" pitchFamily="49" charset="0"/>
              </a:rPr>
              <a:t>composer</a:t>
            </a:r>
            <a:r>
              <a:rPr lang="it-IT" sz="2100" dirty="0"/>
              <a:t> o altra directory </a:t>
            </a:r>
            <a:r>
              <a:rPr lang="it-IT" sz="2100" b="1" dirty="0"/>
              <a:t>dell'utente</a:t>
            </a:r>
            <a:r>
              <a:rPr lang="it-IT" sz="2100" dirty="0"/>
              <a:t> e, cioè, "globalmente"</a:t>
            </a:r>
            <a:r>
              <a:rPr lang="it-IT" sz="2100" i="1" dirty="0"/>
              <a:t> per un utente</a:t>
            </a:r>
            <a:r>
              <a:rPr lang="it-IT" sz="2100" dirty="0"/>
              <a:t>, non a livello di sistema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CC2D986-CCC5-E547-8286-339E1B6D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9097-71CC-5540-9650-66AA1BF78DE6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22D5F6-3D28-0E49-98B9-9273039D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967AD1-CAEE-D145-AB96-3DCB864F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12</a:t>
            </a:fld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FE038F1-895F-3645-B4AC-36F153BFC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50" y="2515079"/>
            <a:ext cx="3011971" cy="33125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9233699C-BADA-F440-9636-FB1FF6FF8111}"/>
              </a:ext>
            </a:extLst>
          </p:cNvPr>
          <p:cNvSpPr txBox="1">
            <a:spLocks/>
          </p:cNvSpPr>
          <p:nvPr/>
        </p:nvSpPr>
        <p:spPr>
          <a:xfrm>
            <a:off x="89209" y="898565"/>
            <a:ext cx="8993319" cy="1673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84150"/>
            <a:r>
              <a:rPr lang="it-IT" sz="2100" dirty="0"/>
              <a:t>Tool (testuale) per gestire in PHP dipendenze dei progetti da pacchetti</a:t>
            </a:r>
          </a:p>
          <a:p>
            <a:pPr marL="184150" indent="-184150"/>
            <a:r>
              <a:rPr lang="it-IT" sz="2100" i="1" dirty="0" err="1"/>
              <a:t>composer</a:t>
            </a:r>
            <a:r>
              <a:rPr lang="it-IT" sz="2100" i="1" dirty="0"/>
              <a:t> </a:t>
            </a:r>
            <a:r>
              <a:rPr lang="it-IT" sz="2100" dirty="0"/>
              <a:t>legge da un file </a:t>
            </a:r>
            <a:r>
              <a:rPr lang="it-IT" sz="2100" i="1" dirty="0" err="1"/>
              <a:t>composer.json</a:t>
            </a:r>
            <a:r>
              <a:rPr lang="it-IT" sz="2100" dirty="0"/>
              <a:t> le dipendenze del progetto PHP da certi pacchetti (anche a livello di numero di versione), </a:t>
            </a:r>
          </a:p>
          <a:p>
            <a:pPr marL="404813" lvl="1" indent="-198438">
              <a:spcBef>
                <a:spcPts val="300"/>
              </a:spcBef>
              <a:buFont typeface="Font di sistema"/>
              <a:buChar char="-"/>
            </a:pPr>
            <a:r>
              <a:rPr lang="it-IT" sz="2100" dirty="0"/>
              <a:t>determina (tutti) i pacchetti necessari, li scarica e installa automaticamente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559D3F4-213D-96FD-9044-A90FD73D640D}"/>
              </a:ext>
            </a:extLst>
          </p:cNvPr>
          <p:cNvSpPr txBox="1">
            <a:spLocks/>
          </p:cNvSpPr>
          <p:nvPr/>
        </p:nvSpPr>
        <p:spPr>
          <a:xfrm>
            <a:off x="89209" y="6135674"/>
            <a:ext cx="8993319" cy="462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4150" indent="-184150"/>
            <a:r>
              <a:rPr lang="it-IT" sz="2100" dirty="0"/>
              <a:t>La "home" di </a:t>
            </a:r>
            <a:r>
              <a:rPr lang="it-IT" sz="2100" i="1" dirty="0" err="1"/>
              <a:t>composer</a:t>
            </a:r>
            <a:r>
              <a:rPr lang="it-IT" sz="2100" dirty="0"/>
              <a:t> si può vedere con:  </a:t>
            </a:r>
            <a:r>
              <a:rPr lang="en-GB" sz="1600" b="0" i="0" dirty="0">
                <a:solidFill>
                  <a:srgbClr val="222222"/>
                </a:solidFill>
                <a:effectLst/>
                <a:highlight>
                  <a:srgbClr val="ECECEC"/>
                </a:highlight>
                <a:latin typeface="Ubuntu Mono" panose="020B0509030602030204" pitchFamily="49" charset="0"/>
              </a:rPr>
              <a:t> composer config --global home</a:t>
            </a:r>
            <a:endParaRPr lang="en-IT" sz="1600" dirty="0">
              <a:highlight>
                <a:srgbClr val="ECECEC"/>
              </a:highlight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0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91E9EB-042C-984A-A045-BDCA7402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44474"/>
            <a:ext cx="8579942" cy="641326"/>
          </a:xfrm>
        </p:spPr>
        <p:txBody>
          <a:bodyPr>
            <a:normAutofit/>
          </a:bodyPr>
          <a:lstStyle/>
          <a:p>
            <a:r>
              <a:rPr lang="it-IT" sz="3600" b="0"/>
              <a:t>Composer: installazione (via rete)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33A249-CAD2-FF46-B8BF-8D6B25F1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808" y="6454038"/>
            <a:ext cx="2133600" cy="365125"/>
          </a:xfrm>
        </p:spPr>
        <p:txBody>
          <a:bodyPr/>
          <a:lstStyle/>
          <a:p>
            <a:fld id="{95D462A1-ABEF-1F4B-AAF2-0DBE992AB1B8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232996-3A3A-8E4F-8442-92121E94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7472" y="6454038"/>
            <a:ext cx="2895600" cy="365125"/>
          </a:xfrm>
        </p:spPr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C1F7A6-DC6E-4645-A81D-0F711023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4168" y="6454038"/>
            <a:ext cx="2133600" cy="365125"/>
          </a:xfrm>
        </p:spPr>
        <p:txBody>
          <a:bodyPr/>
          <a:lstStyle/>
          <a:p>
            <a:fld id="{F8EFCE01-9A1A-5743-92DE-2F66DAA3BA2F}" type="slidenum">
              <a:rPr lang="it-IT" smtClean="0"/>
              <a:t>13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C60E3EB-181B-B740-AE28-300F0CF815A8}"/>
              </a:ext>
            </a:extLst>
          </p:cNvPr>
          <p:cNvSpPr/>
          <p:nvPr/>
        </p:nvSpPr>
        <p:spPr>
          <a:xfrm>
            <a:off x="354155" y="863317"/>
            <a:ext cx="8579941" cy="196977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noProof="1">
                <a:solidFill>
                  <a:schemeClr val="accent6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it-IT" sz="1400" noProof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php -r "copy('https://getcomposer.org/installer', 'composer-setup.php');"</a:t>
            </a:r>
          </a:p>
          <a:p>
            <a:r>
              <a:rPr lang="it-IT" sz="1400" noProof="1">
                <a:solidFill>
                  <a:srgbClr val="0070C0"/>
                </a:solidFill>
                <a:effectLst/>
                <a:latin typeface="Ubuntu Mono" panose="020B0509030602030204" pitchFamily="49" charset="0"/>
              </a:rPr>
              <a:t># </a:t>
            </a:r>
            <a:r>
              <a:rPr lang="it-IT" sz="1400" noProof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(v. 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https://getcomposer.org/download</a:t>
            </a:r>
            <a:r>
              <a:rPr lang="it-IT" sz="1400" noProof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scarica lo script di boot di </a:t>
            </a:r>
            <a:r>
              <a:rPr lang="it-IT" sz="1400" i="1" noProof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composer</a:t>
            </a:r>
            <a:r>
              <a:rPr lang="it-IT" sz="1400" noProof="1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omettiamo di controllare l'hash</a:t>
            </a:r>
          </a:p>
          <a:p>
            <a:pPr>
              <a:spcBef>
                <a:spcPts val="600"/>
              </a:spcBef>
            </a:pPr>
            <a:r>
              <a:rPr lang="it-IT" sz="1400" noProof="1">
                <a:solidFill>
                  <a:schemeClr val="accent6"/>
                </a:solidFill>
                <a:latin typeface="Ubuntu Mono" panose="020B0509030602030204" pitchFamily="49" charset="0"/>
              </a:rPr>
              <a:t>$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php composer-setup.php</a:t>
            </a:r>
            <a:r>
              <a:rPr lang="it-IT" sz="1400" noProof="1">
                <a:solidFill>
                  <a:srgbClr val="0070C0"/>
                </a:solidFill>
                <a:latin typeface="Ubuntu Mono" panose="020B0509030602030204" pitchFamily="49" charset="0"/>
              </a:rPr>
              <a:t>     # </a:t>
            </a:r>
            <a:r>
              <a:rPr lang="it-IT" sz="1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installerà </a:t>
            </a:r>
            <a:r>
              <a:rPr lang="it-IT" sz="1400" i="1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composer.phar</a:t>
            </a:r>
            <a:r>
              <a:rPr lang="it-IT" sz="1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nella directory corrente </a:t>
            </a:r>
            <a:r>
              <a:rPr lang="it-IT" sz="1400" i="1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(/Users/gp</a:t>
            </a:r>
            <a:r>
              <a:rPr lang="it-IT" sz="1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questo caso</a:t>
            </a:r>
            <a:r>
              <a:rPr lang="it-IT" sz="1400" i="1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400" i="1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noProof="1">
                <a:solidFill>
                  <a:srgbClr val="2FB41D"/>
                </a:solidFill>
                <a:latin typeface="Ubuntu Mono" panose="020B0509030602030204" pitchFamily="49" charset="0"/>
              </a:rPr>
              <a:t>All settings correct for using Composer   </a:t>
            </a:r>
            <a:r>
              <a:rPr lang="it-IT" sz="1400" noProof="1">
                <a:solidFill>
                  <a:srgbClr val="9FA01C"/>
                </a:solidFill>
                <a:latin typeface="Ubuntu Mono" panose="020B0509030602030204" pitchFamily="49" charset="0"/>
              </a:rPr>
              <a:t>Downloading...</a:t>
            </a:r>
            <a:endParaRPr lang="it-IT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noProof="1">
                <a:solidFill>
                  <a:srgbClr val="2FB41D"/>
                </a:solidFill>
                <a:latin typeface="Ubuntu Mono" panose="020B0509030602030204" pitchFamily="49" charset="0"/>
              </a:rPr>
              <a:t>Composer (version 1.8.5) installed to: </a:t>
            </a:r>
            <a:r>
              <a:rPr lang="it-IT" sz="1400" b="1" noProof="1">
                <a:solidFill>
                  <a:srgbClr val="2FB41D"/>
                </a:solidFill>
                <a:latin typeface="Ubuntu Mono" panose="020B0509030602030204" pitchFamily="49" charset="0"/>
              </a:rPr>
              <a:t>/Users/gp/composer.phar       </a:t>
            </a:r>
          </a:p>
          <a:p>
            <a:r>
              <a:rPr lang="it-IT" sz="1400" b="1" u="sng" noProof="1">
                <a:solidFill>
                  <a:srgbClr val="9FA01C"/>
                </a:solidFill>
                <a:latin typeface="Ubuntu Mono" panose="020B0509030602030204" pitchFamily="49" charset="0"/>
              </a:rPr>
              <a:t>Use it: php composer.phar</a:t>
            </a:r>
            <a:endParaRPr lang="it-IT" sz="1400" b="1" u="sng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>
              <a:spcBef>
                <a:spcPts val="600"/>
              </a:spcBef>
            </a:pPr>
            <a:r>
              <a:rPr lang="it-IT" sz="1400" noProof="1">
                <a:solidFill>
                  <a:schemeClr val="accent6"/>
                </a:solidFill>
                <a:latin typeface="Ubuntu Mono" panose="020B0509030602030204" pitchFamily="49" charset="0"/>
              </a:rPr>
              <a:t>$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ls composer*  </a:t>
            </a:r>
            <a:r>
              <a:rPr lang="it-IT" sz="1400" noProof="1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 si vede (dal colore verde), </a:t>
            </a:r>
            <a:r>
              <a:rPr lang="it-IT" sz="1400" b="1" noProof="1">
                <a:solidFill>
                  <a:srgbClr val="00B050"/>
                </a:solidFill>
                <a:latin typeface="Ubuntu Mono" panose="020B0509030602030204" pitchFamily="49" charset="0"/>
              </a:rPr>
              <a:t>composer.phar</a:t>
            </a:r>
            <a:r>
              <a:rPr lang="it-IT" sz="1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è un eseguibile! </a:t>
            </a:r>
            <a:r>
              <a:rPr lang="it-IT" sz="1400" b="1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Cioè, è il tool </a:t>
            </a:r>
            <a:r>
              <a:rPr lang="it-IT" sz="1400" b="1" i="1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</a:t>
            </a:r>
            <a:endParaRPr lang="it-IT" sz="1400" b="1" noProof="1">
              <a:solidFill>
                <a:srgbClr val="0070C0"/>
              </a:solidFill>
              <a:latin typeface="Ubuntu Mono" panose="020B0509030602030204" pitchFamily="49" charset="0"/>
            </a:endParaRPr>
          </a:p>
          <a:p>
            <a:r>
              <a:rPr lang="it-IT" sz="1400" b="1" noProof="1">
                <a:solidFill>
                  <a:srgbClr val="2FB41D"/>
                </a:solidFill>
                <a:latin typeface="Ubuntu Mono" panose="020B0509030602030204" pitchFamily="49" charset="0"/>
              </a:rPr>
              <a:t>composer.phar 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composer-setup.php   </a:t>
            </a:r>
            <a:r>
              <a:rPr lang="it-IT" sz="1400" noProof="1">
                <a:solidFill>
                  <a:srgbClr val="0070C0"/>
                </a:solidFill>
                <a:latin typeface="Ubuntu Mono" panose="020B0509030602030204" pitchFamily="49" charset="0"/>
              </a:rPr>
              <a:t>#</a:t>
            </a:r>
            <a:r>
              <a:rPr lang="it-IT" sz="1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ora si può anche eliminare il file di setup </a:t>
            </a:r>
            <a:r>
              <a:rPr lang="it-IT" sz="1300" noProof="1">
                <a:solidFill>
                  <a:srgbClr val="0070C0"/>
                </a:solidFill>
                <a:latin typeface="Ubuntu Mono" panose="020B0509030602030204" pitchFamily="49" charset="0"/>
              </a:rPr>
              <a:t>composer-setup.php</a:t>
            </a:r>
            <a:endParaRPr lang="it-IT" sz="1300" noProof="1">
              <a:solidFill>
                <a:srgbClr val="2FB41D"/>
              </a:solidFill>
              <a:latin typeface="Ubuntu Mono" panose="020B0509030602030204" pitchFamily="49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42CB41C3-0920-B54B-BF35-1DBAD642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18" y="3308604"/>
            <a:ext cx="8821902" cy="755762"/>
          </a:xfrm>
        </p:spPr>
        <p:txBody>
          <a:bodyPr>
            <a:noAutofit/>
          </a:bodyPr>
          <a:lstStyle/>
          <a:p>
            <a:pPr marL="273050" indent="-273050">
              <a:lnSpc>
                <a:spcPct val="90000"/>
              </a:lnSpc>
              <a:spcBef>
                <a:spcPts val="0"/>
              </a:spcBef>
            </a:pPr>
            <a:r>
              <a:rPr lang="it-IT" sz="2300"/>
              <a:t>In Unix, il file </a:t>
            </a:r>
            <a:r>
              <a:rPr lang="it-IT" sz="2300" i="1"/>
              <a:t>PHAR</a:t>
            </a:r>
            <a:r>
              <a:rPr lang="it-IT" sz="2300"/>
              <a:t> (PHP archive) </a:t>
            </a:r>
            <a:r>
              <a:rPr lang="it-IT" sz="2200" err="1">
                <a:solidFill>
                  <a:srgbClr val="2FB41D"/>
                </a:solidFill>
                <a:latin typeface="Ubuntu Mono" panose="020B0509030602030204" pitchFamily="49" charset="0"/>
              </a:rPr>
              <a:t>composer.phar</a:t>
            </a:r>
            <a:r>
              <a:rPr lang="it-IT" sz="2300"/>
              <a:t> si può lanciare direttamente, oppure lo si può passare a </a:t>
            </a:r>
            <a:r>
              <a:rPr lang="it-IT" sz="2300" i="1"/>
              <a:t>PHP </a:t>
            </a:r>
            <a:r>
              <a:rPr lang="it-IT" sz="2300"/>
              <a:t>come file da eseguire: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EE06A1C9-8209-1B40-80AE-FB7E2F4C66B7}"/>
              </a:ext>
            </a:extLst>
          </p:cNvPr>
          <p:cNvSpPr/>
          <p:nvPr/>
        </p:nvSpPr>
        <p:spPr>
          <a:xfrm>
            <a:off x="362540" y="5669102"/>
            <a:ext cx="8579942" cy="738664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  <a:effectLst/>
                <a:latin typeface="Ubuntu Mono" panose="020B0509030602030204" pitchFamily="49" charset="0"/>
              </a:rPr>
              <a:t>$ 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php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composer-setup.php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--</a:t>
            </a:r>
            <a:r>
              <a:rPr lang="it-IT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filename</a:t>
            </a:r>
            <a:r>
              <a:rPr lang="it-IT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=</a:t>
            </a:r>
            <a:r>
              <a:rPr lang="it-IT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composer</a:t>
            </a:r>
            <a:endParaRPr lang="it-IT" sz="1400" dirty="0">
              <a:solidFill>
                <a:srgbClr val="000000"/>
              </a:solidFill>
              <a:effectLst/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Composer (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version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 1.8.5) 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successfully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installed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 to: /Users/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gp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2FB41D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composer</a:t>
            </a:r>
            <a:endParaRPr lang="it-IT" sz="1400" dirty="0">
              <a:solidFill>
                <a:srgbClr val="2FB41D"/>
              </a:solidFill>
              <a:effectLst/>
              <a:highlight>
                <a:srgbClr val="FFFF00"/>
              </a:highlight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Use </a:t>
            </a:r>
            <a:r>
              <a:rPr lang="it-IT" sz="1400" dirty="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it</a:t>
            </a:r>
            <a:r>
              <a:rPr lang="it-IT" sz="14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: php </a:t>
            </a:r>
            <a:r>
              <a:rPr lang="it-IT" sz="1400" dirty="0" err="1">
                <a:solidFill>
                  <a:srgbClr val="9FA01C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it-IT" sz="1400" dirty="0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ovviamente questo comando va invocato </a:t>
            </a:r>
            <a:r>
              <a:rPr lang="it-IT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cartella del file</a:t>
            </a:r>
            <a:r>
              <a:rPr lang="it-IT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i="1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composer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400" dirty="0">
              <a:solidFill>
                <a:srgbClr val="9FA01C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F95BC7B9-5449-A440-A42A-F91C5CE7D88C}"/>
              </a:ext>
            </a:extLst>
          </p:cNvPr>
          <p:cNvSpPr txBox="1">
            <a:spLocks/>
          </p:cNvSpPr>
          <p:nvPr/>
        </p:nvSpPr>
        <p:spPr>
          <a:xfrm>
            <a:off x="201518" y="4828976"/>
            <a:ext cx="8821902" cy="896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>
              <a:spcBef>
                <a:spcPts val="1200"/>
              </a:spcBef>
            </a:pPr>
            <a:r>
              <a:rPr lang="it-IT" sz="2300" i="1"/>
              <a:t>Composer</a:t>
            </a:r>
            <a:r>
              <a:rPr lang="it-IT" sz="2300"/>
              <a:t> si può anche installare dandogli un  nome diverso dal </a:t>
            </a:r>
            <a:r>
              <a:rPr lang="it-IT" sz="2300" i="1" err="1"/>
              <a:t>composer.phar</a:t>
            </a:r>
            <a:r>
              <a:rPr lang="it-IT" sz="2300"/>
              <a:t>, come qui sotto, dove lo si chiama... </a:t>
            </a:r>
            <a:r>
              <a:rPr lang="it-IT" sz="2300" i="1"/>
              <a:t>composer</a:t>
            </a:r>
            <a:r>
              <a:rPr lang="it-IT" sz="2300"/>
              <a:t>: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6419541D-5E6C-3349-8417-10C15F9C5555}"/>
              </a:ext>
            </a:extLst>
          </p:cNvPr>
          <p:cNvSpPr/>
          <p:nvPr/>
        </p:nvSpPr>
        <p:spPr>
          <a:xfrm>
            <a:off x="362540" y="4020152"/>
            <a:ext cx="8579941" cy="77713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  <a:latin typeface="Ubuntu Mono" panose="020B0509030602030204" pitchFamily="49" charset="0"/>
              </a:rPr>
              <a:t>$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./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composer.phar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-V       </a:t>
            </a:r>
            <a:r>
              <a:rPr lang="it-IT" sz="1400" noProof="1">
                <a:solidFill>
                  <a:srgbClr val="0070C0"/>
                </a:solidFill>
                <a:latin typeface="Ubuntu Mono" panose="020B0509030602030204" pitchFamily="49" charset="0"/>
              </a:rPr>
              <a:t># composer.phar</a:t>
            </a:r>
            <a:r>
              <a:rPr lang="it-IT" sz="1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lanciato direttamente (ma comunque eseguito da interprete php)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2FB41D"/>
                </a:solidFill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version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>
                <a:solidFill>
                  <a:srgbClr val="9FA01C"/>
                </a:solidFill>
                <a:latin typeface="Ubuntu Mono" panose="020B0509030602030204" pitchFamily="49" charset="0"/>
              </a:rPr>
              <a:t>1.9.0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2019-08-02 20:55:32</a:t>
            </a:r>
          </a:p>
          <a:p>
            <a:pPr>
              <a:spcBef>
                <a:spcPts val="300"/>
              </a:spcBef>
            </a:pPr>
            <a:r>
              <a:rPr lang="it-IT" sz="1400" dirty="0">
                <a:solidFill>
                  <a:schemeClr val="accent6"/>
                </a:solidFill>
                <a:latin typeface="Ubuntu Mono" panose="020B0509030602030204" pitchFamily="49" charset="0"/>
              </a:rPr>
              <a:t>$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php ./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composer.phar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-V   </a:t>
            </a:r>
            <a:r>
              <a:rPr lang="it-IT" sz="1400" noProof="1">
                <a:solidFill>
                  <a:srgbClr val="0070C0"/>
                </a:solidFill>
                <a:latin typeface="Ubuntu Mono" panose="020B0509030602030204" pitchFamily="49" charset="0"/>
              </a:rPr>
              <a:t># composer.phar</a:t>
            </a:r>
            <a:r>
              <a:rPr lang="it-IT" sz="1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lanciato come argomento dell'interprete php, che lo esegue 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B1F731-6746-CB48-9564-A8E37E711863}"/>
              </a:ext>
            </a:extLst>
          </p:cNvPr>
          <p:cNvSpPr txBox="1">
            <a:spLocks/>
          </p:cNvSpPr>
          <p:nvPr/>
        </p:nvSpPr>
        <p:spPr>
          <a:xfrm>
            <a:off x="483593" y="2856758"/>
            <a:ext cx="8620411" cy="4269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it-IT" sz="2000"/>
              <a:t>(per altri approcci all'installazione: </a:t>
            </a:r>
            <a:r>
              <a:rPr lang="it-IT" sz="2000">
                <a:hlinkClick r:id="rId3"/>
              </a:rPr>
              <a:t>https://getcomposer.org/doc/00-intro.md</a:t>
            </a:r>
            <a:r>
              <a:rPr lang="it-IT" sz="200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523160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91E9EB-042C-984A-A045-BDCA7402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b="0"/>
              <a:t>Composer: installazione / 2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33A249-CAD2-FF46-B8BF-8D6B25F16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808" y="6454038"/>
            <a:ext cx="2133600" cy="365125"/>
          </a:xfrm>
        </p:spPr>
        <p:txBody>
          <a:bodyPr/>
          <a:lstStyle/>
          <a:p>
            <a:fld id="{35760B01-6BEB-B442-A95C-D4B7A3A72B4C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232996-3A3A-8E4F-8442-92121E94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7472" y="6454038"/>
            <a:ext cx="2895600" cy="365125"/>
          </a:xfrm>
        </p:spPr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C1F7A6-DC6E-4645-A81D-0F711023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4168" y="6454038"/>
            <a:ext cx="2133600" cy="365125"/>
          </a:xfrm>
        </p:spPr>
        <p:txBody>
          <a:bodyPr/>
          <a:lstStyle/>
          <a:p>
            <a:fld id="{F8EFCE01-9A1A-5743-92DE-2F66DAA3BA2F}" type="slidenum">
              <a:rPr lang="it-IT" smtClean="0"/>
              <a:t>14</a:t>
            </a:fld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B97BAC0-9B30-0F45-BBE5-CF829233997E}"/>
              </a:ext>
            </a:extLst>
          </p:cNvPr>
          <p:cNvSpPr/>
          <p:nvPr/>
        </p:nvSpPr>
        <p:spPr>
          <a:xfrm>
            <a:off x="388294" y="1366774"/>
            <a:ext cx="8551148" cy="764312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  <a:effectLst/>
                <a:latin typeface="Ubuntu Mono" panose="020B0509030602030204" pitchFamily="49" charset="0"/>
              </a:rPr>
              <a:t>$ 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php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composer-setup.php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--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install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-dir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effectLst/>
                <a:latin typeface="Ubuntu Mono" panose="020B0509030602030204" pitchFamily="49" charset="0"/>
              </a:rPr>
              <a:t>=$HOME/bin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--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filename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=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</a:t>
            </a:r>
            <a:endParaRPr lang="it-IT" sz="14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pPr>
              <a:spcAft>
                <a:spcPts val="200"/>
              </a:spcAft>
            </a:pPr>
            <a:r>
              <a:rPr lang="it-IT" sz="1400" dirty="0">
                <a:solidFill>
                  <a:srgbClr val="2FB41D"/>
                </a:solidFill>
                <a:latin typeface="Ubuntu Mono" panose="020B0509030602030204" pitchFamily="49" charset="0"/>
              </a:rPr>
              <a:t>Composer (</a:t>
            </a:r>
            <a:r>
              <a:rPr lang="it-IT" sz="1400" dirty="0" err="1">
                <a:solidFill>
                  <a:srgbClr val="2FB41D"/>
                </a:solidFill>
                <a:latin typeface="Ubuntu Mono" panose="020B0509030602030204" pitchFamily="49" charset="0"/>
              </a:rPr>
              <a:t>version</a:t>
            </a:r>
            <a:r>
              <a:rPr lang="it-IT" sz="1400" dirty="0">
                <a:solidFill>
                  <a:srgbClr val="2FB41D"/>
                </a:solidFill>
                <a:latin typeface="Ubuntu Mono" panose="020B0509030602030204" pitchFamily="49" charset="0"/>
              </a:rPr>
              <a:t> 1.8.5) </a:t>
            </a:r>
            <a:r>
              <a:rPr lang="it-IT" sz="1400" dirty="0" err="1">
                <a:solidFill>
                  <a:srgbClr val="2FB41D"/>
                </a:solidFill>
                <a:latin typeface="Ubuntu Mono" panose="020B0509030602030204" pitchFamily="49" charset="0"/>
              </a:rPr>
              <a:t>successfully</a:t>
            </a:r>
            <a:r>
              <a:rPr lang="it-IT" sz="1400" dirty="0">
                <a:solidFill>
                  <a:srgbClr val="2FB41D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2FB41D"/>
                </a:solidFill>
                <a:latin typeface="Ubuntu Mono" panose="020B0509030602030204" pitchFamily="49" charset="0"/>
              </a:rPr>
              <a:t>installed</a:t>
            </a:r>
            <a:r>
              <a:rPr lang="it-IT" sz="1400" dirty="0">
                <a:solidFill>
                  <a:srgbClr val="2FB41D"/>
                </a:solidFill>
                <a:latin typeface="Ubuntu Mono" panose="020B0509030602030204" pitchFamily="49" charset="0"/>
              </a:rPr>
              <a:t> to: /Users/</a:t>
            </a:r>
            <a:r>
              <a:rPr lang="it-IT" sz="1400" dirty="0" err="1">
                <a:solidFill>
                  <a:srgbClr val="2FB41D"/>
                </a:solidFill>
                <a:latin typeface="Ubuntu Mono" panose="020B0509030602030204" pitchFamily="49" charset="0"/>
              </a:rPr>
              <a:t>gp</a:t>
            </a:r>
            <a:r>
              <a:rPr lang="it-IT" sz="1400" dirty="0">
                <a:solidFill>
                  <a:srgbClr val="2FB41D"/>
                </a:solidFill>
                <a:latin typeface="Ubuntu Mono" panose="020B0509030602030204" pitchFamily="49" charset="0"/>
              </a:rPr>
              <a:t>/bin/</a:t>
            </a:r>
            <a:r>
              <a:rPr lang="it-IT" sz="1400" dirty="0" err="1">
                <a:solidFill>
                  <a:srgbClr val="2FB41D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composer</a:t>
            </a:r>
            <a:endParaRPr lang="it-IT" sz="1400" dirty="0">
              <a:solidFill>
                <a:srgbClr val="9FA01C"/>
              </a:solidFill>
              <a:effectLst/>
              <a:latin typeface="Ubuntu Mono" panose="020B0509030602030204" pitchFamily="49" charset="0"/>
            </a:endParaRPr>
          </a:p>
          <a:p>
            <a:pPr>
              <a:spcAft>
                <a:spcPts val="200"/>
              </a:spcAft>
            </a:pPr>
            <a:r>
              <a:rPr lang="it-IT" sz="14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Use </a:t>
            </a:r>
            <a:r>
              <a:rPr lang="it-IT" sz="1400" dirty="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it</a:t>
            </a:r>
            <a:r>
              <a:rPr lang="it-IT" sz="14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: php /Users/</a:t>
            </a:r>
            <a:r>
              <a:rPr lang="it-IT" sz="1400" dirty="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gp</a:t>
            </a:r>
            <a:r>
              <a:rPr lang="it-IT" sz="14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/bin/</a:t>
            </a:r>
            <a:r>
              <a:rPr lang="it-IT" sz="1400" dirty="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composer</a:t>
            </a:r>
            <a:endParaRPr lang="it-IT" sz="14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3EF3082E-5C8D-3447-BB32-C54EFC6A7CA2}"/>
              </a:ext>
            </a:extLst>
          </p:cNvPr>
          <p:cNvSpPr txBox="1">
            <a:spLocks/>
          </p:cNvSpPr>
          <p:nvPr/>
        </p:nvSpPr>
        <p:spPr>
          <a:xfrm>
            <a:off x="161049" y="860867"/>
            <a:ext cx="8821902" cy="442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>
              <a:spcBef>
                <a:spcPts val="1200"/>
              </a:spcBef>
            </a:pPr>
            <a:r>
              <a:rPr lang="it-IT" sz="2400"/>
              <a:t>Oltre al nome, si può anche scegliere la directory di installazione: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7252EBCE-867B-084E-B350-8B1F06F2314D}"/>
              </a:ext>
            </a:extLst>
          </p:cNvPr>
          <p:cNvSpPr txBox="1">
            <a:spLocks/>
          </p:cNvSpPr>
          <p:nvPr/>
        </p:nvSpPr>
        <p:spPr>
          <a:xfrm>
            <a:off x="117540" y="5858933"/>
            <a:ext cx="8821902" cy="6714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>
              <a:spcBef>
                <a:spcPts val="1200"/>
              </a:spcBef>
            </a:pPr>
            <a:r>
              <a:rPr lang="it-IT" sz="2000" i="1"/>
              <a:t>Composer</a:t>
            </a:r>
            <a:r>
              <a:rPr lang="it-IT" sz="2000"/>
              <a:t> ha molti altri comandi (alcuni mostrati nella prossima slide, una sorta di </a:t>
            </a:r>
            <a:r>
              <a:rPr lang="it-IT" sz="2000" i="1" err="1"/>
              <a:t>cheat</a:t>
            </a:r>
            <a:r>
              <a:rPr lang="it-IT" sz="2000" i="1"/>
              <a:t> </a:t>
            </a:r>
            <a:r>
              <a:rPr lang="it-IT" sz="2000" i="1" err="1"/>
              <a:t>sheet</a:t>
            </a:r>
            <a:r>
              <a:rPr lang="it-IT" sz="2000"/>
              <a:t> da riprendere più avanti, al bisogno)</a:t>
            </a:r>
            <a:endParaRPr lang="it-IT" sz="2000" i="1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5CACB631-634B-7D42-9B58-47DFF00677A5}"/>
              </a:ext>
            </a:extLst>
          </p:cNvPr>
          <p:cNvSpPr txBox="1">
            <a:spLocks/>
          </p:cNvSpPr>
          <p:nvPr/>
        </p:nvSpPr>
        <p:spPr>
          <a:xfrm>
            <a:off x="161049" y="4142892"/>
            <a:ext cx="8821902" cy="442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>
              <a:spcBef>
                <a:spcPts val="1200"/>
              </a:spcBef>
            </a:pPr>
            <a:r>
              <a:rPr lang="it-IT" sz="2400" i="1" dirty="0"/>
              <a:t>Composer</a:t>
            </a:r>
            <a:r>
              <a:rPr lang="it-IT" sz="2400" dirty="0"/>
              <a:t> (versione &gt;1.6) è anche in grado di aggiornarsi da sé:</a:t>
            </a:r>
            <a:endParaRPr lang="it-IT" sz="2400" i="1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ACE3DD51-F454-EC45-B886-E28CB4AEA0CB}"/>
              </a:ext>
            </a:extLst>
          </p:cNvPr>
          <p:cNvSpPr/>
          <p:nvPr/>
        </p:nvSpPr>
        <p:spPr>
          <a:xfrm>
            <a:off x="388294" y="4611738"/>
            <a:ext cx="8551148" cy="1208023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self-update</a:t>
            </a:r>
          </a:p>
          <a:p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Updating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to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version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>
                <a:solidFill>
                  <a:srgbClr val="2FB41D"/>
                </a:solidFill>
                <a:latin typeface="Ubuntu Mono" panose="020B0509030602030204" pitchFamily="49" charset="0"/>
              </a:rPr>
              <a:t>1.9.0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stable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channel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)...   Downloading (</a:t>
            </a:r>
            <a:r>
              <a:rPr lang="it-IT" sz="1400" dirty="0">
                <a:solidFill>
                  <a:srgbClr val="9FA01C"/>
                </a:solidFill>
                <a:latin typeface="Ubuntu Mono" panose="020B0509030602030204" pitchFamily="49" charset="0"/>
              </a:rPr>
              <a:t>100%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)         </a:t>
            </a: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Use </a:t>
            </a:r>
            <a:r>
              <a:rPr lang="it-IT" sz="1400" dirty="0" err="1">
                <a:solidFill>
                  <a:srgbClr val="2FB41D"/>
                </a:solidFill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2FB41D"/>
                </a:solidFill>
                <a:latin typeface="Ubuntu Mono" panose="020B0509030602030204" pitchFamily="49" charset="0"/>
              </a:rPr>
              <a:t> self-update --</a:t>
            </a:r>
            <a:r>
              <a:rPr lang="it-IT" sz="1400" dirty="0" err="1">
                <a:solidFill>
                  <a:srgbClr val="2FB41D"/>
                </a:solidFill>
                <a:latin typeface="Ubuntu Mono" panose="020B0509030602030204" pitchFamily="49" charset="0"/>
              </a:rPr>
              <a:t>rollback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to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return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to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version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>
                <a:solidFill>
                  <a:srgbClr val="9FA01C"/>
                </a:solidFill>
                <a:latin typeface="Ubuntu Mono" panose="020B0509030602030204" pitchFamily="49" charset="0"/>
              </a:rPr>
              <a:t>1.8.5</a:t>
            </a:r>
            <a:endParaRPr lang="it-IT" sz="1400" dirty="0">
              <a:solidFill>
                <a:srgbClr val="2FB41D"/>
              </a:solidFill>
              <a:latin typeface="Ubuntu Mono" panose="020B05090306020302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400" dirty="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-V</a:t>
            </a:r>
          </a:p>
          <a:p>
            <a:r>
              <a:rPr lang="it-IT" sz="1400" dirty="0">
                <a:solidFill>
                  <a:srgbClr val="2FB41D"/>
                </a:solidFill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version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>
                <a:solidFill>
                  <a:srgbClr val="9FA01C"/>
                </a:solidFill>
                <a:latin typeface="Ubuntu Mono" panose="020B0509030602030204" pitchFamily="49" charset="0"/>
              </a:rPr>
              <a:t>1.9.0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2019-08-02 20:55:32</a:t>
            </a:r>
          </a:p>
        </p:txBody>
      </p:sp>
      <p:sp>
        <p:nvSpPr>
          <p:cNvPr id="11" name="Rettangolo 11">
            <a:extLst>
              <a:ext uri="{FF2B5EF4-FFF2-40B4-BE49-F238E27FC236}">
                <a16:creationId xmlns:a16="http://schemas.microsoft.com/office/drawing/2014/main" id="{F6D9E0E2-0EAE-EB4A-9F9B-82AD4D04A0D8}"/>
              </a:ext>
            </a:extLst>
          </p:cNvPr>
          <p:cNvSpPr/>
          <p:nvPr/>
        </p:nvSpPr>
        <p:spPr>
          <a:xfrm>
            <a:off x="388294" y="2644722"/>
            <a:ext cx="8551148" cy="146193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it-IT" sz="1400" dirty="0">
                <a:solidFill>
                  <a:schemeClr val="accent6"/>
                </a:solidFill>
                <a:latin typeface="Ubuntu Mono" panose="020B0509030602030204" pitchFamily="49" charset="0"/>
              </a:rPr>
              <a:t>$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export PATH=</a:t>
            </a:r>
            <a:r>
              <a:rPr lang="it-IT" sz="1400" dirty="0">
                <a:solidFill>
                  <a:schemeClr val="accent6">
                    <a:lumMod val="75000"/>
                  </a:schemeClr>
                </a:solidFill>
                <a:latin typeface="Ubuntu Mono" panose="020B0509030602030204" pitchFamily="49" charset="0"/>
              </a:rPr>
              <a:t>$HOME/bin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:$PATH  </a:t>
            </a:r>
            <a:r>
              <a:rPr lang="it-IT" sz="1400" dirty="0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assicura che il</a:t>
            </a:r>
            <a:r>
              <a:rPr lang="it-IT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appena generato sia nel PATH eseguibile </a:t>
            </a:r>
            <a:endParaRPr lang="it-IT" sz="1400" dirty="0">
              <a:solidFill>
                <a:schemeClr val="accent6"/>
              </a:solidFill>
              <a:latin typeface="Ubuntu Mono" panose="020B0509030602030204" pitchFamily="49" charset="0"/>
            </a:endParaRPr>
          </a:p>
          <a:p>
            <a:pPr>
              <a:spcBef>
                <a:spcPts val="400"/>
              </a:spcBef>
            </a:pPr>
            <a:r>
              <a:rPr lang="it-IT" sz="1400" dirty="0">
                <a:solidFill>
                  <a:schemeClr val="accent6"/>
                </a:solidFill>
                <a:effectLst/>
                <a:latin typeface="Ubuntu Mono" panose="020B0509030602030204" pitchFamily="49" charset="0"/>
              </a:rPr>
              <a:t>$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which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-a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</a:t>
            </a:r>
            <a:endParaRPr lang="it-IT" sz="14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/Users/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gp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/bin/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 </a:t>
            </a:r>
            <a:r>
              <a:rPr lang="it-IT" sz="1400" dirty="0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questo è il</a:t>
            </a:r>
            <a:r>
              <a:rPr lang="it-IT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appena installato "a mano"</a:t>
            </a:r>
            <a:endParaRPr lang="it-IT" sz="14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usr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local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/bin/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questo</a:t>
            </a:r>
            <a:r>
              <a:rPr lang="it-IT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era stato installato a livello di sistema (con </a:t>
            </a:r>
            <a:r>
              <a:rPr lang="it-IT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apt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pacman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it-IT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brew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...)</a:t>
            </a:r>
          </a:p>
          <a:p>
            <a:pPr>
              <a:spcBef>
                <a:spcPts val="200"/>
              </a:spcBef>
            </a:pPr>
            <a:r>
              <a:rPr lang="it-IT" sz="1400" dirty="0">
                <a:solidFill>
                  <a:schemeClr val="accent6"/>
                </a:solidFill>
                <a:latin typeface="Ubuntu Mono" panose="020B0509030602030204" pitchFamily="49" charset="0"/>
              </a:rPr>
              <a:t>$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composer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2FB41D"/>
                </a:solidFill>
                <a:latin typeface="Ubuntu Mono" panose="020B0509030602030204" pitchFamily="49" charset="0"/>
              </a:rPr>
              <a:t>Composer (</a:t>
            </a:r>
            <a:r>
              <a:rPr lang="it-IT" sz="1400" dirty="0" err="1">
                <a:solidFill>
                  <a:srgbClr val="2FB41D"/>
                </a:solidFill>
                <a:latin typeface="Ubuntu Mono" panose="020B0509030602030204" pitchFamily="49" charset="0"/>
              </a:rPr>
              <a:t>version</a:t>
            </a:r>
            <a:r>
              <a:rPr lang="it-IT" sz="1400" dirty="0">
                <a:solidFill>
                  <a:srgbClr val="2FB41D"/>
                </a:solidFill>
                <a:latin typeface="Ubuntu Mono" panose="020B0509030602030204" pitchFamily="49" charset="0"/>
              </a:rPr>
              <a:t> 1.8.5) ...</a:t>
            </a:r>
            <a:endParaRPr lang="it-IT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3D82BEBF-8E4A-D848-989E-8F072DE6B332}"/>
              </a:ext>
            </a:extLst>
          </p:cNvPr>
          <p:cNvSpPr txBox="1">
            <a:spLocks/>
          </p:cNvSpPr>
          <p:nvPr/>
        </p:nvSpPr>
        <p:spPr>
          <a:xfrm>
            <a:off x="161049" y="2142004"/>
            <a:ext cx="8982950" cy="4428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0">
              <a:spcBef>
                <a:spcPts val="1200"/>
              </a:spcBef>
              <a:buNone/>
            </a:pPr>
            <a:r>
              <a:rPr lang="it-IT" sz="2400"/>
              <a:t>e, aggiungendola al </a:t>
            </a:r>
            <a:r>
              <a:rPr lang="it-IT" sz="2400" i="1"/>
              <a:t>$PATH</a:t>
            </a:r>
            <a:r>
              <a:rPr lang="it-IT" sz="2400"/>
              <a:t>, si può invocare </a:t>
            </a:r>
            <a:r>
              <a:rPr lang="it-IT" sz="2400" i="1" err="1"/>
              <a:t>composer</a:t>
            </a:r>
            <a:r>
              <a:rPr lang="it-IT" sz="2400"/>
              <a:t> direttamente: </a:t>
            </a:r>
          </a:p>
        </p:txBody>
      </p:sp>
    </p:spTree>
    <p:extLst>
      <p:ext uri="{BB962C8B-B14F-4D97-AF65-F5344CB8AC3E}">
        <p14:creationId xmlns:p14="http://schemas.microsoft.com/office/powerpoint/2010/main" val="260093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F40E49-53AE-984A-B3BC-3C7C7690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7E873-6F0E-5B4A-A94A-7FE304C6002F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C5EC18-0E3C-7343-B494-D4948A0C6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F22ACD-C448-514F-B873-226B0D7A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15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24D6A93-3EE2-C642-B8C3-933FF5856A9A}"/>
              </a:ext>
            </a:extLst>
          </p:cNvPr>
          <p:cNvSpPr/>
          <p:nvPr/>
        </p:nvSpPr>
        <p:spPr>
          <a:xfrm>
            <a:off x="274020" y="239834"/>
            <a:ext cx="8595960" cy="61863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C814C9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</a:t>
            </a:r>
            <a:endParaRPr lang="it-IT" sz="12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Composer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version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1.9.0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2019-08-02 20:55:32</a:t>
            </a:r>
          </a:p>
          <a:p>
            <a:r>
              <a:rPr lang="it-IT" sz="1200" dirty="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Usage</a:t>
            </a:r>
            <a:r>
              <a:rPr lang="it-IT" sz="12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: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command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[options] [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arguments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]</a:t>
            </a:r>
          </a:p>
          <a:p>
            <a:r>
              <a:rPr lang="it-IT" sz="12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Options: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-h, --help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          Display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this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help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message</a:t>
            </a:r>
            <a:endParaRPr lang="it-IT" sz="12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-V, --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version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        Display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this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application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version</a:t>
            </a:r>
            <a:endParaRPr lang="it-IT" sz="12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-d, --working-dir=WORKING-DIR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If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specified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use the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given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directory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working directory.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    --no-cache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  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Prevent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use of the cache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-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v|vv|vvv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, --verbose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Increase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verbosity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of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messages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</a:t>
            </a:r>
          </a:p>
          <a:p>
            <a:pPr>
              <a:spcBef>
                <a:spcPts val="400"/>
              </a:spcBef>
            </a:pPr>
            <a:r>
              <a:rPr lang="it-IT" sz="1200" dirty="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Available</a:t>
            </a:r>
            <a:r>
              <a:rPr lang="it-IT" sz="12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commands</a:t>
            </a:r>
            <a:r>
              <a:rPr lang="it-IT" sz="12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: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browse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Opens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package's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repository URL or homepage in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your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browser.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clear-cache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Clears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composer's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internal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package cache.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create-project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Creates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new project from a package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into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given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directory.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depends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Shows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which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packages cause the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given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package to be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installed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diagnose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Diagnoses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system to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identify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common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errors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dump-autoload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Dumps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autoloader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exec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Executes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vendored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binary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/script.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global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Allows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running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commands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in the global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dir ($COMPOSER_HOME).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help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Displays help for a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command</a:t>
            </a:r>
            <a:endParaRPr lang="it-IT" sz="12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info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Shows information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packages.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init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Creates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basic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composer.json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file in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current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directory.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install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Installs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project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dependencies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from the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composer.lock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file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if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present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or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composer.json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list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Lists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commands</a:t>
            </a:r>
            <a:endParaRPr lang="it-IT" sz="12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outdated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Shows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installed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packages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that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have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updates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available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including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their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latest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version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prohibits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  Shows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which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packages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prevent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given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package from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being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installed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remove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Removes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 package from the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require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or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require-dev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require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Adds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required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packages to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your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composer.json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and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installs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them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run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-script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Runs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scripts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defined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in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composer.json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search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Searches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for packages.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self-update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Updates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composer.phar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to the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latest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version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suggests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Shows package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suggestions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.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update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Upgrades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dependencies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to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latest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version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according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to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composer.json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and updates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composer.lock</a:t>
            </a:r>
            <a:endParaRPr lang="it-IT" sz="12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validate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Validates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composer.json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and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composer.lock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079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F9D8-1B98-024A-AF02-75356B154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25023"/>
          </a:xfrm>
        </p:spPr>
        <p:txBody>
          <a:bodyPr>
            <a:normAutofit fontScale="90000"/>
          </a:bodyPr>
          <a:lstStyle/>
          <a:p>
            <a:r>
              <a:rPr lang="it-IT"/>
              <a:t>Composer diagnose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D24D-787A-CF45-A957-13E4755FF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813015"/>
            <a:ext cx="8585285" cy="613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La verifica non pare indispensabile subito dopo l'installazione, ma…</a:t>
            </a:r>
            <a:endParaRPr lang="en-IT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7646B-6051-9345-9764-7CF39EE3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40C0-8A54-B345-A3A0-1F6E05D90E7C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62082-4626-174A-81A5-7BB18413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8452B-5130-0849-913F-FDE4463F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16</a:t>
            </a:fld>
            <a:endParaRPr lang="it-IT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E3118A4-7094-4B64-8058-BAE8BD96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08" y="1336988"/>
            <a:ext cx="8224631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1" i="0" u="none" strike="noStrike" cap="none" normalizeH="0" baseline="0" dirty="0">
                <a:ln>
                  <a:noFill/>
                </a:ln>
                <a:solidFill>
                  <a:srgbClr val="83A598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kumimoji="0" lang="it-IT" altLang="it-IT" sz="1200" b="1" i="1" u="none" strike="noStrike" cap="none" normalizeH="0" baseline="0" dirty="0" err="1">
                <a:ln>
                  <a:noFill/>
                </a:ln>
                <a:solidFill>
                  <a:srgbClr val="FB4934"/>
                </a:solidFill>
                <a:effectLst/>
                <a:latin typeface="Ubuntu Mono" panose="020B0509030602030204" pitchFamily="49" charset="0"/>
              </a:rPr>
              <a:t>composer</a:t>
            </a:r>
            <a:r>
              <a:rPr kumimoji="0" lang="it-IT" altLang="it-IT" sz="1200" b="1" i="1" u="none" strike="noStrike" cap="none" normalizeH="0" baseline="0" dirty="0">
                <a:ln>
                  <a:noFill/>
                </a:ln>
                <a:solidFill>
                  <a:srgbClr val="FB4934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kumimoji="0" lang="it-IT" altLang="it-IT" sz="1200" b="1" i="1" u="none" strike="noStrike" cap="none" normalizeH="0" baseline="0" dirty="0" err="1">
                <a:ln>
                  <a:noFill/>
                </a:ln>
                <a:solidFill>
                  <a:srgbClr val="FB4934"/>
                </a:solidFill>
                <a:effectLst/>
                <a:latin typeface="Ubuntu Mono" panose="020B0509030602030204" pitchFamily="49" charset="0"/>
              </a:rPr>
              <a:t>diagnose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Checking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platform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settings: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971A"/>
                </a:solidFill>
                <a:effectLst/>
                <a:latin typeface="Ubuntu Mono" panose="020B0509030602030204" pitchFamily="49" charset="0"/>
              </a:rPr>
              <a:t>OK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Checking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git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settings: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971A"/>
                </a:solidFill>
                <a:effectLst/>
                <a:latin typeface="Ubuntu Mono" panose="020B0509030602030204" pitchFamily="49" charset="0"/>
              </a:rPr>
              <a:t>OK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D79921"/>
                </a:solidFill>
                <a:effectLst/>
                <a:latin typeface="Ubuntu Mono" panose="020B0509030602030204" pitchFamily="49" charset="0"/>
              </a:rPr>
              <a:t>git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79921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D79921"/>
                </a:solidFill>
                <a:effectLst/>
                <a:latin typeface="Ubuntu Mono" panose="020B0509030602030204" pitchFamily="49" charset="0"/>
              </a:rPr>
              <a:t>version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79921"/>
                </a:solidFill>
                <a:effectLst/>
                <a:latin typeface="Ubuntu Mono" panose="020B0509030602030204" pitchFamily="49" charset="0"/>
              </a:rPr>
              <a:t> 2.25.1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Checking http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connectivity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to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packagist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: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971A"/>
                </a:solidFill>
                <a:effectLst/>
                <a:latin typeface="Ubuntu Mono" panose="020B0509030602030204" pitchFamily="49" charset="0"/>
              </a:rPr>
              <a:t>OK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...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Checking disk free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space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: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971A"/>
                </a:solidFill>
                <a:effectLst/>
                <a:latin typeface="Ubuntu Mono" panose="020B0509030602030204" pitchFamily="49" charset="0"/>
              </a:rPr>
              <a:t>OK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Checking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pubkeys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: ...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971A"/>
                </a:solidFill>
                <a:effectLst/>
                <a:latin typeface="Ubuntu Mono" panose="020B0509030602030204" pitchFamily="49" charset="0"/>
              </a:rPr>
              <a:t>OK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Checking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composer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version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: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98971A"/>
                </a:solidFill>
                <a:effectLst/>
                <a:latin typeface="Ubuntu Mono" panose="020B0509030602030204" pitchFamily="49" charset="0"/>
              </a:rPr>
              <a:t>OK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Composer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version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: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79921"/>
                </a:solidFill>
                <a:effectLst/>
                <a:latin typeface="Ubuntu Mono" panose="020B0509030602030204" pitchFamily="49" charset="0"/>
              </a:rPr>
              <a:t>2.5.1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PHP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version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: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79921"/>
                </a:solidFill>
                <a:effectLst/>
                <a:latin typeface="Ubuntu Mono" panose="020B0509030602030204" pitchFamily="49" charset="0"/>
              </a:rPr>
              <a:t>8.2.1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PHP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binary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path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: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79921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D79921"/>
                </a:solidFill>
                <a:effectLst/>
                <a:latin typeface="Ubuntu Mono" panose="020B0509030602030204" pitchFamily="49" charset="0"/>
              </a:rPr>
              <a:t>usr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79921"/>
                </a:solidFill>
                <a:effectLst/>
                <a:latin typeface="Ubuntu Mono" panose="020B0509030602030204" pitchFamily="49" charset="0"/>
              </a:rPr>
              <a:t>/bin/php8.2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OpenSSL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version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D79921"/>
                </a:solidFill>
                <a:effectLst/>
                <a:latin typeface="Ubuntu Mono" panose="020B0509030602030204" pitchFamily="49" charset="0"/>
              </a:rPr>
              <a:t>OpenSSL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79921"/>
                </a:solidFill>
                <a:effectLst/>
                <a:latin typeface="Ubuntu Mono" panose="020B0509030602030204" pitchFamily="49" charset="0"/>
              </a:rPr>
              <a:t> 1.1.1f 31 Mar 2020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cURL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version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: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89984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missing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89984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,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89984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using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89984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 php streams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89984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fallback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89984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,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89984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which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89984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A89984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reduces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A89984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 performance</a:t>
            </a:r>
            <a:b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</a:b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zip: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7992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extension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D7992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not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7992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D7992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loaded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,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D7992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unzip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7992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D7992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present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, 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7992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7-Zip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D7992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not</a:t>
            </a: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rgbClr val="D7992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 </a:t>
            </a:r>
            <a:r>
              <a:rPr kumimoji="0" lang="it-IT" altLang="it-IT" sz="1200" b="0" i="0" u="none" strike="noStrike" cap="none" normalizeH="0" baseline="0" dirty="0" err="1">
                <a:ln>
                  <a:noFill/>
                </a:ln>
                <a:solidFill>
                  <a:srgbClr val="D79921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available</a:t>
            </a:r>
            <a:endParaRPr kumimoji="0" lang="it-IT" altLang="it-I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Ubuntu Mono" panose="020B050903060203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78C9500-9D00-4257-B18A-0958F93B9EE0}"/>
              </a:ext>
            </a:extLst>
          </p:cNvPr>
          <p:cNvSpPr txBox="1">
            <a:spLocks/>
          </p:cNvSpPr>
          <p:nvPr/>
        </p:nvSpPr>
        <p:spPr>
          <a:xfrm>
            <a:off x="352629" y="4239628"/>
            <a:ext cx="8652223" cy="849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400"/>
              <a:t>Si attivino i moduli </a:t>
            </a:r>
            <a:r>
              <a:rPr lang="it-IT" sz="2400" i="1"/>
              <a:t>php-curl</a:t>
            </a:r>
            <a:r>
              <a:rPr lang="it-IT" sz="2400"/>
              <a:t> (o Laravel sarebbe lentissimo) e </a:t>
            </a:r>
            <a:r>
              <a:rPr lang="it-IT" sz="2400" i="1"/>
              <a:t>php-zip</a:t>
            </a:r>
            <a:r>
              <a:rPr lang="it-IT" sz="2400"/>
              <a:t> Con Ubuntu vanno installati i relativi pacchetti</a:t>
            </a:r>
            <a:endParaRPr lang="en-IT" sz="240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0DA663A1-ACD6-4D12-9E59-F1D57EF00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07" y="5132843"/>
            <a:ext cx="822463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1" i="0" u="none" strike="noStrike" cap="none" normalizeH="0" baseline="0">
                <a:ln>
                  <a:noFill/>
                </a:ln>
                <a:solidFill>
                  <a:srgbClr val="83A598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kumimoji="0" lang="it-IT" altLang="it-IT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kumimoji="0" lang="it-IT" altLang="it-IT" sz="1200" b="1" i="1" u="none" strike="noStrike" cap="none" normalizeH="0" baseline="0">
                <a:ln>
                  <a:noFill/>
                </a:ln>
                <a:solidFill>
                  <a:srgbClr val="FB4934"/>
                </a:solidFill>
                <a:effectLst/>
                <a:latin typeface="Ubuntu Mono" panose="020B0509030602030204" pitchFamily="49" charset="0"/>
              </a:rPr>
              <a:t>sudo apt install php-curl php-zip</a:t>
            </a:r>
            <a:endParaRPr kumimoji="0" lang="it-IT" altLang="it-IT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A1B8E1-C953-452D-ADAD-8A643D35481D}"/>
              </a:ext>
            </a:extLst>
          </p:cNvPr>
          <p:cNvSpPr txBox="1">
            <a:spLocks/>
          </p:cNvSpPr>
          <p:nvPr/>
        </p:nvSpPr>
        <p:spPr>
          <a:xfrm>
            <a:off x="352629" y="5517088"/>
            <a:ext cx="8585285" cy="951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400" dirty="0"/>
              <a:t>Con Windows e XAMPP i moduli </a:t>
            </a:r>
            <a:r>
              <a:rPr lang="it-IT" sz="2400" i="1" dirty="0" err="1"/>
              <a:t>curl</a:t>
            </a:r>
            <a:r>
              <a:rPr lang="it-IT" sz="2400" dirty="0"/>
              <a:t> e </a:t>
            </a:r>
            <a:r>
              <a:rPr lang="it-IT" sz="2400" i="1" dirty="0"/>
              <a:t>zip</a:t>
            </a:r>
            <a:r>
              <a:rPr lang="it-IT" sz="2400" dirty="0"/>
              <a:t> sono </a:t>
            </a:r>
            <a:r>
              <a:rPr lang="it-IT" sz="2400" dirty="0" err="1"/>
              <a:t>pre</a:t>
            </a:r>
            <a:r>
              <a:rPr lang="it-IT" sz="2400" dirty="0"/>
              <a:t>-installati </a:t>
            </a:r>
            <a:r>
              <a:rPr lang="it-IT" sz="2400" dirty="0">
                <a:highlight>
                  <a:srgbClr val="FFFF00"/>
                </a:highlight>
              </a:rPr>
              <a:t>(check!)</a:t>
            </a:r>
            <a:r>
              <a:rPr lang="it-IT" sz="2400" dirty="0"/>
              <a:t>, ma occorre attivare la direttiva </a:t>
            </a:r>
            <a:r>
              <a:rPr lang="it-IT" sz="2200" dirty="0">
                <a:highlight>
                  <a:srgbClr val="ECECEC"/>
                </a:highlight>
                <a:latin typeface="Ubuntu Mono" panose="020B0509030602030204" pitchFamily="49" charset="0"/>
              </a:rPr>
              <a:t>extension=zip</a:t>
            </a:r>
            <a:r>
              <a:rPr lang="it-IT" sz="2400" dirty="0"/>
              <a:t> in </a:t>
            </a:r>
            <a:r>
              <a:rPr lang="it-IT" sz="2200" dirty="0">
                <a:latin typeface="Ubuntu Mono" panose="020B0509030602030204" pitchFamily="49" charset="0"/>
              </a:rPr>
              <a:t>C:\</a:t>
            </a:r>
            <a:r>
              <a:rPr lang="it-IT" sz="2200" dirty="0" err="1">
                <a:latin typeface="Ubuntu Mono" panose="020B0509030602030204" pitchFamily="49" charset="0"/>
              </a:rPr>
              <a:t>Xampp</a:t>
            </a:r>
            <a:r>
              <a:rPr lang="it-IT" sz="2200" dirty="0">
                <a:latin typeface="Ubuntu Mono" panose="020B0509030602030204" pitchFamily="49" charset="0"/>
              </a:rPr>
              <a:t>\php\</a:t>
            </a:r>
            <a:r>
              <a:rPr lang="it-IT" sz="2200" dirty="0" err="1">
                <a:latin typeface="Ubuntu Mono" panose="020B0509030602030204" pitchFamily="49" charset="0"/>
              </a:rPr>
              <a:t>php.ini</a:t>
            </a:r>
            <a:r>
              <a:rPr lang="it-IT" sz="2400" dirty="0"/>
              <a:t> </a:t>
            </a:r>
            <a:endParaRPr lang="en-IT" sz="2400" dirty="0"/>
          </a:p>
        </p:txBody>
      </p:sp>
    </p:spTree>
    <p:extLst>
      <p:ext uri="{BB962C8B-B14F-4D97-AF65-F5344CB8AC3E}">
        <p14:creationId xmlns:p14="http://schemas.microsoft.com/office/powerpoint/2010/main" val="1209111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5F4B2B-13D1-4A49-9026-C1256487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46815"/>
          </a:xfrm>
        </p:spPr>
        <p:txBody>
          <a:bodyPr>
            <a:normAutofit fontScale="90000"/>
          </a:bodyPr>
          <a:lstStyle/>
          <a:p>
            <a:r>
              <a:rPr lang="it-IT" b="0" i="1"/>
              <a:t>composer</a:t>
            </a:r>
            <a:r>
              <a:rPr lang="it-IT" b="0"/>
              <a:t> e bash-completion</a:t>
            </a:r>
            <a:endParaRPr lang="it-IT" b="0" i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704EC0-798F-5744-A009-01A8ADD8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3" y="727992"/>
            <a:ext cx="8482822" cy="1787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/>
              <a:t>Per </a:t>
            </a:r>
            <a:r>
              <a:rPr lang="it-IT" sz="2000" i="1" err="1"/>
              <a:t>composer</a:t>
            </a:r>
            <a:r>
              <a:rPr lang="it-IT" sz="2000"/>
              <a:t> è utile installare funzioni di auto-completamento, </a:t>
            </a:r>
            <a:r>
              <a:rPr lang="it-IT" sz="2000" err="1"/>
              <a:t>p.es</a:t>
            </a:r>
            <a:r>
              <a:rPr lang="it-IT" sz="2000"/>
              <a:t>. </a:t>
            </a:r>
            <a:r>
              <a:rPr lang="it-IT" sz="2000">
                <a:hlinkClick r:id="rId2"/>
              </a:rPr>
              <a:t>https://github.com/bramus/composer-autocomplete</a:t>
            </a:r>
            <a:r>
              <a:rPr lang="it-IT" sz="2000"/>
              <a:t> come segue:</a:t>
            </a:r>
          </a:p>
          <a:p>
            <a:pPr marL="269875" indent="-269875"/>
            <a:r>
              <a:rPr lang="it-IT" sz="2000"/>
              <a:t>Una volta scaricato da </a:t>
            </a:r>
            <a:r>
              <a:rPr lang="it-IT" sz="2000" err="1"/>
              <a:t>GitHub</a:t>
            </a:r>
            <a:r>
              <a:rPr lang="it-IT" sz="2000"/>
              <a:t> il file </a:t>
            </a:r>
            <a:r>
              <a:rPr lang="it-IT" sz="2000" i="1" err="1"/>
              <a:t>composer-autocomplete</a:t>
            </a:r>
            <a:r>
              <a:rPr lang="it-IT" sz="2000"/>
              <a:t>, lo si installa in </a:t>
            </a:r>
            <a:r>
              <a:rPr lang="it-IT" sz="2000" i="1"/>
              <a:t>/</a:t>
            </a:r>
            <a:r>
              <a:rPr lang="it-IT" sz="2000" i="1" err="1"/>
              <a:t>etc</a:t>
            </a:r>
            <a:r>
              <a:rPr lang="it-IT" sz="2000" i="1"/>
              <a:t>/</a:t>
            </a:r>
            <a:r>
              <a:rPr lang="it-IT" sz="2000" i="1" err="1"/>
              <a:t>bash_completion.d</a:t>
            </a:r>
            <a:r>
              <a:rPr lang="it-IT" sz="2000"/>
              <a:t> (o altrove, p.es. </a:t>
            </a:r>
            <a:r>
              <a:rPr lang="it-IT" sz="2000" i="1"/>
              <a:t>/</a:t>
            </a:r>
            <a:r>
              <a:rPr lang="it-IT" sz="2000" i="1" err="1"/>
              <a:t>usr</a:t>
            </a:r>
            <a:r>
              <a:rPr lang="it-IT" sz="2000" i="1"/>
              <a:t>/</a:t>
            </a:r>
            <a:r>
              <a:rPr lang="it-IT" sz="2000" i="1" err="1"/>
              <a:t>local</a:t>
            </a:r>
            <a:r>
              <a:rPr lang="it-IT" sz="2000" i="1"/>
              <a:t>/</a:t>
            </a:r>
            <a:r>
              <a:rPr lang="it-IT" sz="2000" i="1" err="1"/>
              <a:t>etc</a:t>
            </a:r>
            <a:r>
              <a:rPr lang="it-IT" sz="2000" i="1"/>
              <a:t>/</a:t>
            </a:r>
            <a:r>
              <a:rPr lang="it-IT" sz="2000" i="1" err="1"/>
              <a:t>bash_completion.d</a:t>
            </a:r>
            <a:r>
              <a:rPr lang="it-IT" sz="2000"/>
              <a:t> o </a:t>
            </a:r>
            <a:r>
              <a:rPr lang="it-IT" sz="2000" i="1"/>
              <a:t>$BASH_COMPLETION_COMPAT_DIR</a:t>
            </a:r>
            <a:r>
              <a:rPr lang="it-IT" sz="2000"/>
              <a:t>) e si avvia una nuova </a:t>
            </a:r>
            <a:r>
              <a:rPr lang="it-IT" sz="2000" err="1"/>
              <a:t>bash</a:t>
            </a:r>
            <a:r>
              <a:rPr lang="it-IT" sz="2000"/>
              <a:t>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BB6CD6-B213-1F4F-8482-49716776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808" y="6454038"/>
            <a:ext cx="2133600" cy="365125"/>
          </a:xfrm>
        </p:spPr>
        <p:txBody>
          <a:bodyPr/>
          <a:lstStyle/>
          <a:p>
            <a:fld id="{543474B3-55D5-CB49-821D-E32618BEC321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83C9BC-F5E4-3743-B558-857BEA92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7472" y="6454038"/>
            <a:ext cx="2895600" cy="365125"/>
          </a:xfrm>
        </p:spPr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D60209-0F11-8647-9F43-0311D6E3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4168" y="6454038"/>
            <a:ext cx="2133600" cy="365125"/>
          </a:xfrm>
        </p:spPr>
        <p:txBody>
          <a:bodyPr/>
          <a:lstStyle/>
          <a:p>
            <a:fld id="{F8EFCE01-9A1A-5743-92DE-2F66DAA3BA2F}" type="slidenum">
              <a:rPr lang="it-IT" smtClean="0"/>
              <a:t>17</a:t>
            </a:fld>
            <a:endParaRPr lang="it-IT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C2B55DA4-FD65-A948-A0D6-AB0BABEBC229}"/>
              </a:ext>
            </a:extLst>
          </p:cNvPr>
          <p:cNvSpPr txBox="1">
            <a:spLocks/>
          </p:cNvSpPr>
          <p:nvPr/>
        </p:nvSpPr>
        <p:spPr>
          <a:xfrm>
            <a:off x="282735" y="4655949"/>
            <a:ext cx="8768620" cy="6895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it-IT" sz="2000"/>
              <a:t>NB: se si vuole disattivare il completamento (per le successive sessioni </a:t>
            </a:r>
            <a:r>
              <a:rPr lang="it-IT" sz="2000" i="1" err="1"/>
              <a:t>bash</a:t>
            </a:r>
            <a:r>
              <a:rPr lang="it-IT" sz="2000"/>
              <a:t>), basta cancellare il file dei comandi di </a:t>
            </a:r>
            <a:r>
              <a:rPr lang="it-IT" sz="2000" err="1"/>
              <a:t>autocompletamento</a:t>
            </a:r>
            <a:endParaRPr lang="it-IT" sz="200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FA5DBA4-C7E8-F94E-80B4-64ECAF1C6D6F}"/>
              </a:ext>
            </a:extLst>
          </p:cNvPr>
          <p:cNvSpPr/>
          <p:nvPr/>
        </p:nvSpPr>
        <p:spPr>
          <a:xfrm>
            <a:off x="572547" y="5371006"/>
            <a:ext cx="798131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 sudo </a:t>
            </a:r>
            <a:r>
              <a:rPr lang="it-IT" sz="1400" err="1">
                <a:solidFill>
                  <a:srgbClr val="000000"/>
                </a:solidFill>
                <a:latin typeface="Ubuntu Mono" panose="020B0509030602030204" pitchFamily="49" charset="0"/>
              </a:rPr>
              <a:t>rm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 /</a:t>
            </a:r>
            <a:r>
              <a:rPr lang="it-IT" sz="1400" err="1">
                <a:solidFill>
                  <a:srgbClr val="000000"/>
                </a:solidFill>
                <a:latin typeface="Ubuntu Mono" panose="020B0509030602030204" pitchFamily="49" charset="0"/>
              </a:rPr>
              <a:t>etc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/</a:t>
            </a:r>
            <a:r>
              <a:rPr lang="it-IT" sz="1400" err="1">
                <a:solidFill>
                  <a:srgbClr val="000000"/>
                </a:solidFill>
                <a:latin typeface="Ubuntu Mono" panose="020B0509030602030204" pitchFamily="49" charset="0"/>
              </a:rPr>
              <a:t>bash_completion.d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/</a:t>
            </a:r>
            <a:r>
              <a:rPr lang="it-IT" sz="1400" err="1">
                <a:solidFill>
                  <a:srgbClr val="000000"/>
                </a:solidFill>
                <a:latin typeface="Ubuntu Mono" panose="020B0509030602030204" pitchFamily="49" charset="0"/>
              </a:rPr>
              <a:t>composer-autocomplete</a:t>
            </a:r>
            <a:endParaRPr lang="it-IT" sz="1400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48EDC09D-D67B-9B44-A073-2103884629EE}"/>
              </a:ext>
            </a:extLst>
          </p:cNvPr>
          <p:cNvSpPr txBox="1">
            <a:spLocks/>
          </p:cNvSpPr>
          <p:nvPr/>
        </p:nvSpPr>
        <p:spPr>
          <a:xfrm>
            <a:off x="282735" y="206529"/>
            <a:ext cx="8768620" cy="50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endParaRPr lang="it-IT" sz="2400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9383C10A-57EF-6843-B5AC-C4B50D5FF7A9}"/>
              </a:ext>
            </a:extLst>
          </p:cNvPr>
          <p:cNvSpPr txBox="1">
            <a:spLocks/>
          </p:cNvSpPr>
          <p:nvPr/>
        </p:nvSpPr>
        <p:spPr>
          <a:xfrm>
            <a:off x="170823" y="2302503"/>
            <a:ext cx="8768620" cy="94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endParaRPr lang="it-IT" sz="240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8802EA8-A30B-5F44-B452-3A12D8D8915B}"/>
              </a:ext>
            </a:extLst>
          </p:cNvPr>
          <p:cNvSpPr/>
          <p:nvPr/>
        </p:nvSpPr>
        <p:spPr>
          <a:xfrm>
            <a:off x="572547" y="2463624"/>
            <a:ext cx="798131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 sudo </a:t>
            </a:r>
            <a:r>
              <a:rPr lang="it-IT" sz="14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cp</a:t>
            </a:r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composer-autocomplete</a:t>
            </a:r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/</a:t>
            </a:r>
            <a:r>
              <a:rPr lang="it-IT" sz="14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etc</a:t>
            </a:r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lang="it-IT" sz="14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bash_completion.d</a:t>
            </a:r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022712C-5139-6246-BE8D-C1F393848209}"/>
              </a:ext>
            </a:extLst>
          </p:cNvPr>
          <p:cNvSpPr/>
          <p:nvPr/>
        </p:nvSpPr>
        <p:spPr>
          <a:xfrm>
            <a:off x="572547" y="2853572"/>
            <a:ext cx="7981319" cy="17363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 </a:t>
            </a:r>
            <a:r>
              <a:rPr lang="it-IT" sz="1400" dirty="0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nuova sessione Bash, d'ora in poi è attivo l'</a:t>
            </a:r>
            <a:r>
              <a:rPr lang="it-IT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autocompletamento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(tasto [TAB]) per il comando </a:t>
            </a:r>
            <a:r>
              <a:rPr lang="it-IT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</a:t>
            </a:r>
            <a:endParaRPr lang="it-IT" sz="14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pPr>
              <a:spcBef>
                <a:spcPts val="600"/>
              </a:spcBef>
            </a:pPr>
            <a:r>
              <a:rPr lang="it-IT" sz="1400" dirty="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>
                <a:solidFill>
                  <a:srgbClr val="0070C0"/>
                </a:solidFill>
                <a:latin typeface="Ubuntu Mono" panose="020B0509030602030204" pitchFamily="49" charset="0"/>
              </a:rPr>
              <a:t>[TAB]</a:t>
            </a:r>
          </a:p>
          <a:p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about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        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depends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      info                 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run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          update</a:t>
            </a:r>
          </a:p>
          <a:p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...</a:t>
            </a:r>
          </a:p>
          <a:p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create-project       i                    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require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      u    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 </a:t>
            </a:r>
            <a:endParaRPr lang="it-IT" sz="1400" dirty="0">
              <a:solidFill>
                <a:srgbClr val="C814C9"/>
              </a:solidFill>
              <a:latin typeface="Ubuntu Mono" panose="020B0509030602030204" pitchFamily="49" charset="0"/>
            </a:endParaRPr>
          </a:p>
          <a:p>
            <a:pPr>
              <a:spcBef>
                <a:spcPts val="600"/>
              </a:spcBef>
            </a:pPr>
            <a:r>
              <a:rPr lang="it-IT" sz="1400" dirty="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run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-script </a:t>
            </a:r>
            <a:r>
              <a:rPr lang="it-IT" sz="1400" dirty="0">
                <a:solidFill>
                  <a:srgbClr val="0070C0"/>
                </a:solidFill>
                <a:latin typeface="Ubuntu Mono" panose="020B0509030602030204" pitchFamily="49" charset="0"/>
              </a:rPr>
              <a:t>[TAB]    #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notevole il fatto che, se in </a:t>
            </a:r>
            <a:r>
              <a:rPr lang="it-IT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composer.json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(v. altrove), vi sono  </a:t>
            </a:r>
            <a:endParaRPr lang="it-IT" sz="1400" dirty="0">
              <a:solidFill>
                <a:srgbClr val="0070C0"/>
              </a:solidFill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il-mio-script</a:t>
            </a:r>
            <a:r>
              <a:rPr lang="it-IT" sz="1400" dirty="0">
                <a:solidFill>
                  <a:srgbClr val="0070C0"/>
                </a:solidFill>
                <a:latin typeface="Ubuntu Mono" panose="020B0509030602030204" pitchFamily="49" charset="0"/>
              </a:rPr>
              <a:t>                  #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 dell'utente, il completamento automatico li trova e propone! </a:t>
            </a:r>
            <a:endParaRPr lang="it-IT" sz="1400" dirty="0">
              <a:solidFill>
                <a:srgbClr val="0070C0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7415225F-9DB9-4AB9-A365-74105FF7A772}"/>
              </a:ext>
            </a:extLst>
          </p:cNvPr>
          <p:cNvSpPr txBox="1">
            <a:spLocks/>
          </p:cNvSpPr>
          <p:nvPr/>
        </p:nvSpPr>
        <p:spPr>
          <a:xfrm>
            <a:off x="170823" y="5774004"/>
            <a:ext cx="8482822" cy="6895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000"/>
              <a:t>Ottima alternativa (funziona anche per il tool Laravel </a:t>
            </a:r>
            <a:r>
              <a:rPr lang="it-IT" sz="2000" i="1"/>
              <a:t>artisan</a:t>
            </a:r>
            <a:r>
              <a:rPr lang="it-IT" sz="2000"/>
              <a:t>, v. oltre): </a:t>
            </a:r>
            <a:r>
              <a:rPr lang="it-IT" sz="2000">
                <a:hlinkClick r:id="rId3"/>
              </a:rPr>
              <a:t>https://packagist.org/packages/bamarni/symfony-console-autocomplete</a:t>
            </a:r>
            <a:r>
              <a:rPr lang="it-IT" sz="2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227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5F4B2B-13D1-4A49-9026-C1256487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46815"/>
          </a:xfrm>
        </p:spPr>
        <p:txBody>
          <a:bodyPr>
            <a:normAutofit fontScale="90000"/>
          </a:bodyPr>
          <a:lstStyle/>
          <a:p>
            <a:r>
              <a:rPr lang="it-IT" b="0" i="1" err="1"/>
              <a:t>composer</a:t>
            </a:r>
            <a:r>
              <a:rPr lang="it-IT" b="0"/>
              <a:t> e </a:t>
            </a:r>
            <a:r>
              <a:rPr lang="it-IT" b="0" err="1"/>
              <a:t>bash-completion</a:t>
            </a:r>
            <a:r>
              <a:rPr lang="it-IT" b="0"/>
              <a:t> / 2</a:t>
            </a:r>
            <a:endParaRPr lang="it-IT" b="0" i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704EC0-798F-5744-A009-01A8ADD8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12" y="906403"/>
            <a:ext cx="8482822" cy="782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dirty="0"/>
              <a:t>Da qualche versione in qua, </a:t>
            </a:r>
            <a:r>
              <a:rPr lang="it-IT" sz="2400" i="1" dirty="0" err="1"/>
              <a:t>composer</a:t>
            </a:r>
            <a:r>
              <a:rPr lang="it-IT" sz="2400" dirty="0"/>
              <a:t> stesso dà supporto (forse meno ricco delle soluzioni viste) all’auto-completamento: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BB6CD6-B213-1F4F-8482-49716776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808" y="6454038"/>
            <a:ext cx="2133600" cy="365125"/>
          </a:xfrm>
        </p:spPr>
        <p:txBody>
          <a:bodyPr/>
          <a:lstStyle/>
          <a:p>
            <a:fld id="{543474B3-55D5-CB49-821D-E32618BEC321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83C9BC-F5E4-3743-B558-857BEA92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7472" y="6454038"/>
            <a:ext cx="2895600" cy="365125"/>
          </a:xfrm>
        </p:spPr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D60209-0F11-8647-9F43-0311D6E3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4168" y="6454038"/>
            <a:ext cx="2133600" cy="365125"/>
          </a:xfrm>
        </p:spPr>
        <p:txBody>
          <a:bodyPr/>
          <a:lstStyle/>
          <a:p>
            <a:fld id="{F8EFCE01-9A1A-5743-92DE-2F66DAA3BA2F}" type="slidenum">
              <a:rPr lang="it-IT" smtClean="0"/>
              <a:t>18</a:t>
            </a:fld>
            <a:endParaRPr lang="it-IT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48EDC09D-D67B-9B44-A073-2103884629EE}"/>
              </a:ext>
            </a:extLst>
          </p:cNvPr>
          <p:cNvSpPr txBox="1">
            <a:spLocks/>
          </p:cNvSpPr>
          <p:nvPr/>
        </p:nvSpPr>
        <p:spPr>
          <a:xfrm>
            <a:off x="282735" y="206529"/>
            <a:ext cx="8768620" cy="50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endParaRPr lang="it-IT" sz="2400"/>
          </a:p>
        </p:txBody>
      </p: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9383C10A-57EF-6843-B5AC-C4B50D5FF7A9}"/>
              </a:ext>
            </a:extLst>
          </p:cNvPr>
          <p:cNvSpPr txBox="1">
            <a:spLocks/>
          </p:cNvSpPr>
          <p:nvPr/>
        </p:nvSpPr>
        <p:spPr>
          <a:xfrm>
            <a:off x="170823" y="2063221"/>
            <a:ext cx="8768620" cy="94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endParaRPr lang="it-IT" sz="240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B8802EA8-A30B-5F44-B452-3A12D8D8915B}"/>
              </a:ext>
            </a:extLst>
          </p:cNvPr>
          <p:cNvSpPr/>
          <p:nvPr/>
        </p:nvSpPr>
        <p:spPr>
          <a:xfrm>
            <a:off x="583836" y="1795367"/>
            <a:ext cx="8285221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C814C9"/>
                </a:solidFill>
                <a:latin typeface="Ubuntu Mono" panose="020B0509030602030204" pitchFamily="49" charset="0"/>
              </a:rPr>
              <a:t>$ </a:t>
            </a:r>
            <a:r>
              <a:rPr lang="it-IT" sz="1400" dirty="0" err="1">
                <a:latin typeface="Ubuntu Mono" panose="020B0509030602030204" pitchFamily="49" charset="0"/>
              </a:rPr>
              <a:t>composer</a:t>
            </a:r>
            <a:r>
              <a:rPr lang="it-IT" sz="1400" dirty="0"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latin typeface="Ubuntu Mono" panose="020B0509030602030204" pitchFamily="49" charset="0"/>
              </a:rPr>
              <a:t>completion</a:t>
            </a:r>
            <a:r>
              <a:rPr lang="it-IT" sz="1400" dirty="0"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latin typeface="Ubuntu Mono" panose="020B0509030602030204" pitchFamily="49" charset="0"/>
              </a:rPr>
              <a:t>bash</a:t>
            </a:r>
            <a:r>
              <a:rPr lang="it-IT" sz="1400" dirty="0">
                <a:latin typeface="Ubuntu Mono" panose="020B0509030602030204" pitchFamily="49" charset="0"/>
              </a:rPr>
              <a:t> &gt; </a:t>
            </a:r>
            <a:r>
              <a:rPr lang="it-IT" sz="1400" dirty="0" err="1">
                <a:latin typeface="Ubuntu Mono" panose="020B0509030602030204" pitchFamily="49" charset="0"/>
              </a:rPr>
              <a:t>completion.bash</a:t>
            </a:r>
            <a:endParaRPr lang="it-IT" sz="1400" dirty="0"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C814C9"/>
                </a:solidFill>
                <a:latin typeface="Ubuntu Mono" panose="020B0509030602030204" pitchFamily="49" charset="0"/>
              </a:rPr>
              <a:t>$ </a:t>
            </a:r>
            <a:r>
              <a:rPr lang="it-IT" sz="1400" dirty="0">
                <a:latin typeface="Ubuntu Mono" panose="020B0509030602030204" pitchFamily="49" charset="0"/>
              </a:rPr>
              <a:t>source </a:t>
            </a:r>
            <a:r>
              <a:rPr lang="it-IT" sz="1400" dirty="0" err="1">
                <a:latin typeface="Ubuntu Mono" panose="020B0509030602030204" pitchFamily="49" charset="0"/>
              </a:rPr>
              <a:t>completion.bash</a:t>
            </a:r>
            <a:r>
              <a:rPr lang="it-IT" sz="1400" dirty="0">
                <a:latin typeface="Ubuntu Mono" panose="020B0509030602030204" pitchFamily="49" charset="0"/>
              </a:rPr>
              <a:t>                                   </a:t>
            </a:r>
            <a:r>
              <a:rPr lang="it-IT" sz="1400" dirty="0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abilita subito l’auto-completamento</a:t>
            </a:r>
            <a:endParaRPr lang="it-IT" sz="1400" dirty="0">
              <a:solidFill>
                <a:srgbClr val="C814C9"/>
              </a:solidFill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sudo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cp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completion.bash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/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etc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bash_completion.d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</a:t>
            </a:r>
            <a:r>
              <a:rPr lang="it-IT" sz="1400" dirty="0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 l’auto-completamento</a:t>
            </a:r>
            <a:endParaRPr lang="it-IT" sz="14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022712C-5139-6246-BE8D-C1F393848209}"/>
              </a:ext>
            </a:extLst>
          </p:cNvPr>
          <p:cNvSpPr/>
          <p:nvPr/>
        </p:nvSpPr>
        <p:spPr>
          <a:xfrm>
            <a:off x="583835" y="4151126"/>
            <a:ext cx="8285221" cy="17363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 </a:t>
            </a:r>
            <a:r>
              <a:rPr lang="it-IT" sz="1400" dirty="0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nuova sessione Bash, d'ora in poi è attivo l'</a:t>
            </a:r>
            <a:r>
              <a:rPr lang="it-IT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autocompletamento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(tasto [TAB]) per il comando </a:t>
            </a:r>
            <a:r>
              <a:rPr lang="it-IT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</a:t>
            </a:r>
            <a:endParaRPr lang="it-IT" sz="14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pPr>
              <a:spcBef>
                <a:spcPts val="600"/>
              </a:spcBef>
            </a:pPr>
            <a:r>
              <a:rPr lang="it-IT" sz="1400" dirty="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>
                <a:solidFill>
                  <a:srgbClr val="0070C0"/>
                </a:solidFill>
                <a:latin typeface="Ubuntu Mono" panose="020B0509030602030204" pitchFamily="49" charset="0"/>
              </a:rPr>
              <a:t>[TAB]</a:t>
            </a:r>
          </a:p>
          <a:p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about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        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depends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      info                 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run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          update</a:t>
            </a:r>
          </a:p>
          <a:p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...</a:t>
            </a:r>
          </a:p>
          <a:p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create-project       i                    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require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      u    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 </a:t>
            </a:r>
            <a:endParaRPr lang="it-IT" sz="1400" dirty="0">
              <a:solidFill>
                <a:srgbClr val="C814C9"/>
              </a:solidFill>
              <a:latin typeface="Ubuntu Mono" panose="020B0509030602030204" pitchFamily="49" charset="0"/>
            </a:endParaRPr>
          </a:p>
          <a:p>
            <a:pPr>
              <a:spcBef>
                <a:spcPts val="600"/>
              </a:spcBef>
            </a:pPr>
            <a:r>
              <a:rPr lang="it-IT" sz="1400" dirty="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run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-script </a:t>
            </a:r>
            <a:r>
              <a:rPr lang="it-IT" sz="1400" dirty="0">
                <a:solidFill>
                  <a:srgbClr val="0070C0"/>
                </a:solidFill>
                <a:latin typeface="Ubuntu Mono" panose="020B0509030602030204" pitchFamily="49" charset="0"/>
              </a:rPr>
              <a:t>[TAB]    #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notevole il fatto che, se in </a:t>
            </a:r>
            <a:r>
              <a:rPr lang="it-IT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composer.json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(v. altrove), vi sono  </a:t>
            </a:r>
            <a:endParaRPr lang="it-IT" sz="1400" dirty="0">
              <a:solidFill>
                <a:srgbClr val="0070C0"/>
              </a:solidFill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il-mio-script</a:t>
            </a:r>
            <a:r>
              <a:rPr lang="it-IT" sz="1400" dirty="0">
                <a:solidFill>
                  <a:srgbClr val="0070C0"/>
                </a:solidFill>
                <a:latin typeface="Ubuntu Mono" panose="020B0509030602030204" pitchFamily="49" charset="0"/>
              </a:rPr>
              <a:t>                  #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 dell'utente, il completamento automatico li trova e propone! </a:t>
            </a:r>
            <a:endParaRPr lang="it-IT" sz="1400" dirty="0">
              <a:solidFill>
                <a:srgbClr val="0070C0"/>
              </a:solidFill>
              <a:latin typeface="Ubuntu Mono" panose="020B0509030602030204" pitchFamily="49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B9578B6B-9D08-C91B-FC83-3777F6C3242B}"/>
              </a:ext>
            </a:extLst>
          </p:cNvPr>
          <p:cNvSpPr txBox="1">
            <a:spLocks/>
          </p:cNvSpPr>
          <p:nvPr/>
        </p:nvSpPr>
        <p:spPr>
          <a:xfrm>
            <a:off x="204557" y="2682504"/>
            <a:ext cx="8482822" cy="473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400" dirty="0"/>
              <a:t>Altri modi di installare l'</a:t>
            </a:r>
            <a:r>
              <a:rPr lang="it-IT" sz="2400" dirty="0" err="1"/>
              <a:t>autocompletamento</a:t>
            </a:r>
            <a:r>
              <a:rPr lang="it-IT" sz="2400" dirty="0"/>
              <a:t> li mostra il comando:</a:t>
            </a:r>
          </a:p>
        </p:txBody>
      </p:sp>
      <p:sp>
        <p:nvSpPr>
          <p:cNvPr id="8" name="Rettangolo 18">
            <a:extLst>
              <a:ext uri="{FF2B5EF4-FFF2-40B4-BE49-F238E27FC236}">
                <a16:creationId xmlns:a16="http://schemas.microsoft.com/office/drawing/2014/main" id="{668DA7EE-0567-F0B6-F023-2713E92805FC}"/>
              </a:ext>
            </a:extLst>
          </p:cNvPr>
          <p:cNvSpPr/>
          <p:nvPr/>
        </p:nvSpPr>
        <p:spPr>
          <a:xfrm>
            <a:off x="583835" y="3208429"/>
            <a:ext cx="828522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C814C9"/>
                </a:solidFill>
                <a:latin typeface="Ubuntu Mono" panose="020B0509030602030204" pitchFamily="49" charset="0"/>
              </a:rPr>
              <a:t>$ </a:t>
            </a:r>
            <a:r>
              <a:rPr lang="it-IT" sz="1400" dirty="0" err="1">
                <a:latin typeface="Ubuntu Mono" panose="020B0509030602030204" pitchFamily="49" charset="0"/>
              </a:rPr>
              <a:t>composer</a:t>
            </a:r>
            <a:r>
              <a:rPr lang="it-IT" sz="1400" dirty="0"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latin typeface="Ubuntu Mono" panose="020B0509030602030204" pitchFamily="49" charset="0"/>
              </a:rPr>
              <a:t>completion</a:t>
            </a:r>
            <a:r>
              <a:rPr lang="it-IT" sz="1400" dirty="0">
                <a:latin typeface="Ubuntu Mono" panose="020B0509030602030204" pitchFamily="49" charset="0"/>
              </a:rPr>
              <a:t> --help</a:t>
            </a:r>
            <a:endParaRPr lang="it-IT" sz="14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DFCF7D6D-A1CA-A719-D924-4DF9D752F99E}"/>
              </a:ext>
            </a:extLst>
          </p:cNvPr>
          <p:cNvSpPr txBox="1">
            <a:spLocks/>
          </p:cNvSpPr>
          <p:nvPr/>
        </p:nvSpPr>
        <p:spPr>
          <a:xfrm>
            <a:off x="204557" y="3666745"/>
            <a:ext cx="8482822" cy="4730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400" dirty="0"/>
              <a:t>Una volta installato l'</a:t>
            </a:r>
            <a:r>
              <a:rPr lang="it-IT" sz="2400" dirty="0" err="1"/>
              <a:t>autocompletamento</a:t>
            </a:r>
            <a:r>
              <a:rPr lang="it-IT" sz="2400" dirty="0"/>
              <a:t> per </a:t>
            </a:r>
            <a:r>
              <a:rPr lang="it-IT" sz="2400" i="1" dirty="0" err="1"/>
              <a:t>composer</a:t>
            </a:r>
            <a:r>
              <a:rPr lang="it-IT" sz="24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5575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C5F25-EA59-8549-ABE9-3E279858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18406"/>
          </a:xfrm>
        </p:spPr>
        <p:txBody>
          <a:bodyPr>
            <a:normAutofit fontScale="90000"/>
          </a:bodyPr>
          <a:lstStyle/>
          <a:p>
            <a:r>
              <a:rPr lang="it-IT" b="0"/>
              <a:t>Installare package PHP con </a:t>
            </a:r>
            <a:r>
              <a:rPr lang="it-IT" b="0" i="1" err="1"/>
              <a:t>composer</a:t>
            </a:r>
            <a:endParaRPr lang="it-IT" b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FCA9A5-E09C-BB4F-BB67-70D40F52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4D805-D011-7047-9613-4FA1488517A3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E0D842-1214-B540-B828-EEEA48EF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EA4907-1407-B642-A3F5-04067102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19</a:t>
            </a:fld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F74869B-990F-5548-B4AB-1F2704714C27}"/>
              </a:ext>
            </a:extLst>
          </p:cNvPr>
          <p:cNvSpPr txBox="1">
            <a:spLocks/>
          </p:cNvSpPr>
          <p:nvPr/>
        </p:nvSpPr>
        <p:spPr>
          <a:xfrm>
            <a:off x="204558" y="960503"/>
            <a:ext cx="8666959" cy="5570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t-IT" sz="2400" dirty="0"/>
              <a:t>Essenzialmente, il tool </a:t>
            </a:r>
            <a:r>
              <a:rPr lang="it-IT" sz="2400" i="1" dirty="0" err="1"/>
              <a:t>composer</a:t>
            </a:r>
            <a:r>
              <a:rPr lang="it-IT" sz="2400" dirty="0"/>
              <a:t> serve a installare un </a:t>
            </a:r>
            <a:r>
              <a:rPr lang="it-IT" sz="2400" b="1" dirty="0"/>
              <a:t>package</a:t>
            </a:r>
            <a:r>
              <a:rPr lang="it-IT" sz="2400" dirty="0"/>
              <a:t> PHP,</a:t>
            </a:r>
            <a:br>
              <a:rPr lang="it-IT" sz="2400" dirty="0"/>
            </a:br>
            <a:r>
              <a:rPr lang="it-IT" sz="2400" dirty="0"/>
              <a:t>scaricando dalla rete il package stesso (i suoi file, cioè) e le sue </a:t>
            </a:r>
            <a:r>
              <a:rPr lang="it-IT" sz="2400" b="1" dirty="0"/>
              <a:t>dipendenze</a:t>
            </a:r>
            <a:r>
              <a:rPr lang="it-IT" sz="2400" dirty="0"/>
              <a:t>, cioè altri package PHP forniti dai rispettivi </a:t>
            </a:r>
            <a:r>
              <a:rPr lang="it-IT" sz="2400" i="1" dirty="0" err="1"/>
              <a:t>vendor</a:t>
            </a:r>
            <a:endParaRPr lang="it-IT" sz="2400" dirty="0"/>
          </a:p>
          <a:p>
            <a:pPr marL="266700" indent="-222250">
              <a:spcBef>
                <a:spcPts val="600"/>
              </a:spcBef>
            </a:pPr>
            <a:r>
              <a:rPr lang="it-IT" sz="2400" dirty="0"/>
              <a:t>l'installazione delle dipendenze è </a:t>
            </a:r>
            <a:r>
              <a:rPr lang="it-IT" sz="2400" b="1" dirty="0"/>
              <a:t>ricorsiva</a:t>
            </a:r>
            <a:r>
              <a:rPr lang="it-IT" sz="2400" dirty="0"/>
              <a:t>, cioè </a:t>
            </a:r>
            <a:r>
              <a:rPr lang="it-IT" sz="2400" i="1" dirty="0" err="1"/>
              <a:t>composer</a:t>
            </a:r>
            <a:r>
              <a:rPr lang="it-IT" sz="2400" dirty="0"/>
              <a:t> installa anche le dipendenze delle dipendenze e così via</a:t>
            </a:r>
          </a:p>
          <a:p>
            <a:pPr marL="266700" indent="-222250">
              <a:spcBef>
                <a:spcPts val="600"/>
              </a:spcBef>
            </a:pPr>
            <a:r>
              <a:rPr lang="it-IT" sz="2400" dirty="0"/>
              <a:t>l'installazione avviene lanciando </a:t>
            </a:r>
            <a:r>
              <a:rPr lang="it-IT" sz="2400" i="1" dirty="0" err="1"/>
              <a:t>composer</a:t>
            </a:r>
            <a:r>
              <a:rPr lang="it-IT" sz="2400" dirty="0"/>
              <a:t> dalla directory, sia </a:t>
            </a:r>
            <a:r>
              <a:rPr lang="it-IT" sz="2400" i="1" dirty="0"/>
              <a:t>d</a:t>
            </a:r>
            <a:r>
              <a:rPr lang="it-IT" sz="2400" dirty="0"/>
              <a:t>, in cui andrà il package, mentre le dipendenze andranno in una </a:t>
            </a:r>
            <a:r>
              <a:rPr lang="it-IT" sz="2400" dirty="0" err="1"/>
              <a:t>subdirectory</a:t>
            </a:r>
            <a:r>
              <a:rPr lang="it-IT" sz="2400" dirty="0"/>
              <a:t> </a:t>
            </a:r>
            <a:r>
              <a:rPr lang="it-IT" sz="2400" i="1" dirty="0"/>
              <a:t>d/</a:t>
            </a:r>
            <a:r>
              <a:rPr lang="it-IT" sz="2400" i="1" dirty="0" err="1"/>
              <a:t>vendor</a:t>
            </a:r>
            <a:endParaRPr lang="it-IT" sz="2400" dirty="0"/>
          </a:p>
          <a:p>
            <a:pPr marL="0" indent="0">
              <a:spcBef>
                <a:spcPts val="800"/>
              </a:spcBef>
              <a:buNone/>
            </a:pPr>
            <a:r>
              <a:rPr lang="it-IT" sz="2400" dirty="0"/>
              <a:t>Le dipendenze sono definite in un file </a:t>
            </a:r>
            <a:r>
              <a:rPr lang="it-IT" sz="2400" i="1" dirty="0" err="1"/>
              <a:t>composer.json</a:t>
            </a:r>
            <a:r>
              <a:rPr lang="it-IT" sz="2400" dirty="0"/>
              <a:t>, sotto la chiave </a:t>
            </a:r>
            <a:r>
              <a:rPr lang="it-IT" sz="2400" i="1" dirty="0" err="1"/>
              <a:t>require</a:t>
            </a:r>
            <a:r>
              <a:rPr lang="it-IT" sz="2400" dirty="0"/>
              <a:t>, con un elenco di elementi della forma: </a:t>
            </a:r>
          </a:p>
          <a:p>
            <a:pPr marL="274638" indent="-228600">
              <a:spcBef>
                <a:spcPts val="300"/>
              </a:spcBef>
            </a:pPr>
            <a:r>
              <a:rPr lang="it-IT" sz="23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vendor</a:t>
            </a:r>
            <a:r>
              <a:rPr lang="it-IT" sz="2300" i="1" dirty="0">
                <a:latin typeface="Arial Narrow" panose="020B0604020202020204" pitchFamily="34" charset="0"/>
                <a:cs typeface="Arial Narrow" panose="020B0604020202020204" pitchFamily="34" charset="0"/>
              </a:rPr>
              <a:t>-name/</a:t>
            </a:r>
            <a:r>
              <a:rPr lang="it-IT" sz="2300" i="1" dirty="0" err="1">
                <a:latin typeface="Arial Narrow" panose="020B0604020202020204" pitchFamily="34" charset="0"/>
                <a:cs typeface="Arial Narrow" panose="020B0604020202020204" pitchFamily="34" charset="0"/>
              </a:rPr>
              <a:t>package-name:version-number</a:t>
            </a:r>
            <a:r>
              <a:rPr lang="it-IT" sz="2400" dirty="0"/>
              <a:t> (es. 1.0 o ^1.0 o 1.*)</a:t>
            </a:r>
            <a:endParaRPr lang="it-IT" sz="2400" i="1" dirty="0"/>
          </a:p>
          <a:p>
            <a:pPr marL="0" indent="0">
              <a:spcBef>
                <a:spcPts val="800"/>
              </a:spcBef>
              <a:buNone/>
            </a:pPr>
            <a:r>
              <a:rPr lang="it-IT" sz="2400" dirty="0"/>
              <a:t>(In realtà, nella determinazione delle dipendenze entra anche un file </a:t>
            </a:r>
            <a:r>
              <a:rPr lang="it-IT" sz="2400" i="1" dirty="0" err="1"/>
              <a:t>composer.lock</a:t>
            </a:r>
            <a:r>
              <a:rPr lang="it-IT" sz="2400" dirty="0"/>
              <a:t>, di cui non parleremo)</a:t>
            </a:r>
          </a:p>
          <a:p>
            <a:pPr marL="0" indent="0">
              <a:spcBef>
                <a:spcPts val="800"/>
              </a:spcBef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7499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B3EA57-2488-404E-942A-96B3F3506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Cos'è un framework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429AF6-F457-4687-BA45-E3978C852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>
                <a:hlinkClick r:id="rId2"/>
              </a:rPr>
              <a:t>https://en.wikipedia.org/wiki/Software_framework </a:t>
            </a:r>
          </a:p>
          <a:p>
            <a:r>
              <a:rPr lang="it-IT">
                <a:hlinkClick r:id="rId2"/>
              </a:rPr>
              <a:t>https://en.wikipedia.org/wiki/Software_framework#cite_note-1</a:t>
            </a:r>
            <a:endParaRPr lang="it-IT"/>
          </a:p>
          <a:p>
            <a:r>
              <a:rPr lang="it-IT"/>
              <a:t>Da studiare: </a:t>
            </a:r>
            <a:r>
              <a:rPr lang="it-IT">
                <a:hlinkClick r:id="rId3"/>
              </a:rPr>
              <a:t>https://github.com/TendTo/Rally-Championship-Manager</a:t>
            </a:r>
            <a:endParaRPr lang="it-IT"/>
          </a:p>
          <a:p>
            <a:r>
              <a:rPr lang="it-IT"/>
              <a:t>Magari si capisce l'autenticazione…</a:t>
            </a:r>
          </a:p>
          <a:p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92A089-58C9-451B-8912-49AD9DD0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40C0-8A54-B345-A3A0-1F6E05D90E7C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D61A9E-0706-4013-A7E7-1C75DCC5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D32916-AE0D-4D00-9D5C-3C927352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8960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C5F25-EA59-8549-ABE9-3E279858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18406"/>
          </a:xfrm>
        </p:spPr>
        <p:txBody>
          <a:bodyPr>
            <a:normAutofit fontScale="90000"/>
          </a:bodyPr>
          <a:lstStyle/>
          <a:p>
            <a:r>
              <a:rPr lang="it-IT" b="0"/>
              <a:t>Installare package PHP con </a:t>
            </a:r>
            <a:r>
              <a:rPr lang="it-IT" b="0" i="1" err="1"/>
              <a:t>composer</a:t>
            </a:r>
            <a:endParaRPr lang="it-IT" b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FCA9A5-E09C-BB4F-BB67-70D40F52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2222-2F5D-854C-9EFE-9C498289472C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E0D842-1214-B540-B828-EEEA48EF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EA4907-1407-B642-A3F5-04067102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20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8E0CFF6-3428-FB44-A29D-202B3914DA8D}"/>
              </a:ext>
            </a:extLst>
          </p:cNvPr>
          <p:cNvSpPr/>
          <p:nvPr/>
        </p:nvSpPr>
        <p:spPr>
          <a:xfrm>
            <a:off x="540140" y="1591012"/>
            <a:ext cx="8317628" cy="23596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sz="1300" dirty="0">
                <a:solidFill>
                  <a:srgbClr val="C814C9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</a:t>
            </a:r>
            <a:endParaRPr lang="it-IT" sz="13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Usage</a:t>
            </a:r>
            <a:r>
              <a:rPr lang="it-IT" sz="12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: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command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[options] [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arguments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]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...</a:t>
            </a:r>
            <a:endParaRPr lang="it-IT" sz="12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pPr>
              <a:spcBef>
                <a:spcPts val="400"/>
              </a:spcBef>
            </a:pPr>
            <a:r>
              <a:rPr lang="it-IT" sz="1200" dirty="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Available</a:t>
            </a:r>
            <a:r>
              <a:rPr lang="it-IT" sz="12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commands</a:t>
            </a:r>
            <a:r>
              <a:rPr lang="it-IT" sz="12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: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browse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Opens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package's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repository URL or homepage in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your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browser</a:t>
            </a:r>
          </a:p>
          <a:p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latin typeface="Ubuntu Mono" panose="020B0509030602030204" pitchFamily="49" charset="0"/>
              </a:rPr>
              <a:t>create-project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Creates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new project from a package </a:t>
            </a:r>
            <a:r>
              <a:rPr lang="it-IT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into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given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directory</a:t>
            </a:r>
            <a:endParaRPr lang="it-IT" sz="12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init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Creates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basic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composer.json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file in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current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directory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install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Installs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project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dependencies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from </a:t>
            </a:r>
            <a:r>
              <a:rPr lang="it-IT" sz="1200" dirty="0" err="1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composer.json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or the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composer.lock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file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if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present</a:t>
            </a:r>
            <a:endParaRPr lang="it-IT" sz="12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require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Adds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required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packages to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your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composer.json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and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installs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them</a:t>
            </a:r>
            <a:endParaRPr lang="it-IT" sz="12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search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Searches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for packages</a:t>
            </a:r>
          </a:p>
          <a:p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latin typeface="Ubuntu Mono" panose="020B0509030602030204" pitchFamily="49" charset="0"/>
              </a:rPr>
              <a:t>global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        </a:t>
            </a:r>
            <a:r>
              <a:rPr lang="it-IT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Allows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running </a:t>
            </a:r>
            <a:r>
              <a:rPr lang="it-IT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commands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in the global </a:t>
            </a:r>
            <a:r>
              <a:rPr lang="it-IT" sz="12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composer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dir ($COMPOSER_HOME).</a:t>
            </a:r>
          </a:p>
          <a:p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latin typeface="Ubuntu Mono" panose="020B0509030602030204" pitchFamily="49" charset="0"/>
              </a:rPr>
              <a:t>...</a:t>
            </a:r>
            <a:endParaRPr lang="it-IT" sz="1200" dirty="0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F74869B-990F-5548-B4AB-1F2704714C27}"/>
              </a:ext>
            </a:extLst>
          </p:cNvPr>
          <p:cNvSpPr txBox="1">
            <a:spLocks/>
          </p:cNvSpPr>
          <p:nvPr/>
        </p:nvSpPr>
        <p:spPr>
          <a:xfrm>
            <a:off x="204558" y="791456"/>
            <a:ext cx="8666959" cy="789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buNone/>
            </a:pPr>
            <a:r>
              <a:rPr lang="it-IT" sz="2200" dirty="0"/>
              <a:t>Ecco i principali comandi di </a:t>
            </a:r>
            <a:r>
              <a:rPr lang="it-IT" sz="2200" i="1" dirty="0" err="1"/>
              <a:t>composer</a:t>
            </a:r>
            <a:r>
              <a:rPr lang="it-IT" sz="2200" dirty="0"/>
              <a:t> legati all'installazione di package PHP con dipendenze e quindi al file delle dipendenze </a:t>
            </a:r>
            <a:r>
              <a:rPr lang="it-IT" sz="2200" i="1" dirty="0" err="1">
                <a:highlight>
                  <a:srgbClr val="FFFF00"/>
                </a:highlight>
              </a:rPr>
              <a:t>composer.json</a:t>
            </a:r>
            <a:r>
              <a:rPr lang="it-IT" sz="2200" dirty="0"/>
              <a:t>:  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FBE777C-1D87-A642-BEE2-39867B589AA4}"/>
              </a:ext>
            </a:extLst>
          </p:cNvPr>
          <p:cNvSpPr txBox="1">
            <a:spLocks/>
          </p:cNvSpPr>
          <p:nvPr/>
        </p:nvSpPr>
        <p:spPr>
          <a:xfrm>
            <a:off x="204557" y="3974208"/>
            <a:ext cx="8816153" cy="2092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t-IT" sz="2200" i="1" dirty="0" err="1"/>
              <a:t>composer</a:t>
            </a:r>
            <a:r>
              <a:rPr lang="it-IT" sz="2200" dirty="0"/>
              <a:t> </a:t>
            </a:r>
            <a:r>
              <a:rPr lang="it-IT" sz="2200" i="1" dirty="0"/>
              <a:t>global</a:t>
            </a:r>
            <a:r>
              <a:rPr lang="it-IT" sz="2200" dirty="0"/>
              <a:t> è seguito, tipicamente, da </a:t>
            </a:r>
            <a:r>
              <a:rPr lang="it-IT" sz="2200" i="1" dirty="0" err="1"/>
              <a:t>install</a:t>
            </a:r>
            <a:r>
              <a:rPr lang="it-IT" sz="2200" i="1" dirty="0"/>
              <a:t>/</a:t>
            </a:r>
            <a:r>
              <a:rPr lang="it-IT" sz="2200" i="1" dirty="0" err="1"/>
              <a:t>require</a:t>
            </a:r>
            <a:r>
              <a:rPr lang="it-IT" sz="2200" i="1" dirty="0"/>
              <a:t>/create-project</a:t>
            </a:r>
            <a:endParaRPr lang="it-IT" sz="2200" dirty="0"/>
          </a:p>
          <a:p>
            <a:pPr marL="276225" indent="-276225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sz="2200" dirty="0"/>
              <a:t>Come già spiegato, </a:t>
            </a:r>
            <a:r>
              <a:rPr lang="it-IT" sz="2200" i="1" dirty="0" err="1"/>
              <a:t>composer</a:t>
            </a:r>
            <a:r>
              <a:rPr lang="it-IT" sz="2200" dirty="0"/>
              <a:t>, senza </a:t>
            </a:r>
            <a:r>
              <a:rPr lang="it-IT" sz="2200" i="1" dirty="0"/>
              <a:t>global</a:t>
            </a:r>
            <a:r>
              <a:rPr lang="it-IT" sz="2200" dirty="0"/>
              <a:t>, installa il software nella directory corrente, quella da cui viene lanciato, invece...</a:t>
            </a:r>
          </a:p>
          <a:p>
            <a:pPr marL="276225" indent="-276225">
              <a:lnSpc>
                <a:spcPct val="90000"/>
              </a:lnSpc>
              <a:spcBef>
                <a:spcPts val="200"/>
              </a:spcBef>
            </a:pPr>
            <a:r>
              <a:rPr lang="it-IT" sz="2200" i="1" dirty="0" err="1"/>
              <a:t>composer</a:t>
            </a:r>
            <a:r>
              <a:rPr lang="it-IT" sz="2200" dirty="0"/>
              <a:t> </a:t>
            </a:r>
            <a:r>
              <a:rPr lang="it-IT" sz="2200" i="1" dirty="0"/>
              <a:t>global</a:t>
            </a:r>
            <a:r>
              <a:rPr lang="it-IT" sz="2200" dirty="0"/>
              <a:t> installa in una directory fissa sotto la home ~ dell'utente, su OSX </a:t>
            </a:r>
            <a:r>
              <a:rPr lang="it-IT" sz="2200" i="1" dirty="0"/>
              <a:t>~/.</a:t>
            </a:r>
            <a:r>
              <a:rPr lang="it-IT" sz="2200" i="1" dirty="0" err="1"/>
              <a:t>composer</a:t>
            </a:r>
            <a:r>
              <a:rPr lang="it-IT" sz="2200" dirty="0"/>
              <a:t>, su Linux </a:t>
            </a:r>
            <a:r>
              <a:rPr lang="it-IT" sz="2200" i="1" dirty="0"/>
              <a:t> ~/.</a:t>
            </a:r>
            <a:r>
              <a:rPr lang="it-IT" sz="2200" i="1" dirty="0" err="1"/>
              <a:t>config</a:t>
            </a:r>
            <a:r>
              <a:rPr lang="it-IT" sz="2200" i="1" dirty="0"/>
              <a:t>/</a:t>
            </a:r>
            <a:r>
              <a:rPr lang="it-IT" sz="2200" i="1" dirty="0" err="1"/>
              <a:t>composer</a:t>
            </a:r>
            <a:r>
              <a:rPr lang="it-IT" sz="2200" dirty="0"/>
              <a:t> o </a:t>
            </a:r>
            <a:r>
              <a:rPr lang="it-IT" sz="2200" i="1" dirty="0"/>
              <a:t>$COMPOSER_HOME</a:t>
            </a:r>
            <a:r>
              <a:rPr lang="it-IT" sz="2200" dirty="0"/>
              <a:t>)</a:t>
            </a:r>
          </a:p>
          <a:p>
            <a:pPr marL="587375" lvl="1" indent="-273050">
              <a:lnSpc>
                <a:spcPct val="90000"/>
              </a:lnSpc>
              <a:spcBef>
                <a:spcPts val="300"/>
              </a:spcBef>
            </a:pPr>
            <a:r>
              <a:rPr lang="it-IT" sz="2100" dirty="0"/>
              <a:t>per rendere gli </a:t>
            </a:r>
            <a:r>
              <a:rPr lang="it-IT" sz="2100" dirty="0" err="1"/>
              <a:t>screenshot</a:t>
            </a:r>
            <a:r>
              <a:rPr lang="it-IT" sz="2100" dirty="0"/>
              <a:t> da Mac nel seguito validi anche con Linux: </a:t>
            </a:r>
          </a:p>
        </p:txBody>
      </p:sp>
      <p:sp>
        <p:nvSpPr>
          <p:cNvPr id="3" name="Rettangolo 8">
            <a:extLst>
              <a:ext uri="{FF2B5EF4-FFF2-40B4-BE49-F238E27FC236}">
                <a16:creationId xmlns:a16="http://schemas.microsoft.com/office/drawing/2014/main" id="{82B45DE3-7B6A-F865-B3A3-022F3A620872}"/>
              </a:ext>
            </a:extLst>
          </p:cNvPr>
          <p:cNvSpPr/>
          <p:nvPr/>
        </p:nvSpPr>
        <p:spPr>
          <a:xfrm>
            <a:off x="540140" y="6121791"/>
            <a:ext cx="8331377" cy="2923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it-IT" sz="1300" dirty="0">
                <a:solidFill>
                  <a:srgbClr val="C814C9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ln –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~/.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config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~/.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 </a:t>
            </a:r>
            <a:r>
              <a:rPr lang="it-IT" sz="1300" dirty="0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compatibilità con prossime slide, se usi Linux e </a:t>
            </a:r>
            <a:r>
              <a:rPr lang="it-IT" sz="13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</a:t>
            </a:r>
            <a:r>
              <a:rPr lang="it-IT" sz="13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è installato</a:t>
            </a:r>
            <a:endParaRPr lang="it-IT" sz="13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127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C5F25-EA59-8549-ABE9-3E279858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Installare... l'installer di </a:t>
            </a:r>
            <a:r>
              <a:rPr lang="it-IT" dirty="0" err="1"/>
              <a:t>Laravel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CF6F72-9415-B744-AEE9-6D1BE73E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73" y="944941"/>
            <a:ext cx="8776814" cy="2443339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it-IT" sz="2300" spc="-10" dirty="0"/>
              <a:t>Useremo </a:t>
            </a:r>
            <a:r>
              <a:rPr lang="it-IT" sz="2300" i="1" spc="-10" dirty="0" err="1"/>
              <a:t>composer</a:t>
            </a:r>
            <a:r>
              <a:rPr lang="it-IT" sz="2300" spc="-10" dirty="0"/>
              <a:t> per installare il package/app (PHP) </a:t>
            </a:r>
            <a:r>
              <a:rPr lang="it-IT" sz="2300" i="1" spc="-10" dirty="0" err="1"/>
              <a:t>laravel</a:t>
            </a:r>
            <a:r>
              <a:rPr lang="it-IT" sz="2300" i="1" spc="-10" dirty="0"/>
              <a:t>/installer</a:t>
            </a:r>
            <a:r>
              <a:rPr lang="it-IT" sz="2300" spc="-10" dirty="0"/>
              <a:t> con le sue dipendenze</a:t>
            </a:r>
          </a:p>
          <a:p>
            <a:pPr marL="0" indent="-201613">
              <a:spcBef>
                <a:spcPts val="400"/>
              </a:spcBef>
              <a:buNone/>
            </a:pPr>
            <a:r>
              <a:rPr lang="it-IT" sz="2300" dirty="0"/>
              <a:t>Lo si installa </a:t>
            </a:r>
            <a:r>
              <a:rPr lang="it-IT" sz="2300" dirty="0">
                <a:highlight>
                  <a:srgbClr val="00FFFF"/>
                </a:highlight>
                <a:latin typeface="Ubuntu Mono" panose="020B0509030602030204" pitchFamily="49" charset="0"/>
              </a:rPr>
              <a:t>global</a:t>
            </a:r>
            <a:r>
              <a:rPr lang="it-IT" sz="2300" dirty="0"/>
              <a:t> cioè in </a:t>
            </a:r>
            <a:r>
              <a:rPr lang="it-IT" sz="2300" i="1" dirty="0"/>
              <a:t>~/.</a:t>
            </a:r>
            <a:r>
              <a:rPr lang="it-IT" sz="2300" i="1" dirty="0" err="1"/>
              <a:t>config</a:t>
            </a:r>
            <a:r>
              <a:rPr lang="it-IT" sz="2300" i="1" dirty="0"/>
              <a:t>/</a:t>
            </a:r>
            <a:r>
              <a:rPr lang="it-IT" sz="2300" i="1" dirty="0" err="1"/>
              <a:t>composer</a:t>
            </a:r>
            <a:r>
              <a:rPr lang="it-IT" sz="2300" dirty="0"/>
              <a:t> (o </a:t>
            </a:r>
            <a:r>
              <a:rPr lang="it-IT" sz="2300" i="1" dirty="0"/>
              <a:t>$COMPOSER_HOME</a:t>
            </a:r>
            <a:r>
              <a:rPr lang="it-IT" sz="2300" dirty="0"/>
              <a:t>)</a:t>
            </a:r>
          </a:p>
          <a:p>
            <a:pPr marL="269875" indent="-263525">
              <a:spcBef>
                <a:spcPts val="400"/>
              </a:spcBef>
            </a:pPr>
            <a:r>
              <a:rPr lang="it-IT" sz="2100" dirty="0"/>
              <a:t>senza </a:t>
            </a:r>
            <a:r>
              <a:rPr lang="it-IT" sz="2100" dirty="0">
                <a:highlight>
                  <a:srgbClr val="00FFFF"/>
                </a:highlight>
                <a:latin typeface="Ubuntu Mono" panose="020B0509030602030204" pitchFamily="49" charset="0"/>
              </a:rPr>
              <a:t>global</a:t>
            </a:r>
            <a:r>
              <a:rPr lang="it-IT" sz="2100" dirty="0"/>
              <a:t> sarebbe installato nella directory corrente (tipicamente di una specifica app), il che non è però particolarmente utile per l'installer di </a:t>
            </a:r>
            <a:r>
              <a:rPr lang="it-IT" sz="2100" i="1" dirty="0" err="1"/>
              <a:t>laravel</a:t>
            </a:r>
            <a:r>
              <a:rPr lang="it-IT" sz="2100" dirty="0"/>
              <a:t> (è un tool eseguibile, conviene averlo nel $PATH)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FCA9A5-E09C-BB4F-BB67-70D40F52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7CD5-18B6-C946-AF83-AD830CC78953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E0D842-1214-B540-B828-EEEA48EF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EA4907-1407-B642-A3F5-04067102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21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151422-7920-BD49-A0A4-D524FF157B01}"/>
              </a:ext>
            </a:extLst>
          </p:cNvPr>
          <p:cNvSpPr/>
          <p:nvPr/>
        </p:nvSpPr>
        <p:spPr>
          <a:xfrm>
            <a:off x="686774" y="3208298"/>
            <a:ext cx="8078853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  <a:effectLst/>
                <a:latin typeface="Ubuntu Mono" panose="020B0509030602030204" pitchFamily="49" charset="0"/>
              </a:rPr>
              <a:t>$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global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require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/installer       </a:t>
            </a:r>
            <a:r>
              <a:rPr lang="it-IT" sz="1400" dirty="0">
                <a:solidFill>
                  <a:schemeClr val="accent6"/>
                </a:solidFill>
                <a:effectLst/>
                <a:latin typeface="Ubuntu Mono" panose="020B0509030602030204" pitchFamily="49" charset="0"/>
              </a:rPr>
              <a:t># </a:t>
            </a:r>
            <a:r>
              <a:rPr lang="it-IT" sz="1400" dirty="0">
                <a:solidFill>
                  <a:schemeClr val="tx1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global</a:t>
            </a:r>
            <a:r>
              <a:rPr lang="it-IT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significa: installa nella directory</a:t>
            </a:r>
          </a:p>
          <a:p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Changed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current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 directory to </a:t>
            </a:r>
            <a:r>
              <a:rPr lang="it-IT" sz="1400" dirty="0">
                <a:solidFill>
                  <a:srgbClr val="2FB41D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/Users/</a:t>
            </a:r>
            <a:r>
              <a:rPr lang="it-IT" sz="1400" dirty="0" err="1">
                <a:solidFill>
                  <a:srgbClr val="2FB41D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gp</a:t>
            </a:r>
            <a:r>
              <a:rPr lang="it-IT" sz="1400" dirty="0">
                <a:solidFill>
                  <a:srgbClr val="2FB41D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/.</a:t>
            </a:r>
            <a:r>
              <a:rPr lang="it-IT" sz="1400" dirty="0" err="1">
                <a:solidFill>
                  <a:srgbClr val="2FB41D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  </a:t>
            </a:r>
            <a:r>
              <a:rPr lang="it-IT" sz="1400" dirty="0">
                <a:solidFill>
                  <a:schemeClr val="accent6"/>
                </a:solidFill>
                <a:effectLst/>
                <a:latin typeface="Ubuntu Mono" panose="020B0509030602030204" pitchFamily="49" charset="0"/>
              </a:rPr>
              <a:t># </a:t>
            </a:r>
            <a:r>
              <a:rPr lang="it-IT" sz="1300" dirty="0">
                <a:solidFill>
                  <a:schemeClr val="accent6"/>
                </a:solidFill>
                <a:effectLst/>
                <a:latin typeface="Ubuntu Mono" panose="020B0509030602030204" pitchFamily="49" charset="0"/>
              </a:rPr>
              <a:t>$COMPOSER_HOME</a:t>
            </a:r>
            <a:r>
              <a:rPr lang="it-IT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(default Mac </a:t>
            </a:r>
            <a:r>
              <a:rPr lang="it-IT" sz="1300" dirty="0">
                <a:solidFill>
                  <a:schemeClr val="accent6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~/.</a:t>
            </a:r>
            <a:r>
              <a:rPr lang="it-IT" sz="1300" dirty="0" err="1">
                <a:solidFill>
                  <a:schemeClr val="accent6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Using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version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^2.1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for 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/installer</a:t>
            </a:r>
          </a:p>
          <a:p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./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composer.json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has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been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created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it-IT" sz="1400" dirty="0">
                <a:solidFill>
                  <a:schemeClr val="accent6"/>
                </a:solidFill>
                <a:latin typeface="Ubuntu Mono" panose="020B0509030602030204" pitchFamily="49" charset="0"/>
              </a:rPr>
              <a:t># NB: </a:t>
            </a:r>
            <a:r>
              <a:rPr lang="it-IT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nella directory </a:t>
            </a:r>
            <a:r>
              <a:rPr lang="it-IT" sz="1400" dirty="0">
                <a:solidFill>
                  <a:schemeClr val="accent6"/>
                </a:solidFill>
                <a:latin typeface="Ubuntu Mono" panose="020B0509030602030204" pitchFamily="49" charset="0"/>
              </a:rPr>
              <a:t>$COMPOSER_HOME</a:t>
            </a:r>
            <a:r>
              <a:rPr lang="it-IT" sz="14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400" dirty="0">
              <a:solidFill>
                <a:srgbClr val="2FB41D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Loading 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 repositories with package information... 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Updating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dependencies</a:t>
            </a:r>
            <a:endParaRPr lang="it-IT" sz="1400" dirty="0">
              <a:solidFill>
                <a:srgbClr val="2FB41D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Package 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operations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: 12 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installs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, 0 updates, 0 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removals</a:t>
            </a:r>
            <a:endParaRPr lang="it-IT" sz="1400" dirty="0">
              <a:solidFill>
                <a:srgbClr val="2FB41D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-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Installing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symfony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process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it-IT" sz="14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v4.2.8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): Loading from cache</a:t>
            </a: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 ...</a:t>
            </a:r>
            <a:endParaRPr lang="it-IT" sz="14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-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Installing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/installer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it-IT" sz="14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v2.1.0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): Loading from cache</a:t>
            </a:r>
          </a:p>
          <a:p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symfony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contracts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suggests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installing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psr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/cache (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When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using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Cache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contracts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</a:t>
            </a:r>
          </a:p>
          <a:p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...</a:t>
            </a:r>
          </a:p>
          <a:p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guzzlehttp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guzzle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suggests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installing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psr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/log (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Required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for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using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Log middleware)</a:t>
            </a:r>
          </a:p>
          <a:p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Writing lock file</a:t>
            </a:r>
          </a:p>
          <a:p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Generating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autoload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803782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C5F25-EA59-8549-ABE9-3E279858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Lanciare l'installer</a:t>
            </a:r>
            <a:r>
              <a:rPr lang="it-IT"/>
              <a:t> di </a:t>
            </a:r>
            <a:r>
              <a:rPr lang="it-IT" err="1"/>
              <a:t>Laravel</a:t>
            </a:r>
            <a:endParaRPr lang="it-IT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FCA9A5-E09C-BB4F-BB67-70D40F52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F06DF-6739-CD46-956E-382BA26D7691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E0D842-1214-B540-B828-EEEA48EF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EA4907-1407-B642-A3F5-04067102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22</a:t>
            </a:fld>
            <a:endParaRPr lang="it-IT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2A0E56FC-1128-A84C-BF95-5FCB9285F8A3}"/>
              </a:ext>
            </a:extLst>
          </p:cNvPr>
          <p:cNvSpPr txBox="1">
            <a:spLocks/>
          </p:cNvSpPr>
          <p:nvPr/>
        </p:nvSpPr>
        <p:spPr>
          <a:xfrm>
            <a:off x="261808" y="2554669"/>
            <a:ext cx="8761612" cy="859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/>
            <a:r>
              <a:rPr lang="it-IT" sz="2300" dirty="0"/>
              <a:t>Ora si aggiunge al PATH la </a:t>
            </a:r>
            <a:r>
              <a:rPr lang="it-IT" sz="2300" dirty="0">
                <a:highlight>
                  <a:srgbClr val="00FFFF"/>
                </a:highlight>
              </a:rPr>
              <a:t>directory</a:t>
            </a:r>
            <a:r>
              <a:rPr lang="it-IT" sz="2300" dirty="0"/>
              <a:t> </a:t>
            </a:r>
            <a:r>
              <a:rPr lang="it-IT" sz="2100" dirty="0">
                <a:highlight>
                  <a:srgbClr val="00FFFF"/>
                </a:highlight>
                <a:latin typeface="Ubuntu Mono" panose="020B0509030602030204" pitchFamily="49" charset="0"/>
              </a:rPr>
              <a:t>.</a:t>
            </a:r>
            <a:r>
              <a:rPr lang="it-IT" sz="2100" dirty="0" err="1">
                <a:highlight>
                  <a:srgbClr val="00FFFF"/>
                </a:highlight>
                <a:latin typeface="Ubuntu Mono" panose="020B0509030602030204" pitchFamily="49" charset="0"/>
              </a:rPr>
              <a:t>composer</a:t>
            </a:r>
            <a:r>
              <a:rPr lang="it-IT" sz="2100" dirty="0">
                <a:highlight>
                  <a:srgbClr val="00FFFF"/>
                </a:highlight>
                <a:latin typeface="Ubuntu Mono" panose="020B0509030602030204" pitchFamily="49" charset="0"/>
              </a:rPr>
              <a:t>/</a:t>
            </a:r>
            <a:r>
              <a:rPr lang="it-IT" sz="2100" dirty="0" err="1">
                <a:highlight>
                  <a:srgbClr val="00FFFF"/>
                </a:highlight>
                <a:latin typeface="Ubuntu Mono" panose="020B0509030602030204" pitchFamily="49" charset="0"/>
              </a:rPr>
              <a:t>vendor</a:t>
            </a:r>
            <a:r>
              <a:rPr lang="it-IT" sz="2100" dirty="0">
                <a:highlight>
                  <a:srgbClr val="00FFFF"/>
                </a:highlight>
                <a:latin typeface="Ubuntu Mono" panose="020B0509030602030204" pitchFamily="49" charset="0"/>
              </a:rPr>
              <a:t>/bin/</a:t>
            </a:r>
            <a:r>
              <a:rPr lang="it-IT" sz="2300" dirty="0"/>
              <a:t> con (il link al file) </a:t>
            </a:r>
            <a:r>
              <a:rPr lang="it-IT" sz="2300" i="1" dirty="0" err="1"/>
              <a:t>laravel</a:t>
            </a:r>
            <a:r>
              <a:rPr lang="it-IT" sz="2300" dirty="0"/>
              <a:t>, per semplificarne l'invocazione:</a:t>
            </a:r>
          </a:p>
        </p:txBody>
      </p:sp>
      <p:sp>
        <p:nvSpPr>
          <p:cNvPr id="13" name="Rettangolo 6">
            <a:extLst>
              <a:ext uri="{FF2B5EF4-FFF2-40B4-BE49-F238E27FC236}">
                <a16:creationId xmlns:a16="http://schemas.microsoft.com/office/drawing/2014/main" id="{9F85218D-C93E-474D-A53E-9247DC698CA2}"/>
              </a:ext>
            </a:extLst>
          </p:cNvPr>
          <p:cNvSpPr/>
          <p:nvPr/>
        </p:nvSpPr>
        <p:spPr>
          <a:xfrm>
            <a:off x="588458" y="3352114"/>
            <a:ext cx="8293734" cy="21339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  <a:latin typeface="Ubuntu Mono" panose="020B0509030602030204" pitchFamily="49" charset="0"/>
              </a:rPr>
              <a:t>$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ls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~/.</a:t>
            </a:r>
            <a:r>
              <a:rPr lang="it-IT" sz="1400" dirty="0" err="1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vendor</a:t>
            </a:r>
            <a:r>
              <a:rPr lang="it-IT" sz="14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/bin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laravel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b="1" dirty="0">
                <a:solidFill>
                  <a:srgbClr val="2EAEBB"/>
                </a:solidFill>
                <a:latin typeface="Ubuntu Mono" panose="020B0509030602030204" pitchFamily="49" charset="0"/>
              </a:rPr>
              <a:t>.</a:t>
            </a:r>
            <a:r>
              <a:rPr lang="it-IT" sz="1400" b="1" dirty="0" err="1">
                <a:solidFill>
                  <a:srgbClr val="2EAEBB"/>
                </a:solidFill>
                <a:latin typeface="Ubuntu Mono" panose="020B0509030602030204" pitchFamily="49" charset="0"/>
              </a:rPr>
              <a:t>composer</a:t>
            </a:r>
            <a:r>
              <a:rPr lang="it-IT" sz="1400" b="1" dirty="0">
                <a:solidFill>
                  <a:srgbClr val="2EAEBB"/>
                </a:solidFill>
                <a:latin typeface="Ubuntu Mono" panose="020B0509030602030204" pitchFamily="49" charset="0"/>
              </a:rPr>
              <a:t>/</a:t>
            </a:r>
            <a:r>
              <a:rPr lang="it-IT" sz="1400" b="1" dirty="0" err="1">
                <a:solidFill>
                  <a:srgbClr val="2EAEBB"/>
                </a:solidFill>
                <a:latin typeface="Ubuntu Mono" panose="020B0509030602030204" pitchFamily="49" charset="0"/>
              </a:rPr>
              <a:t>vendor</a:t>
            </a:r>
            <a:r>
              <a:rPr lang="it-IT" sz="1400" b="1" dirty="0">
                <a:solidFill>
                  <a:srgbClr val="2EAEBB"/>
                </a:solidFill>
                <a:latin typeface="Ubuntu Mono" panose="020B0509030602030204" pitchFamily="49" charset="0"/>
              </a:rPr>
              <a:t>/bin/</a:t>
            </a:r>
            <a:r>
              <a:rPr lang="it-IT" sz="1400" b="1" dirty="0" err="1">
                <a:solidFill>
                  <a:srgbClr val="2EAEBB"/>
                </a:solidFill>
                <a:latin typeface="Ubuntu Mono" panose="020B0509030602030204" pitchFamily="49" charset="0"/>
              </a:rPr>
              <a:t>laravel</a:t>
            </a:r>
            <a:endParaRPr lang="it-IT" sz="1400" b="1" dirty="0">
              <a:solidFill>
                <a:srgbClr val="2EAEBB"/>
              </a:solidFill>
              <a:latin typeface="Ubuntu Mono" panose="020B0509030602030204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it-IT" sz="1400" dirty="0">
                <a:solidFill>
                  <a:schemeClr val="accent6"/>
                </a:solidFill>
                <a:latin typeface="Ubuntu Mono" panose="020B0509030602030204" pitchFamily="49" charset="0"/>
              </a:rPr>
              <a:t>$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export PATH</a:t>
            </a:r>
            <a:r>
              <a:rPr lang="it-IT" sz="14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=~/.</a:t>
            </a:r>
            <a:r>
              <a:rPr lang="it-IT" sz="1400" dirty="0" err="1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vendor</a:t>
            </a:r>
            <a:r>
              <a:rPr lang="it-IT" sz="14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/bin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:$PATH  </a:t>
            </a:r>
            <a:r>
              <a:rPr lang="it-IT" sz="1400" dirty="0">
                <a:solidFill>
                  <a:srgbClr val="0070C0"/>
                </a:solidFill>
                <a:latin typeface="Ubuntu Mono" panose="020B0509030602030204" pitchFamily="49" charset="0"/>
              </a:rPr>
              <a:t>#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questo comando su </a:t>
            </a:r>
            <a:r>
              <a:rPr lang="it-IT" sz="1400" dirty="0">
                <a:solidFill>
                  <a:srgbClr val="0070C0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t>PATH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 può inserire in </a:t>
            </a:r>
            <a:r>
              <a:rPr lang="it-IT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bash_profile</a:t>
            </a:r>
            <a:endParaRPr lang="it-IT" sz="14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>
                <a:solidFill>
                  <a:schemeClr val="accent6"/>
                </a:solidFill>
                <a:latin typeface="Ubuntu Mono" panose="020B0509030602030204" pitchFamily="49" charset="0"/>
              </a:rPr>
              <a:t>$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laravel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Laravel Installer </a:t>
            </a:r>
            <a:r>
              <a:rPr lang="en-GB" sz="1400" dirty="0">
                <a:solidFill>
                  <a:srgbClr val="2FB41D"/>
                </a:solidFill>
                <a:latin typeface="Ubuntu Mono" panose="020B0509030602030204" pitchFamily="49" charset="0"/>
              </a:rPr>
              <a:t>3.0.1</a:t>
            </a:r>
            <a:endParaRPr lang="en-GB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GB" sz="1400" dirty="0">
                <a:solidFill>
                  <a:srgbClr val="9FA01C"/>
                </a:solidFill>
                <a:latin typeface="Ubuntu Mono" panose="020B0509030602030204" pitchFamily="49" charset="0"/>
              </a:rPr>
              <a:t>Usage: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command [options] [arguments]</a:t>
            </a:r>
          </a:p>
          <a:p>
            <a:r>
              <a:rPr lang="en-GB" sz="1400" dirty="0">
                <a:solidFill>
                  <a:srgbClr val="9FA01C"/>
                </a:solidFill>
                <a:latin typeface="Ubuntu Mono" panose="020B0509030602030204" pitchFamily="49" charset="0"/>
              </a:rPr>
              <a:t>Available commands:</a:t>
            </a:r>
          </a:p>
          <a:p>
            <a:r>
              <a:rPr lang="en-GB" sz="1400" dirty="0">
                <a:solidFill>
                  <a:srgbClr val="9FA01C"/>
                </a:solidFill>
                <a:latin typeface="Ubuntu Mono" panose="020B0509030602030204" pitchFamily="49" charset="0"/>
              </a:rPr>
              <a:t>  </a:t>
            </a:r>
            <a:r>
              <a:rPr lang="en-GB" sz="1400" dirty="0">
                <a:solidFill>
                  <a:srgbClr val="2FB41D"/>
                </a:solidFill>
                <a:latin typeface="Ubuntu Mono" panose="020B0509030602030204" pitchFamily="49" charset="0"/>
              </a:rPr>
              <a:t>completion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  </a:t>
            </a:r>
            <a:r>
              <a:rPr lang="en-GB" sz="1400" u="sng" dirty="0">
                <a:solidFill>
                  <a:srgbClr val="000000"/>
                </a:solidFill>
                <a:latin typeface="Ubuntu Mono" panose="020B0509030602030204" pitchFamily="49" charset="0"/>
              </a:rPr>
              <a:t>Dump the shell completion script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endParaRPr lang="en-GB" sz="1400" dirty="0">
              <a:solidFill>
                <a:srgbClr val="9FA01C"/>
              </a:solidFill>
              <a:latin typeface="Ubuntu Mono" panose="020B0509030602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</a:t>
            </a:r>
            <a:r>
              <a:rPr lang="en-GB" sz="1400" dirty="0">
                <a:solidFill>
                  <a:srgbClr val="2FB41D"/>
                </a:solidFill>
                <a:latin typeface="Ubuntu Mono" panose="020B05090306020302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         Create a new Laravel application ...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49D66A83-AFE6-D243-B0FD-01461703E40D}"/>
              </a:ext>
            </a:extLst>
          </p:cNvPr>
          <p:cNvSpPr txBox="1">
            <a:spLocks/>
          </p:cNvSpPr>
          <p:nvPr/>
        </p:nvSpPr>
        <p:spPr>
          <a:xfrm>
            <a:off x="261808" y="883545"/>
            <a:ext cx="8814643" cy="7386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300" dirty="0"/>
              <a:t>Nella </a:t>
            </a:r>
            <a:r>
              <a:rPr lang="it-IT" sz="2300" dirty="0">
                <a:highlight>
                  <a:srgbClr val="FFFF00"/>
                </a:highlight>
              </a:rPr>
              <a:t>dir</a:t>
            </a:r>
            <a:r>
              <a:rPr lang="it-IT" sz="2300" dirty="0"/>
              <a:t> </a:t>
            </a:r>
            <a:r>
              <a:rPr lang="it-IT" sz="21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.</a:t>
            </a:r>
            <a:r>
              <a:rPr lang="it-IT" sz="2100" dirty="0" err="1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composer</a:t>
            </a:r>
            <a:r>
              <a:rPr lang="it-IT" sz="2300" dirty="0"/>
              <a:t>, dopo l'installazione appena compiuta, saranno comparsi l'eseguibile </a:t>
            </a:r>
            <a:r>
              <a:rPr lang="it-IT" sz="2300" b="1" i="1" dirty="0">
                <a:solidFill>
                  <a:srgbClr val="2FB41D"/>
                </a:solidFill>
                <a:highlight>
                  <a:srgbClr val="F2F2F2"/>
                </a:highlight>
              </a:rPr>
              <a:t> </a:t>
            </a:r>
            <a:r>
              <a:rPr lang="it-IT" sz="2300" b="1" i="1" dirty="0" err="1">
                <a:solidFill>
                  <a:srgbClr val="2FB41D"/>
                </a:solidFill>
                <a:highlight>
                  <a:srgbClr val="F2F2F2"/>
                </a:highlight>
              </a:rPr>
              <a:t>laravel</a:t>
            </a:r>
            <a:r>
              <a:rPr lang="it-IT" sz="2300" b="1" i="1" dirty="0">
                <a:solidFill>
                  <a:srgbClr val="2FB41D"/>
                </a:solidFill>
                <a:highlight>
                  <a:srgbClr val="F2F2F2"/>
                </a:highlight>
              </a:rPr>
              <a:t> </a:t>
            </a:r>
            <a:r>
              <a:rPr lang="it-IT" sz="2300" dirty="0"/>
              <a:t> e un </a:t>
            </a:r>
            <a:r>
              <a:rPr lang="it-IT" sz="2300" b="1" i="1" dirty="0">
                <a:solidFill>
                  <a:srgbClr val="2EAEBB"/>
                </a:solidFill>
                <a:highlight>
                  <a:srgbClr val="F2F2F2"/>
                </a:highlight>
              </a:rPr>
              <a:t> link </a:t>
            </a:r>
            <a:r>
              <a:rPr lang="it-IT" sz="2300" dirty="0"/>
              <a:t> ad esso: </a:t>
            </a:r>
          </a:p>
          <a:p>
            <a:endParaRPr lang="it-IT" sz="2400" dirty="0"/>
          </a:p>
        </p:txBody>
      </p:sp>
      <p:sp>
        <p:nvSpPr>
          <p:cNvPr id="15" name="Rettangolo 8">
            <a:extLst>
              <a:ext uri="{FF2B5EF4-FFF2-40B4-BE49-F238E27FC236}">
                <a16:creationId xmlns:a16="http://schemas.microsoft.com/office/drawing/2014/main" id="{2D094860-7AD0-474F-A748-29E44508D2D2}"/>
              </a:ext>
            </a:extLst>
          </p:cNvPr>
          <p:cNvSpPr/>
          <p:nvPr/>
        </p:nvSpPr>
        <p:spPr>
          <a:xfrm>
            <a:off x="588458" y="1753607"/>
            <a:ext cx="8269309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  <a:latin typeface="Ubuntu Mono" panose="020B0509030602030204" pitchFamily="49" charset="0"/>
              </a:rPr>
              <a:t>$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ls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-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ld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~/</a:t>
            </a:r>
            <a:r>
              <a:rPr lang="it-IT" sz="14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.</a:t>
            </a:r>
            <a:r>
              <a:rPr lang="it-IT" sz="1400" dirty="0" err="1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vendor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laravel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/installer/bin/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laravel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~/</a:t>
            </a:r>
            <a:r>
              <a:rPr lang="it-IT" sz="1400" dirty="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.</a:t>
            </a:r>
            <a:r>
              <a:rPr lang="it-IT" sz="1400" dirty="0" err="1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vendor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/bin/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laravel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rwxr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xr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-x  ...      </a:t>
            </a:r>
            <a:r>
              <a:rPr lang="it-IT" sz="1400" b="1" dirty="0">
                <a:solidFill>
                  <a:srgbClr val="2FB41D"/>
                </a:solidFill>
                <a:latin typeface="Ubuntu Mono" panose="020B0509030602030204" pitchFamily="49" charset="0"/>
              </a:rPr>
              <a:t>.</a:t>
            </a:r>
            <a:r>
              <a:rPr lang="it-IT" sz="1400" b="1" dirty="0" err="1">
                <a:solidFill>
                  <a:srgbClr val="2FB41D"/>
                </a:solidFill>
                <a:latin typeface="Ubuntu Mono" panose="020B0509030602030204" pitchFamily="49" charset="0"/>
              </a:rPr>
              <a:t>composer</a:t>
            </a:r>
            <a:r>
              <a:rPr lang="it-IT" sz="1400" b="1" dirty="0">
                <a:solidFill>
                  <a:srgbClr val="2FB41D"/>
                </a:solidFill>
                <a:latin typeface="Ubuntu Mono" panose="020B0509030602030204" pitchFamily="49" charset="0"/>
              </a:rPr>
              <a:t>/</a:t>
            </a:r>
            <a:r>
              <a:rPr lang="it-IT" sz="1400" b="1" dirty="0" err="1">
                <a:solidFill>
                  <a:srgbClr val="2FB41D"/>
                </a:solidFill>
                <a:latin typeface="Ubuntu Mono" panose="020B0509030602030204" pitchFamily="49" charset="0"/>
              </a:rPr>
              <a:t>vendor</a:t>
            </a:r>
            <a:r>
              <a:rPr lang="it-IT" sz="1400" b="1" dirty="0">
                <a:solidFill>
                  <a:srgbClr val="2FB41D"/>
                </a:solidFill>
                <a:latin typeface="Ubuntu Mono" panose="020B0509030602030204" pitchFamily="49" charset="0"/>
              </a:rPr>
              <a:t>/</a:t>
            </a:r>
            <a:r>
              <a:rPr lang="it-IT" sz="1400" b="1" dirty="0" err="1">
                <a:solidFill>
                  <a:srgbClr val="2FB41D"/>
                </a:solidFill>
                <a:latin typeface="Ubuntu Mono" panose="020B0509030602030204" pitchFamily="49" charset="0"/>
              </a:rPr>
              <a:t>laravel</a:t>
            </a:r>
            <a:r>
              <a:rPr lang="it-IT" sz="1400" b="1" dirty="0">
                <a:solidFill>
                  <a:srgbClr val="2FB41D"/>
                </a:solidFill>
                <a:latin typeface="Ubuntu Mono" panose="020B0509030602030204" pitchFamily="49" charset="0"/>
              </a:rPr>
              <a:t>/installer/bin/</a:t>
            </a:r>
            <a:r>
              <a:rPr lang="it-IT" sz="1400" b="1" dirty="0" err="1">
                <a:solidFill>
                  <a:srgbClr val="2FB41D"/>
                </a:solidFill>
                <a:latin typeface="Ubuntu Mono" panose="020B0509030602030204" pitchFamily="49" charset="0"/>
              </a:rPr>
              <a:t>laravel</a:t>
            </a:r>
            <a:endParaRPr lang="it-IT" sz="1400" b="1" dirty="0">
              <a:solidFill>
                <a:srgbClr val="2FB41D"/>
              </a:solidFill>
              <a:latin typeface="Ubuntu Mono" panose="020B0509030602030204" pitchFamily="49" charset="0"/>
            </a:endParaRPr>
          </a:p>
          <a:p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lrwxr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-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xr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-x  ...      </a:t>
            </a:r>
            <a:r>
              <a:rPr lang="it-IT" sz="1400" b="1" dirty="0">
                <a:solidFill>
                  <a:srgbClr val="2EAEBB"/>
                </a:solidFill>
                <a:latin typeface="Ubuntu Mono" panose="020B0509030602030204" pitchFamily="49" charset="0"/>
              </a:rPr>
              <a:t>.</a:t>
            </a:r>
            <a:r>
              <a:rPr lang="it-IT" sz="1400" b="1" dirty="0" err="1">
                <a:solidFill>
                  <a:srgbClr val="2EAEBB"/>
                </a:solidFill>
                <a:latin typeface="Ubuntu Mono" panose="020B0509030602030204" pitchFamily="49" charset="0"/>
              </a:rPr>
              <a:t>composer</a:t>
            </a:r>
            <a:r>
              <a:rPr lang="it-IT" sz="1400" b="1" dirty="0">
                <a:solidFill>
                  <a:srgbClr val="2EAEBB"/>
                </a:solidFill>
                <a:latin typeface="Ubuntu Mono" panose="020B0509030602030204" pitchFamily="49" charset="0"/>
              </a:rPr>
              <a:t>/</a:t>
            </a:r>
            <a:r>
              <a:rPr lang="it-IT" sz="1400" b="1" dirty="0" err="1">
                <a:solidFill>
                  <a:srgbClr val="2EAEBB"/>
                </a:solidFill>
                <a:latin typeface="Ubuntu Mono" panose="020B0509030602030204" pitchFamily="49" charset="0"/>
              </a:rPr>
              <a:t>vendor</a:t>
            </a:r>
            <a:r>
              <a:rPr lang="it-IT" sz="1400" b="1" dirty="0">
                <a:solidFill>
                  <a:srgbClr val="2EAEBB"/>
                </a:solidFill>
                <a:latin typeface="Ubuntu Mono" panose="020B0509030602030204" pitchFamily="49" charset="0"/>
              </a:rPr>
              <a:t>/bin/</a:t>
            </a:r>
            <a:r>
              <a:rPr lang="it-IT" sz="1400" b="1" dirty="0" err="1">
                <a:solidFill>
                  <a:srgbClr val="2EAEBB"/>
                </a:solidFill>
                <a:latin typeface="Ubuntu Mono" panose="020B0509030602030204" pitchFamily="49" charset="0"/>
              </a:rPr>
              <a:t>laravel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-&gt; ../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laravel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/installer/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laravel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4C58E9DA-45E9-844D-8022-C5E13EAE3116}"/>
              </a:ext>
            </a:extLst>
          </p:cNvPr>
          <p:cNvSpPr txBox="1">
            <a:spLocks/>
          </p:cNvSpPr>
          <p:nvPr/>
        </p:nvSpPr>
        <p:spPr>
          <a:xfrm>
            <a:off x="261808" y="5520582"/>
            <a:ext cx="8814643" cy="995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000" dirty="0"/>
              <a:t>NB: il tool </a:t>
            </a:r>
            <a:r>
              <a:rPr lang="it-IT" sz="2000" i="1" dirty="0" err="1"/>
              <a:t>laravel</a:t>
            </a:r>
            <a:r>
              <a:rPr lang="it-IT" sz="2000" dirty="0"/>
              <a:t> è chiamato </a:t>
            </a:r>
            <a:r>
              <a:rPr lang="it-IT" sz="2000" i="1" u="sng" dirty="0"/>
              <a:t>installer</a:t>
            </a:r>
            <a:r>
              <a:rPr lang="it-IT" sz="2000" dirty="0"/>
              <a:t> di </a:t>
            </a:r>
            <a:r>
              <a:rPr lang="it-IT" sz="2000" dirty="0" err="1"/>
              <a:t>Laravel</a:t>
            </a:r>
            <a:r>
              <a:rPr lang="it-IT" sz="2000" dirty="0"/>
              <a:t> nel senso che genera applicazioni </a:t>
            </a:r>
            <a:r>
              <a:rPr lang="it-IT" sz="2000" dirty="0" err="1"/>
              <a:t>Laravel</a:t>
            </a:r>
            <a:r>
              <a:rPr lang="it-IT" sz="2000" dirty="0"/>
              <a:t>, </a:t>
            </a:r>
            <a:r>
              <a:rPr lang="it-IT" sz="2000" i="1" u="sng" dirty="0"/>
              <a:t>installando</a:t>
            </a:r>
            <a:r>
              <a:rPr lang="it-IT" sz="2000" dirty="0"/>
              <a:t> per esse il framework </a:t>
            </a:r>
            <a:r>
              <a:rPr lang="it-IT" sz="2000" dirty="0" err="1"/>
              <a:t>Laravel</a:t>
            </a:r>
            <a:r>
              <a:rPr lang="it-IT" sz="2000" dirty="0"/>
              <a:t>, cioè i pacchetti/librerie che costituiscono </a:t>
            </a:r>
            <a:r>
              <a:rPr lang="it-IT" sz="2000" dirty="0" err="1"/>
              <a:t>Laravel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4248290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C5F25-EA59-8549-ABE9-3E279858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dirty="0"/>
              <a:t>Aggiornare l'installer di </a:t>
            </a:r>
            <a:r>
              <a:rPr lang="it-IT" b="0" dirty="0" err="1"/>
              <a:t>Laravel</a:t>
            </a:r>
            <a:r>
              <a:rPr lang="it-IT" b="0" dirty="0"/>
              <a:t> /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CF6F72-9415-B744-AEE9-6D1BE73E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93" y="980656"/>
            <a:ext cx="8776814" cy="799930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spcBef>
                <a:spcPts val="200"/>
              </a:spcBef>
              <a:buNone/>
            </a:pPr>
            <a:r>
              <a:rPr lang="it-IT" sz="2200" dirty="0"/>
              <a:t>Periodicamente il </a:t>
            </a:r>
            <a:r>
              <a:rPr lang="it-IT" sz="2200" dirty="0" err="1"/>
              <a:t>vendor</a:t>
            </a:r>
            <a:r>
              <a:rPr lang="it-IT" sz="2200" dirty="0"/>
              <a:t> </a:t>
            </a:r>
            <a:r>
              <a:rPr lang="it-IT" sz="2200" i="1" dirty="0" err="1"/>
              <a:t>laravel</a:t>
            </a:r>
            <a:r>
              <a:rPr lang="it-IT" sz="2200" dirty="0"/>
              <a:t> aggiorna l'installer (sul repo GitHub); per aggiornare il tool sul vostro sistema: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FCA9A5-E09C-BB4F-BB67-70D40F52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7CD5-18B6-C946-AF83-AD830CC78953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E0D842-1214-B540-B828-EEEA48EF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EA4907-1407-B642-A3F5-04067102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23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151422-7920-BD49-A0A4-D524FF157B01}"/>
              </a:ext>
            </a:extLst>
          </p:cNvPr>
          <p:cNvSpPr/>
          <p:nvPr/>
        </p:nvSpPr>
        <p:spPr>
          <a:xfrm>
            <a:off x="686775" y="1728606"/>
            <a:ext cx="777045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  <a:effectLst/>
                <a:latin typeface="Ubuntu Mono" panose="020B0509030602030204" pitchFamily="49" charset="0"/>
              </a:rPr>
              <a:t>$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global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update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/installer</a:t>
            </a:r>
            <a:endParaRPr lang="it-IT" sz="1400" dirty="0">
              <a:solidFill>
                <a:srgbClr val="2FB41D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FDB4588-2780-6501-3145-9E3D8748276A}"/>
              </a:ext>
            </a:extLst>
          </p:cNvPr>
          <p:cNvSpPr txBox="1">
            <a:spLocks/>
          </p:cNvSpPr>
          <p:nvPr/>
        </p:nvSpPr>
        <p:spPr>
          <a:xfrm>
            <a:off x="183593" y="2172443"/>
            <a:ext cx="8776814" cy="1075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200"/>
              </a:spcBef>
              <a:buFont typeface="Arial"/>
              <a:buNone/>
            </a:pPr>
            <a:r>
              <a:rPr lang="it-IT" sz="2200" dirty="0"/>
              <a:t>Spesso però questo non avrà effetto, vediamo il perché sperimentalmente:</a:t>
            </a:r>
          </a:p>
          <a:p>
            <a:pPr>
              <a:lnSpc>
                <a:spcPct val="95000"/>
              </a:lnSpc>
              <a:spcBef>
                <a:spcPts val="200"/>
              </a:spcBef>
            </a:pPr>
            <a:r>
              <a:rPr lang="it-IT" sz="2200" dirty="0"/>
              <a:t>per cominciare, rimuoviamo l'installer di </a:t>
            </a:r>
            <a:r>
              <a:rPr lang="it-IT" sz="2200" dirty="0" err="1"/>
              <a:t>laravel</a:t>
            </a:r>
            <a:r>
              <a:rPr lang="it-IT" sz="2200" dirty="0"/>
              <a:t> e installiamone volutamente una versione vecchia:</a:t>
            </a:r>
          </a:p>
        </p:txBody>
      </p:sp>
      <p:sp>
        <p:nvSpPr>
          <p:cNvPr id="11" name="Rettangolo 6">
            <a:extLst>
              <a:ext uri="{FF2B5EF4-FFF2-40B4-BE49-F238E27FC236}">
                <a16:creationId xmlns:a16="http://schemas.microsoft.com/office/drawing/2014/main" id="{5597C793-1FCE-841B-49C8-4C5D5CC21240}"/>
              </a:ext>
            </a:extLst>
          </p:cNvPr>
          <p:cNvSpPr/>
          <p:nvPr/>
        </p:nvSpPr>
        <p:spPr>
          <a:xfrm>
            <a:off x="686775" y="3229868"/>
            <a:ext cx="7770450" cy="3108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rm -rf .config/composer/vendor/</a:t>
            </a:r>
            <a:r>
              <a:rPr lang="en-GB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en-GB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</a:t>
            </a:r>
          </a:p>
          <a:p>
            <a:r>
              <a:rPr lang="it-IT" sz="1400" dirty="0">
                <a:solidFill>
                  <a:schemeClr val="accent6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composer global require </a:t>
            </a:r>
            <a:r>
              <a:rPr lang="en-GB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en-GB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/installer=4.1.0</a:t>
            </a:r>
          </a:p>
          <a:p>
            <a:r>
              <a:rPr lang="en-GB" sz="1400" dirty="0">
                <a:solidFill>
                  <a:srgbClr val="4E9A06"/>
                </a:solidFill>
                <a:effectLst/>
                <a:latin typeface="Ubuntu Mono" panose="020B0509030602030204" pitchFamily="49" charset="0"/>
              </a:rPr>
              <a:t>Changed current directory to /home/gp1/.config/composer</a:t>
            </a:r>
          </a:p>
          <a:p>
            <a:r>
              <a:rPr lang="en-GB" sz="1400" dirty="0">
                <a:solidFill>
                  <a:srgbClr val="4E9A06"/>
                </a:solidFill>
                <a:effectLst/>
                <a:latin typeface="Ubuntu Mono" panose="020B0509030602030204" pitchFamily="49" charset="0"/>
              </a:rPr>
              <a:t>./</a:t>
            </a:r>
            <a:r>
              <a:rPr lang="en-GB" sz="1400" dirty="0" err="1">
                <a:solidFill>
                  <a:srgbClr val="4E9A06"/>
                </a:solidFill>
                <a:effectLst/>
                <a:latin typeface="Ubuntu Mono" panose="020B0509030602030204" pitchFamily="49" charset="0"/>
              </a:rPr>
              <a:t>composer.json</a:t>
            </a:r>
            <a:r>
              <a:rPr lang="en-GB" sz="1400" dirty="0">
                <a:solidFill>
                  <a:srgbClr val="4E9A06"/>
                </a:solidFill>
                <a:effectLst/>
                <a:latin typeface="Ubuntu Mono" panose="020B0509030602030204" pitchFamily="49" charset="0"/>
              </a:rPr>
              <a:t> has been updated</a:t>
            </a:r>
          </a:p>
          <a:p>
            <a:r>
              <a:rPr lang="en-GB" sz="1400" dirty="0">
                <a:solidFill>
                  <a:srgbClr val="4E9A06"/>
                </a:solidFill>
                <a:effectLst/>
                <a:latin typeface="Ubuntu Mono" panose="020B0509030602030204" pitchFamily="49" charset="0"/>
              </a:rPr>
              <a:t>Running composer update </a:t>
            </a:r>
            <a:r>
              <a:rPr lang="en-GB" sz="1400" dirty="0" err="1">
                <a:solidFill>
                  <a:srgbClr val="4E9A06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en-GB" sz="1400" dirty="0">
                <a:solidFill>
                  <a:srgbClr val="4E9A06"/>
                </a:solidFill>
                <a:effectLst/>
                <a:latin typeface="Ubuntu Mono" panose="020B0509030602030204" pitchFamily="49" charset="0"/>
              </a:rPr>
              <a:t>/installer</a:t>
            </a:r>
          </a:p>
          <a:p>
            <a:r>
              <a:rPr lang="en-GB" sz="1400" dirty="0">
                <a:solidFill>
                  <a:srgbClr val="4E9A06"/>
                </a:solidFill>
                <a:effectLst/>
                <a:latin typeface="Ubuntu Mono" panose="020B0509030602030204" pitchFamily="49" charset="0"/>
              </a:rPr>
              <a:t>Loading composer repositories with package information</a:t>
            </a:r>
          </a:p>
          <a:p>
            <a:r>
              <a:rPr lang="en-GB" sz="1400" dirty="0">
                <a:solidFill>
                  <a:srgbClr val="4E9A06"/>
                </a:solidFill>
                <a:effectLst/>
                <a:latin typeface="Ubuntu Mono" panose="020B0509030602030204" pitchFamily="49" charset="0"/>
              </a:rPr>
              <a:t>Updating dependencies</a:t>
            </a:r>
          </a:p>
          <a:p>
            <a:r>
              <a:rPr lang="en-GB" sz="140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Your requirements could not be resolved to an installable set of packages.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Problem 1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- Root </a:t>
            </a:r>
            <a:r>
              <a:rPr lang="en-GB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composer.json</a:t>
            </a:r>
            <a:r>
              <a:rPr lang="en-GB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requires </a:t>
            </a:r>
            <a:r>
              <a:rPr lang="en-GB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en-GB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/installer </a:t>
            </a:r>
            <a:r>
              <a:rPr lang="en-GB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4.1.0 ... </a:t>
            </a:r>
            <a:endParaRPr lang="en-GB" sz="14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- </a:t>
            </a:r>
            <a:r>
              <a:rPr lang="en-GB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en-GB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/installer v4.1.0 requires </a:t>
            </a:r>
            <a:r>
              <a:rPr lang="en-GB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symfony</a:t>
            </a:r>
            <a:r>
              <a:rPr lang="en-GB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/console ^4.0|^5.0 ... but package is fixed to v7.0.2 ... and that version does not match. 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Use the option --with-all-dependencies (-W) to allow upgrades, downgrades and removals for packages currently locked to specific versions.</a:t>
            </a:r>
          </a:p>
          <a:p>
            <a:r>
              <a:rPr lang="en-GB" sz="140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Installation failed, reverting ./</a:t>
            </a:r>
            <a:r>
              <a:rPr lang="en-GB" sz="1400" dirty="0" err="1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composer.json</a:t>
            </a:r>
            <a:r>
              <a:rPr lang="en-GB" sz="140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 to their original content.</a:t>
            </a:r>
          </a:p>
        </p:txBody>
      </p:sp>
    </p:spTree>
    <p:extLst>
      <p:ext uri="{BB962C8B-B14F-4D97-AF65-F5344CB8AC3E}">
        <p14:creationId xmlns:p14="http://schemas.microsoft.com/office/powerpoint/2010/main" val="3471596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C5F25-EA59-8549-ABE9-3E279858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0" dirty="0"/>
              <a:t>Aggiornare l'installer di </a:t>
            </a:r>
            <a:r>
              <a:rPr lang="it-IT" b="0" dirty="0" err="1"/>
              <a:t>Laravel</a:t>
            </a:r>
            <a:r>
              <a:rPr lang="it-IT" b="0" dirty="0"/>
              <a:t> / 2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FCA9A5-E09C-BB4F-BB67-70D40F52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7CD5-18B6-C946-AF83-AD830CC78953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E0D842-1214-B540-B828-EEEA48EF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EA4907-1407-B642-A3F5-04067102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24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6FDB4588-2780-6501-3145-9E3D8748276A}"/>
              </a:ext>
            </a:extLst>
          </p:cNvPr>
          <p:cNvSpPr txBox="1">
            <a:spLocks/>
          </p:cNvSpPr>
          <p:nvPr/>
        </p:nvSpPr>
        <p:spPr>
          <a:xfrm>
            <a:off x="183593" y="2172443"/>
            <a:ext cx="8776814" cy="1075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5000"/>
              </a:lnSpc>
              <a:spcBef>
                <a:spcPts val="200"/>
              </a:spcBef>
              <a:buFont typeface="Arial"/>
              <a:buNone/>
            </a:pPr>
            <a:r>
              <a:rPr lang="it-IT" sz="2200" dirty="0"/>
              <a:t>Spesso però questo non avrà effetto, vediamo il perché sperimentalmente:</a:t>
            </a:r>
          </a:p>
          <a:p>
            <a:pPr>
              <a:lnSpc>
                <a:spcPct val="95000"/>
              </a:lnSpc>
              <a:spcBef>
                <a:spcPts val="200"/>
              </a:spcBef>
            </a:pPr>
            <a:r>
              <a:rPr lang="it-IT" sz="2200" dirty="0"/>
              <a:t>per cominciare, rimuoviamo l'installer di </a:t>
            </a:r>
            <a:r>
              <a:rPr lang="it-IT" sz="2200" dirty="0" err="1"/>
              <a:t>laravel</a:t>
            </a:r>
            <a:r>
              <a:rPr lang="it-IT" sz="2200" dirty="0"/>
              <a:t> e installiamone volutamente una versione vecchia:</a:t>
            </a:r>
          </a:p>
        </p:txBody>
      </p:sp>
      <p:sp>
        <p:nvSpPr>
          <p:cNvPr id="9" name="Rettangolo 6">
            <a:extLst>
              <a:ext uri="{FF2B5EF4-FFF2-40B4-BE49-F238E27FC236}">
                <a16:creationId xmlns:a16="http://schemas.microsoft.com/office/drawing/2014/main" id="{AD30E8F3-728D-84F4-1D30-C52694F6F4C2}"/>
              </a:ext>
            </a:extLst>
          </p:cNvPr>
          <p:cNvSpPr/>
          <p:nvPr/>
        </p:nvSpPr>
        <p:spPr>
          <a:xfrm>
            <a:off x="686775" y="980659"/>
            <a:ext cx="7770450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composer global require </a:t>
            </a:r>
            <a:r>
              <a:rPr lang="en-GB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en-GB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/installer=4.1.0</a:t>
            </a:r>
          </a:p>
          <a:p>
            <a:r>
              <a:rPr lang="en-GB" sz="1400" dirty="0"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...</a:t>
            </a:r>
          </a:p>
          <a:p>
            <a:r>
              <a:rPr lang="en-GB" sz="140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Your requirements could not be resolved to an installable set of packages.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effectLst/>
                <a:latin typeface="Ubuntu Mono" panose="020B0509030602030204" pitchFamily="49" charset="0"/>
              </a:rPr>
              <a:t>Problem 1</a:t>
            </a:r>
            <a:endParaRPr lang="en-GB" sz="14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- </a:t>
            </a:r>
            <a:r>
              <a:rPr lang="en-GB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en-GB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/installer v4.1.0 requires </a:t>
            </a:r>
            <a:r>
              <a:rPr lang="en-GB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symfony</a:t>
            </a:r>
            <a:r>
              <a:rPr lang="en-GB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/console ^4.0|^5.0 ... but package is fixed to v7.0.2 ... and that version does not match. </a:t>
            </a:r>
          </a:p>
          <a:p>
            <a:r>
              <a:rPr lang="en-GB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Use the option --with-all-dependencies (-W)</a:t>
            </a:r>
            <a:endParaRPr lang="en-GB" sz="1400" dirty="0">
              <a:solidFill>
                <a:srgbClr val="FF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33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C5F25-EA59-8549-ABE9-3E279858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93" y="62913"/>
            <a:ext cx="8776814" cy="799930"/>
          </a:xfrm>
        </p:spPr>
        <p:txBody>
          <a:bodyPr>
            <a:noAutofit/>
          </a:bodyPr>
          <a:lstStyle/>
          <a:p>
            <a:r>
              <a:rPr lang="it-IT" sz="3600" b="0" dirty="0"/>
              <a:t>Installer di </a:t>
            </a:r>
            <a:r>
              <a:rPr lang="it-IT" sz="3600" b="0" dirty="0" err="1"/>
              <a:t>Laravel</a:t>
            </a:r>
            <a:r>
              <a:rPr lang="it-IT" sz="3600" b="0" dirty="0"/>
              <a:t> in Windows: configurazioni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CF6F72-9415-B744-AEE9-6D1BE73E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873" y="944942"/>
            <a:ext cx="8776814" cy="540958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it-IT" sz="2300" dirty="0"/>
              <a:t>L'installazione avverrà in </a:t>
            </a:r>
            <a:r>
              <a:rPr lang="en-US" sz="2300" i="1" dirty="0"/>
              <a:t>c:\Users\</a:t>
            </a:r>
            <a:r>
              <a:rPr lang="en-US" sz="2300" i="1" dirty="0" err="1"/>
              <a:t>gp</a:t>
            </a:r>
            <a:r>
              <a:rPr lang="en-US" sz="2300" i="1" dirty="0"/>
              <a:t>\</a:t>
            </a:r>
            <a:r>
              <a:rPr lang="en-US" sz="2300" i="1" dirty="0" err="1"/>
              <a:t>AppData</a:t>
            </a:r>
            <a:r>
              <a:rPr lang="en-US" sz="2300" i="1" dirty="0"/>
              <a:t>\Roaming\Composer</a:t>
            </a:r>
            <a:endParaRPr lang="it-IT" sz="2300" i="1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FCA9A5-E09C-BB4F-BB67-70D40F52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7CD5-18B6-C946-AF83-AD830CC78953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E0D842-1214-B540-B828-EEEA48EF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EA4907-1407-B642-A3F5-04067102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25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7151422-7920-BD49-A0A4-D524FF157B01}"/>
              </a:ext>
            </a:extLst>
          </p:cNvPr>
          <p:cNvSpPr/>
          <p:nvPr/>
        </p:nvSpPr>
        <p:spPr>
          <a:xfrm>
            <a:off x="642049" y="1422500"/>
            <a:ext cx="777045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  <a:effectLst/>
                <a:latin typeface="Ubuntu Mono" panose="020B0509030602030204" pitchFamily="49" charset="0"/>
              </a:rPr>
              <a:t>C:&gt;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Ubuntu Mono" panose="020B0509030602030204" pitchFamily="49" charset="0"/>
              </a:rPr>
              <a:t>global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require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/installer</a:t>
            </a:r>
            <a:endParaRPr lang="it-IT" sz="1400" dirty="0"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Changed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current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 directory to </a:t>
            </a:r>
            <a:r>
              <a:rPr lang="en-US" sz="1400" dirty="0">
                <a:solidFill>
                  <a:srgbClr val="2FB41D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C:/Users/</a:t>
            </a:r>
            <a:r>
              <a:rPr lang="en-US" sz="1400" dirty="0" err="1">
                <a:solidFill>
                  <a:srgbClr val="2FB41D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gp</a:t>
            </a:r>
            <a:r>
              <a:rPr lang="en-US" sz="1400" dirty="0">
                <a:solidFill>
                  <a:srgbClr val="2FB41D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/</a:t>
            </a:r>
            <a:r>
              <a:rPr lang="en-US" sz="1400" dirty="0" err="1">
                <a:solidFill>
                  <a:srgbClr val="2FB41D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AppData</a:t>
            </a:r>
            <a:r>
              <a:rPr lang="en-US" sz="1400" dirty="0">
                <a:solidFill>
                  <a:srgbClr val="2FB41D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/Roaming/Composer</a:t>
            </a:r>
          </a:p>
          <a:p>
            <a:r>
              <a:rPr lang="en-US" sz="1400" dirty="0">
                <a:solidFill>
                  <a:schemeClr val="tx1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t>...</a:t>
            </a:r>
            <a:endParaRPr lang="it-IT" sz="1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66F7DE0-5163-4804-9B8B-AA934DF87D4A}"/>
              </a:ext>
            </a:extLst>
          </p:cNvPr>
          <p:cNvSpPr txBox="1">
            <a:spLocks/>
          </p:cNvSpPr>
          <p:nvPr/>
        </p:nvSpPr>
        <p:spPr>
          <a:xfrm>
            <a:off x="228873" y="2294060"/>
            <a:ext cx="8776814" cy="851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Arial"/>
              <a:buNone/>
            </a:pPr>
            <a:r>
              <a:rPr lang="it-IT" sz="2300" dirty="0"/>
              <a:t>Per lanciare l'installer </a:t>
            </a:r>
            <a:r>
              <a:rPr lang="it-IT" sz="2300" i="1" dirty="0" err="1"/>
              <a:t>laravel</a:t>
            </a:r>
            <a:r>
              <a:rPr lang="it-IT" sz="2300" dirty="0"/>
              <a:t> conviene configurare </a:t>
            </a:r>
            <a:r>
              <a:rPr lang="it-IT" sz="2300" dirty="0">
                <a:highlight>
                  <a:srgbClr val="ECECEC"/>
                </a:highlight>
                <a:latin typeface="Ubuntu Mono" panose="020B0509030602030204" pitchFamily="49" charset="0"/>
              </a:rPr>
              <a:t>PATH</a:t>
            </a:r>
            <a:r>
              <a:rPr lang="it-IT" sz="2300" dirty="0"/>
              <a:t>, da riga di comando o in permanenza dal pannello di controllo: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AA9886DE-CB21-4B3E-BFC0-AEFCE5E1C380}"/>
              </a:ext>
            </a:extLst>
          </p:cNvPr>
          <p:cNvSpPr/>
          <p:nvPr/>
        </p:nvSpPr>
        <p:spPr>
          <a:xfrm>
            <a:off x="642049" y="3086591"/>
            <a:ext cx="7770450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  <a:effectLst/>
                <a:latin typeface="Ubuntu Mono" panose="020B0509030602030204" pitchFamily="49" charset="0"/>
              </a:rPr>
              <a:t>C:&gt; 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set PATH=</a:t>
            </a:r>
            <a:r>
              <a:rPr lang="en-US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c:\Users\</a:t>
            </a:r>
            <a:r>
              <a:rPr lang="en-US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gp</a:t>
            </a:r>
            <a:r>
              <a:rPr lang="en-US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\</a:t>
            </a:r>
            <a:r>
              <a:rPr lang="en-US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AppData</a:t>
            </a:r>
            <a:r>
              <a:rPr lang="en-US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\Roaming\Composer\vendor\bin;%PATH%</a:t>
            </a:r>
          </a:p>
          <a:p>
            <a:r>
              <a:rPr lang="it-IT" sz="1400" dirty="0">
                <a:solidFill>
                  <a:schemeClr val="accent6"/>
                </a:solidFill>
                <a:effectLst/>
                <a:latin typeface="Ubuntu Mono" panose="020B0509030602030204" pitchFamily="49" charset="0"/>
              </a:rPr>
              <a:t>C:&gt; </a:t>
            </a:r>
            <a:r>
              <a:rPr lang="en-US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laravel</a:t>
            </a:r>
            <a:endParaRPr lang="en-US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Ubuntu Mono" panose="020B0509030602030204" pitchFamily="49" charset="0"/>
              </a:rPr>
              <a:t>Laravel Installer </a:t>
            </a:r>
            <a:r>
              <a:rPr lang="en-US" sz="1400" dirty="0">
                <a:solidFill>
                  <a:srgbClr val="2FB41D"/>
                </a:solidFill>
                <a:latin typeface="Ubuntu Mono" panose="020B0509030602030204" pitchFamily="49" charset="0"/>
              </a:rPr>
              <a:t>4.2.17</a:t>
            </a:r>
            <a:endParaRPr lang="en-US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Ubuntu Mono" panose="020B0509030602030204" pitchFamily="49" charset="0"/>
              </a:rPr>
              <a:t>...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11B92BB-7196-4BF3-8750-A0FF3CF676F2}"/>
              </a:ext>
            </a:extLst>
          </p:cNvPr>
          <p:cNvSpPr txBox="1">
            <a:spLocks/>
          </p:cNvSpPr>
          <p:nvPr/>
        </p:nvSpPr>
        <p:spPr>
          <a:xfrm>
            <a:off x="261808" y="4101772"/>
            <a:ext cx="8776814" cy="506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Arial"/>
              <a:buNone/>
            </a:pPr>
            <a:r>
              <a:rPr lang="it-IT" sz="2300" dirty="0"/>
              <a:t>Per funzionare, il comando </a:t>
            </a:r>
            <a:r>
              <a:rPr lang="it-IT" sz="2300" i="1" dirty="0" err="1"/>
              <a:t>laravel</a:t>
            </a:r>
            <a:r>
              <a:rPr lang="it-IT" sz="2300" dirty="0"/>
              <a:t> deve "vedere" il comando </a:t>
            </a:r>
            <a:r>
              <a:rPr lang="it-IT" sz="2300" i="1" dirty="0" err="1"/>
              <a:t>composer</a:t>
            </a:r>
            <a:endParaRPr lang="it-IT" sz="23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664878A-CC6F-4782-BDC6-FC40D87F5651}"/>
              </a:ext>
            </a:extLst>
          </p:cNvPr>
          <p:cNvSpPr txBox="1"/>
          <p:nvPr/>
        </p:nvSpPr>
        <p:spPr>
          <a:xfrm>
            <a:off x="6262325" y="4563814"/>
            <a:ext cx="2605718" cy="9969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@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ECHO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OFF</a:t>
            </a:r>
          </a:p>
          <a:p>
            <a:r>
              <a:rPr lang="it-IT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@REM Versione </a:t>
            </a:r>
            <a:r>
              <a:rPr lang="it-IT" sz="1300" b="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naive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set COMPOSER=c:\Users\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gp</a:t>
            </a:r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\</a:t>
            </a:r>
            <a:r>
              <a:rPr lang="it-IT" sz="1300" b="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tsdw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php %COMPOSER% </a:t>
            </a:r>
            <a:r>
              <a:rPr lang="it-IT" sz="1300" b="0" dirty="0">
                <a:solidFill>
                  <a:srgbClr val="001080"/>
                </a:solidFill>
                <a:effectLst/>
                <a:latin typeface="Ubuntu Mono" panose="020B0509030602030204" pitchFamily="49" charset="0"/>
              </a:rPr>
              <a:t>%*</a:t>
            </a:r>
            <a:endParaRPr lang="it-IT" sz="13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0B938240-61B6-4D61-AD2B-6FE6D77C2333}"/>
              </a:ext>
            </a:extLst>
          </p:cNvPr>
          <p:cNvSpPr txBox="1">
            <a:spLocks/>
          </p:cNvSpPr>
          <p:nvPr/>
        </p:nvSpPr>
        <p:spPr>
          <a:xfrm>
            <a:off x="256866" y="4461464"/>
            <a:ext cx="5970000" cy="1200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Arial"/>
              <a:buNone/>
            </a:pPr>
            <a:r>
              <a:rPr lang="it-IT" sz="2300"/>
              <a:t>Il modo più ovvio è definire un file </a:t>
            </a:r>
            <a:r>
              <a:rPr lang="it-IT" sz="2300" i="1" err="1"/>
              <a:t>composer.bat</a:t>
            </a:r>
            <a:r>
              <a:rPr lang="it-IT" sz="2300"/>
              <a:t> come qui a destra, ponendolo </a:t>
            </a:r>
            <a:r>
              <a:rPr lang="it-IT" sz="2300" err="1"/>
              <a:t>p.es</a:t>
            </a:r>
            <a:r>
              <a:rPr lang="it-IT" sz="2300"/>
              <a:t>. nella directory in cui si trova l' archivio PHP </a:t>
            </a:r>
            <a:r>
              <a:rPr lang="it-IT" sz="2300" i="1" err="1"/>
              <a:t>composer</a:t>
            </a:r>
            <a:endParaRPr lang="it-IT" sz="2300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B72F835B-E836-474A-8DD2-269CC1D46664}"/>
              </a:ext>
            </a:extLst>
          </p:cNvPr>
          <p:cNvSpPr txBox="1">
            <a:spLocks/>
          </p:cNvSpPr>
          <p:nvPr/>
        </p:nvSpPr>
        <p:spPr>
          <a:xfrm>
            <a:off x="261808" y="5642842"/>
            <a:ext cx="8776814" cy="460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Arial"/>
              <a:buNone/>
            </a:pPr>
            <a:r>
              <a:rPr lang="it-IT" sz="2300" dirty="0"/>
              <a:t>Conviene poi aggiungere a </a:t>
            </a:r>
            <a:r>
              <a:rPr lang="it-IT" sz="2200" dirty="0">
                <a:latin typeface="Ubuntu Mono" panose="020B0509030602030204" pitchFamily="49" charset="0"/>
              </a:rPr>
              <a:t>PATH</a:t>
            </a:r>
            <a:r>
              <a:rPr lang="it-IT" sz="2300" dirty="0"/>
              <a:t> la directory in cui è </a:t>
            </a:r>
            <a:r>
              <a:rPr lang="it-IT" sz="2300" i="1" dirty="0" err="1"/>
              <a:t>composer.bat</a:t>
            </a:r>
            <a:r>
              <a:rPr lang="it-IT" sz="2300" dirty="0"/>
              <a:t>: 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BE484BD9-E5D9-441F-B6B3-7A3E99A8A084}"/>
              </a:ext>
            </a:extLst>
          </p:cNvPr>
          <p:cNvSpPr/>
          <p:nvPr/>
        </p:nvSpPr>
        <p:spPr>
          <a:xfrm>
            <a:off x="642049" y="6076767"/>
            <a:ext cx="7770450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>
                <a:solidFill>
                  <a:schemeClr val="accent6"/>
                </a:solidFill>
                <a:effectLst/>
                <a:latin typeface="Ubuntu Mono" panose="020B0509030602030204" pitchFamily="49" charset="0"/>
              </a:rPr>
              <a:t>C:&gt; </a:t>
            </a:r>
            <a:r>
              <a:rPr lang="it-IT" sz="14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SET PATH=c:\Users\gp\tsdw;%PATH%</a:t>
            </a:r>
            <a:endParaRPr lang="it-IT" sz="1400">
              <a:solidFill>
                <a:schemeClr val="accent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925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05D57-76A4-473C-AF47-A2E39C37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Altre indicazioni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6F5EFF-29B8-402B-8880-D281A6746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>
                <a:hlinkClick r:id="rId2"/>
              </a:rPr>
              <a:t>https://victorlava.com/install-php-and-composer-on-windows-10-for-use-in-cmd-or-powershell/#Install-PHP-on-Windows</a:t>
            </a:r>
            <a:r>
              <a:rPr lang="it-IT"/>
              <a:t> </a:t>
            </a:r>
          </a:p>
          <a:p>
            <a:pPr marL="0" indent="0">
              <a:buNone/>
            </a:pPr>
            <a:r>
              <a:rPr lang="it-IT"/>
              <a:t>Alla fine bisogna capire come installare php e composer su Windows, forse la URL dà qualche indicazione utile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D85C80A-CE88-41E7-B730-2F45926D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40C0-8A54-B345-A3A0-1F6E05D90E7C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D9416A-9499-4793-82FD-ED267B18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AD439-06D6-4B5A-97C8-F126EDBC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195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C5F25-EA59-8549-ABE9-3E279858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29" y="73049"/>
            <a:ext cx="8904285" cy="665485"/>
          </a:xfrm>
        </p:spPr>
        <p:txBody>
          <a:bodyPr>
            <a:normAutofit fontScale="90000"/>
          </a:bodyPr>
          <a:lstStyle/>
          <a:p>
            <a:r>
              <a:rPr lang="it-IT" sz="4000" b="0"/>
              <a:t>Generare applicazioni Laravel col </a:t>
            </a:r>
            <a:r>
              <a:rPr lang="it-IT" sz="4000" b="0" err="1"/>
              <a:t>tool</a:t>
            </a:r>
            <a:r>
              <a:rPr lang="it-IT" sz="4000" b="0"/>
              <a:t> </a:t>
            </a:r>
            <a:r>
              <a:rPr lang="it-IT" sz="4000" b="0" i="1" err="1"/>
              <a:t>laravel</a:t>
            </a:r>
            <a:endParaRPr lang="it-IT" sz="4000" b="0" i="1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FCA9A5-E09C-BB4F-BB67-70D40F52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31A1-51CA-4549-A2A5-D15782E85297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E0D842-1214-B540-B828-EEEA48EF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Laravel</a:t>
            </a:r>
            <a:r>
              <a:rPr lang="it-IT" dirty="0"/>
              <a:t>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EA4907-1407-B642-A3F5-04067102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27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5BED3C4-B9FA-574D-9419-90E34773B4F2}"/>
              </a:ext>
            </a:extLst>
          </p:cNvPr>
          <p:cNvSpPr/>
          <p:nvPr/>
        </p:nvSpPr>
        <p:spPr>
          <a:xfrm>
            <a:off x="488813" y="1573938"/>
            <a:ext cx="8312918" cy="407803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it-IT" sz="1300" dirty="0">
                <a:solidFill>
                  <a:schemeClr val="accent6"/>
                </a:solidFill>
                <a:latin typeface="Ubuntu Mono" panose="020B0509030602030204" pitchFamily="49" charset="0"/>
              </a:rPr>
              <a:t>$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laravel</a:t>
            </a:r>
            <a:r>
              <a:rPr lang="it-IT" sz="8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new -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n</a:t>
            </a:r>
            <a:r>
              <a:rPr lang="it-IT" sz="8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my_app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300" b="1" dirty="0">
                <a:solidFill>
                  <a:schemeClr val="bg1">
                    <a:lumMod val="95000"/>
                  </a:schemeClr>
                </a:solidFill>
                <a:highlight>
                  <a:srgbClr val="00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serve rete</a:t>
            </a:r>
            <a:r>
              <a:rPr lang="it-IT" sz="1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scaricare i pacchetti php (se non in cache)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Crafting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application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... Loading </a:t>
            </a: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composer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 repositories with package information</a:t>
            </a:r>
          </a:p>
          <a:p>
            <a:r>
              <a:rPr lang="it-IT" sz="1300" u="sng" dirty="0" err="1">
                <a:solidFill>
                  <a:srgbClr val="2FB41D"/>
                </a:solidFill>
                <a:latin typeface="Ubuntu Mono" panose="020B0509030602030204" pitchFamily="49" charset="0"/>
              </a:rPr>
              <a:t>Installing</a:t>
            </a:r>
            <a:r>
              <a:rPr lang="it-IT" sz="1300" u="sng" dirty="0">
                <a:solidFill>
                  <a:srgbClr val="2FB41D"/>
                </a:solidFill>
                <a:latin typeface="Ubuntu Mono" panose="020B0509030602030204" pitchFamily="49" charset="0"/>
              </a:rPr>
              <a:t> </a:t>
            </a:r>
            <a:r>
              <a:rPr lang="it-IT" sz="1300" u="sng" dirty="0" err="1">
                <a:solidFill>
                  <a:srgbClr val="2FB41D"/>
                </a:solidFill>
                <a:latin typeface="Ubuntu Mono" panose="020B0509030602030204" pitchFamily="49" charset="0"/>
              </a:rPr>
              <a:t>dependencies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 (</a:t>
            </a: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including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require-dev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) from lock file</a:t>
            </a:r>
          </a:p>
          <a:p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Package </a:t>
            </a: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operations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: 76 </a:t>
            </a: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installs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, 0 updates, 0 </a:t>
            </a: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removals</a:t>
            </a:r>
            <a:endParaRPr lang="it-IT" sz="1300" dirty="0">
              <a:solidFill>
                <a:srgbClr val="2FB41D"/>
              </a:solidFill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  - 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Installing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doctrine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/</a:t>
            </a: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inflector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it-IT" sz="1300" dirty="0">
                <a:solidFill>
                  <a:srgbClr val="9FA01C"/>
                </a:solidFill>
                <a:latin typeface="Ubuntu Mono" panose="020B0509030602030204" pitchFamily="49" charset="0"/>
              </a:rPr>
              <a:t>v1.3.0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): Downloading (</a:t>
            </a:r>
            <a:r>
              <a:rPr lang="it-IT" sz="1300" dirty="0">
                <a:solidFill>
                  <a:srgbClr val="9FA01C"/>
                </a:solidFill>
                <a:latin typeface="Ubuntu Mono" panose="020B0509030602030204" pitchFamily="49" charset="0"/>
              </a:rPr>
              <a:t>100%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)         </a:t>
            </a:r>
          </a:p>
          <a:p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...</a:t>
            </a:r>
          </a:p>
          <a:p>
            <a:r>
              <a:rPr lang="en-GB" sz="1300" dirty="0">
                <a:solidFill>
                  <a:srgbClr val="000000"/>
                </a:solidFill>
                <a:latin typeface="Ubuntu Mono" panose="020B0509030602030204" pitchFamily="49" charset="0"/>
              </a:rPr>
              <a:t>  - Installing </a:t>
            </a:r>
            <a:r>
              <a:rPr lang="en-GB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phpunit</a:t>
            </a:r>
            <a:r>
              <a:rPr lang="en-GB" sz="1300" dirty="0">
                <a:solidFill>
                  <a:srgbClr val="2FB41D"/>
                </a:solidFill>
                <a:latin typeface="Ubuntu Mono" panose="020B0509030602030204" pitchFamily="49" charset="0"/>
              </a:rPr>
              <a:t>/</a:t>
            </a:r>
            <a:r>
              <a:rPr lang="en-GB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phpunit</a:t>
            </a:r>
            <a:r>
              <a:rPr lang="en-GB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en-GB" sz="1300" dirty="0">
                <a:solidFill>
                  <a:srgbClr val="9FA01C"/>
                </a:solidFill>
                <a:latin typeface="Ubuntu Mono" panose="020B0509030602030204" pitchFamily="49" charset="0"/>
              </a:rPr>
              <a:t>8.5.2</a:t>
            </a:r>
            <a:r>
              <a:rPr lang="en-GB" sz="1300" dirty="0">
                <a:solidFill>
                  <a:srgbClr val="000000"/>
                </a:solidFill>
                <a:latin typeface="Ubuntu Mono" panose="020B0509030602030204" pitchFamily="49" charset="0"/>
              </a:rPr>
              <a:t>): Downloading (</a:t>
            </a:r>
            <a:r>
              <a:rPr lang="en-GB" sz="1300" dirty="0">
                <a:solidFill>
                  <a:srgbClr val="9FA01C"/>
                </a:solidFill>
                <a:latin typeface="Ubuntu Mono" panose="020B0509030602030204" pitchFamily="49" charset="0"/>
              </a:rPr>
              <a:t>100%</a:t>
            </a:r>
            <a:r>
              <a:rPr lang="en-GB" sz="1300" dirty="0">
                <a:solidFill>
                  <a:srgbClr val="000000"/>
                </a:solidFill>
                <a:latin typeface="Ubuntu Mono" panose="020B0509030602030204" pitchFamily="49" charset="0"/>
              </a:rPr>
              <a:t>)         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... 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suggests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...   ... 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suggests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... </a:t>
            </a:r>
            <a:r>
              <a:rPr lang="it-IT" sz="1300" dirty="0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pacchetti di cui </a:t>
            </a:r>
            <a:r>
              <a:rPr lang="it-IT" sz="13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</a:t>
            </a:r>
            <a:r>
              <a:rPr lang="it-IT" sz="1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suggerisce l'installazione 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>
              <a:spcBef>
                <a:spcPts val="900"/>
              </a:spcBef>
              <a:spcAft>
                <a:spcPts val="600"/>
              </a:spcAft>
            </a:pP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Generating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optimized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autoload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 files</a:t>
            </a:r>
          </a:p>
          <a:p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&gt; @php -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r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"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file_exists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('.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env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') || copy('.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env.example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', '.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env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');"</a:t>
            </a:r>
          </a:p>
          <a:p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&gt; @php artisan 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key:generate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–ansi      </a:t>
            </a:r>
            <a:r>
              <a:rPr lang="it-IT" sz="1300" dirty="0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3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artisan</a:t>
            </a:r>
            <a:r>
              <a:rPr lang="it-IT" sz="1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è il tool fondamentale di </a:t>
            </a:r>
            <a:r>
              <a:rPr lang="it-IT" sz="13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it-IT" sz="1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qui viene</a:t>
            </a:r>
            <a:endParaRPr lang="it-IT" sz="1300" i="1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Application key set </a:t>
            </a: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successfully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.      </a:t>
            </a:r>
            <a:r>
              <a:rPr lang="it-IT" sz="1300" dirty="0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invocato (automaticamente) per generare la chiave nel file </a:t>
            </a:r>
            <a:r>
              <a:rPr lang="it-IT" sz="13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t-IT" sz="13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it-IT" sz="13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300" dirty="0">
              <a:solidFill>
                <a:srgbClr val="2FB41D"/>
              </a:solidFill>
              <a:latin typeface="Ubuntu Mono" panose="020B0509030602030204" pitchFamily="49" charset="0"/>
            </a:endParaRPr>
          </a:p>
          <a:p>
            <a:pPr>
              <a:spcBef>
                <a:spcPts val="600"/>
              </a:spcBef>
            </a:pP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&gt; Illuminate\Foundation\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ComposerScripts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::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postAutoloadDump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&gt; @php artisan </a:t>
            </a:r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package:discover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--ansi</a:t>
            </a:r>
          </a:p>
          <a:p>
            <a:r>
              <a:rPr lang="it-IT" sz="1300" dirty="0" err="1">
                <a:solidFill>
                  <a:srgbClr val="000000"/>
                </a:solidFill>
                <a:latin typeface="Ubuntu Mono" panose="020B0509030602030204" pitchFamily="49" charset="0"/>
              </a:rPr>
              <a:t>Discovered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Package: </a:t>
            </a: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beyondcode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/</a:t>
            </a: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laravel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-</a:t>
            </a: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dump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-server</a:t>
            </a:r>
          </a:p>
          <a:p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...</a:t>
            </a:r>
          </a:p>
          <a:p>
            <a:pPr>
              <a:spcBef>
                <a:spcPts val="600"/>
              </a:spcBef>
            </a:pP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Package </a:t>
            </a: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manifest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generated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successfully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.</a:t>
            </a:r>
          </a:p>
          <a:p>
            <a:r>
              <a:rPr lang="it-IT" sz="1300" dirty="0">
                <a:solidFill>
                  <a:srgbClr val="9FA01C"/>
                </a:solidFill>
                <a:latin typeface="Ubuntu Mono" panose="020B0509030602030204" pitchFamily="49" charset="0"/>
              </a:rPr>
              <a:t>Application ready! Build </a:t>
            </a:r>
            <a:r>
              <a:rPr lang="it-IT" sz="1300" dirty="0" err="1">
                <a:solidFill>
                  <a:srgbClr val="9FA01C"/>
                </a:solidFill>
                <a:latin typeface="Ubuntu Mono" panose="020B0509030602030204" pitchFamily="49" charset="0"/>
              </a:rPr>
              <a:t>something</a:t>
            </a:r>
            <a:r>
              <a:rPr lang="it-IT" sz="1300" dirty="0">
                <a:solidFill>
                  <a:srgbClr val="9FA01C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9FA01C"/>
                </a:solidFill>
                <a:latin typeface="Ubuntu Mono" panose="020B0509030602030204" pitchFamily="49" charset="0"/>
              </a:rPr>
              <a:t>amazing</a:t>
            </a:r>
            <a:r>
              <a:rPr lang="it-IT" sz="1300" dirty="0">
                <a:solidFill>
                  <a:srgbClr val="9FA01C"/>
                </a:solidFill>
                <a:latin typeface="Ubuntu Mono" panose="020B0509030602030204" pitchFamily="49" charset="0"/>
              </a:rPr>
              <a:t>.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DD7A481-AB1A-264B-9E53-CA5A36CEC2E9}"/>
              </a:ext>
            </a:extLst>
          </p:cNvPr>
          <p:cNvSpPr txBox="1">
            <a:spLocks/>
          </p:cNvSpPr>
          <p:nvPr/>
        </p:nvSpPr>
        <p:spPr>
          <a:xfrm>
            <a:off x="320503" y="758013"/>
            <a:ext cx="8761612" cy="811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/>
            <a:r>
              <a:rPr lang="it-IT" sz="2200" dirty="0"/>
              <a:t>Con il tool </a:t>
            </a:r>
            <a:r>
              <a:rPr lang="it-IT" sz="2200" i="1" dirty="0" err="1"/>
              <a:t>laravel</a:t>
            </a:r>
            <a:r>
              <a:rPr lang="it-IT" sz="2200" dirty="0"/>
              <a:t>, si genera una applicazione </a:t>
            </a:r>
            <a:r>
              <a:rPr lang="it-IT" sz="2200" dirty="0" err="1"/>
              <a:t>Laravel</a:t>
            </a:r>
            <a:r>
              <a:rPr lang="it-IT" sz="2200" dirty="0"/>
              <a:t> </a:t>
            </a:r>
            <a:r>
              <a:rPr lang="it-IT" sz="2200" i="1" dirty="0" err="1"/>
              <a:t>my_app</a:t>
            </a:r>
            <a:r>
              <a:rPr lang="it-IT" sz="2200" dirty="0"/>
              <a:t>, insieme con le molte dipendenze richieste (v. sotto </a:t>
            </a:r>
            <a:r>
              <a:rPr lang="it-IT" sz="2000" u="sng" dirty="0" err="1">
                <a:solidFill>
                  <a:srgbClr val="2FB41D"/>
                </a:solidFill>
                <a:highlight>
                  <a:srgbClr val="E2EAF2"/>
                </a:highlight>
                <a:latin typeface="Ubuntu Mono" panose="020B0509030602030204" pitchFamily="49" charset="0"/>
              </a:rPr>
              <a:t>Installing</a:t>
            </a:r>
            <a:r>
              <a:rPr lang="it-IT" sz="2000" u="sng" dirty="0">
                <a:solidFill>
                  <a:srgbClr val="2FB41D"/>
                </a:solidFill>
                <a:highlight>
                  <a:srgbClr val="E2EAF2"/>
                </a:highlight>
                <a:latin typeface="Ubuntu Mono" panose="020B0509030602030204" pitchFamily="49" charset="0"/>
              </a:rPr>
              <a:t> </a:t>
            </a:r>
            <a:r>
              <a:rPr lang="it-IT" sz="2000" u="sng" dirty="0" err="1">
                <a:solidFill>
                  <a:srgbClr val="2FB41D"/>
                </a:solidFill>
                <a:highlight>
                  <a:srgbClr val="E2EAF2"/>
                </a:highlight>
                <a:latin typeface="Ubuntu Mono" panose="020B0509030602030204" pitchFamily="49" charset="0"/>
              </a:rPr>
              <a:t>dependencies</a:t>
            </a:r>
            <a:r>
              <a:rPr lang="it-IT" sz="2000" u="sng" dirty="0">
                <a:solidFill>
                  <a:srgbClr val="2FB41D"/>
                </a:solidFill>
                <a:highlight>
                  <a:srgbClr val="E2EAF2"/>
                </a:highlight>
                <a:latin typeface="Ubuntu Mono" panose="020B0509030602030204" pitchFamily="49" charset="0"/>
              </a:rPr>
              <a:t>...</a:t>
            </a:r>
            <a:r>
              <a:rPr lang="it-IT" sz="2200" dirty="0"/>
              <a:t>)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3A199D-D313-1946-0A42-E80BF59650F5}"/>
              </a:ext>
            </a:extLst>
          </p:cNvPr>
          <p:cNvSpPr txBox="1">
            <a:spLocks/>
          </p:cNvSpPr>
          <p:nvPr/>
        </p:nvSpPr>
        <p:spPr>
          <a:xfrm>
            <a:off x="191194" y="5754804"/>
            <a:ext cx="8761612" cy="665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200" b="1" dirty="0"/>
              <a:t>NB</a:t>
            </a:r>
            <a:r>
              <a:rPr lang="it-IT" sz="2200" dirty="0"/>
              <a:t>: </a:t>
            </a:r>
            <a:r>
              <a:rPr lang="it-IT" sz="2200" b="1" i="1" dirty="0"/>
              <a:t>-</a:t>
            </a:r>
            <a:r>
              <a:rPr lang="it-IT" sz="2200" b="1" i="1" dirty="0" err="1"/>
              <a:t>n</a:t>
            </a:r>
            <a:r>
              <a:rPr lang="it-IT" sz="2200" dirty="0"/>
              <a:t> evita che </a:t>
            </a:r>
            <a:r>
              <a:rPr lang="it-IT" sz="2200" i="1" dirty="0" err="1"/>
              <a:t>laravel</a:t>
            </a:r>
            <a:r>
              <a:rPr lang="it-IT" sz="2200" i="1" dirty="0"/>
              <a:t> new </a:t>
            </a:r>
            <a:r>
              <a:rPr lang="it-IT" sz="2200" dirty="0"/>
              <a:t>(versione 5) ponga all'utente delle domande interattive durante il processo di generazione dell'app </a:t>
            </a:r>
            <a:r>
              <a:rPr lang="it-IT" sz="2200" dirty="0" err="1"/>
              <a:t>Laravel</a:t>
            </a:r>
            <a:endParaRPr lang="it-IT" sz="2200" b="1" dirty="0"/>
          </a:p>
        </p:txBody>
      </p:sp>
    </p:spTree>
    <p:extLst>
      <p:ext uri="{BB962C8B-B14F-4D97-AF65-F5344CB8AC3E}">
        <p14:creationId xmlns:p14="http://schemas.microsoft.com/office/powerpoint/2010/main" val="2697502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C5F25-EA59-8549-ABE9-3E279858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65485"/>
          </a:xfrm>
        </p:spPr>
        <p:txBody>
          <a:bodyPr>
            <a:normAutofit fontScale="90000"/>
          </a:bodyPr>
          <a:lstStyle/>
          <a:p>
            <a:r>
              <a:rPr lang="it-IT" sz="4000" b="0"/>
              <a:t>La </a:t>
            </a:r>
            <a:r>
              <a:rPr lang="it-IT" sz="4000" b="0" err="1"/>
              <a:t>app</a:t>
            </a:r>
            <a:r>
              <a:rPr lang="it-IT" sz="4000" b="0"/>
              <a:t> generata da </a:t>
            </a:r>
            <a:r>
              <a:rPr lang="it-IT" sz="4000" b="0" err="1"/>
              <a:t>Laravel</a:t>
            </a:r>
            <a:endParaRPr lang="it-IT" sz="4000" b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FCA9A5-E09C-BB4F-BB67-70D40F52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0010-6A3B-8D4E-84E9-29D80DC6F5E2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E0D842-1214-B540-B828-EEEA48EF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EA4907-1407-B642-A3F5-04067102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28</a:t>
            </a:fld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FCCD2A7C-757E-FA49-9F1B-B20D6A38B681}"/>
              </a:ext>
            </a:extLst>
          </p:cNvPr>
          <p:cNvSpPr txBox="1">
            <a:spLocks/>
          </p:cNvSpPr>
          <p:nvPr/>
        </p:nvSpPr>
        <p:spPr>
          <a:xfrm>
            <a:off x="359500" y="774735"/>
            <a:ext cx="8498268" cy="1100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/>
            <a:r>
              <a:rPr lang="it-IT" sz="2200"/>
              <a:t>L'applicazione generata dal </a:t>
            </a:r>
            <a:r>
              <a:rPr lang="it-IT" sz="2200" i="1" err="1"/>
              <a:t>laravel</a:t>
            </a:r>
            <a:r>
              <a:rPr lang="it-IT" sz="2200" i="1"/>
              <a:t> new </a:t>
            </a:r>
            <a:r>
              <a:rPr lang="it-IT" sz="2200" i="1" err="1"/>
              <a:t>my_app</a:t>
            </a:r>
            <a:r>
              <a:rPr lang="it-IT" sz="2200"/>
              <a:t> viene installata in una sua directory chiamata </a:t>
            </a:r>
            <a:r>
              <a:rPr lang="it-IT" sz="2200" i="1" err="1"/>
              <a:t>my_app</a:t>
            </a:r>
            <a:r>
              <a:rPr lang="it-IT" sz="2200"/>
              <a:t>, in cui troviamo il suo codice e il </a:t>
            </a:r>
            <a:r>
              <a:rPr lang="it-IT" sz="2200" err="1"/>
              <a:t>framework</a:t>
            </a:r>
            <a:r>
              <a:rPr lang="it-IT" sz="2200"/>
              <a:t> </a:t>
            </a:r>
            <a:r>
              <a:rPr lang="it-IT" sz="2200" err="1"/>
              <a:t>Laravel</a:t>
            </a:r>
            <a:r>
              <a:rPr lang="it-IT" sz="2200"/>
              <a:t> (una copia specifica per questa </a:t>
            </a:r>
            <a:r>
              <a:rPr lang="it-IT" sz="2200" err="1"/>
              <a:t>app</a:t>
            </a:r>
            <a:r>
              <a:rPr lang="it-IT" sz="2200"/>
              <a:t>)</a:t>
            </a:r>
          </a:p>
        </p:txBody>
      </p:sp>
      <p:sp>
        <p:nvSpPr>
          <p:cNvPr id="12" name="Rettangolo 15">
            <a:extLst>
              <a:ext uri="{FF2B5EF4-FFF2-40B4-BE49-F238E27FC236}">
                <a16:creationId xmlns:a16="http://schemas.microsoft.com/office/drawing/2014/main" id="{FBB3E439-E759-6049-BEDF-9E1F77C4FEC6}"/>
              </a:ext>
            </a:extLst>
          </p:cNvPr>
          <p:cNvSpPr/>
          <p:nvPr/>
        </p:nvSpPr>
        <p:spPr>
          <a:xfrm>
            <a:off x="619401" y="1910176"/>
            <a:ext cx="7978466" cy="1169551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400">
                <a:solidFill>
                  <a:srgbClr val="000000"/>
                </a:solidFill>
                <a:latin typeface="Ubuntu Mono" panose="020B0509030602030204" pitchFamily="49" charset="0"/>
              </a:rPr>
              <a:t>ls </a:t>
            </a:r>
            <a:r>
              <a:rPr lang="en-GB" sz="1400" err="1">
                <a:solidFill>
                  <a:srgbClr val="000000"/>
                </a:solidFill>
                <a:latin typeface="Ubuntu Mono" panose="020B0509030602030204" pitchFamily="49" charset="0"/>
              </a:rPr>
              <a:t>my_app</a:t>
            </a:r>
            <a:r>
              <a:rPr lang="en-GB" sz="1400">
                <a:solidFill>
                  <a:srgbClr val="000000"/>
                </a:solidFill>
                <a:latin typeface="Ubuntu Mono" panose="020B0509030602030204" pitchFamily="49" charset="0"/>
              </a:rPr>
              <a:t>/</a:t>
            </a:r>
          </a:p>
          <a:p>
            <a:r>
              <a:rPr lang="en-GB" sz="1400" err="1">
                <a:solidFill>
                  <a:srgbClr val="000000"/>
                </a:solidFill>
                <a:latin typeface="Ubuntu Mono" panose="020B0509030602030204" pitchFamily="49" charset="0"/>
              </a:rPr>
              <a:t>README.md</a:t>
            </a:r>
            <a:r>
              <a:rPr lang="en-GB" sz="1400">
                <a:solidFill>
                  <a:srgbClr val="000000"/>
                </a:solidFill>
                <a:latin typeface="Ubuntu Mono" panose="020B0509030602030204" pitchFamily="49" charset="0"/>
              </a:rPr>
              <a:t>  </a:t>
            </a:r>
            <a:r>
              <a:rPr lang="en-GB" sz="1400" err="1">
                <a:solidFill>
                  <a:srgbClr val="000000"/>
                </a:solidFill>
                <a:latin typeface="Ubuntu Mono" panose="020B0509030602030204" pitchFamily="49" charset="0"/>
              </a:rPr>
              <a:t>composer.json</a:t>
            </a:r>
            <a:r>
              <a:rPr lang="en-GB" sz="1400">
                <a:solidFill>
                  <a:srgbClr val="000000"/>
                </a:solidFill>
                <a:latin typeface="Ubuntu Mono" panose="020B0509030602030204" pitchFamily="49" charset="0"/>
              </a:rPr>
              <a:t>  package-</a:t>
            </a:r>
            <a:r>
              <a:rPr lang="en-GB" sz="1400" err="1">
                <a:solidFill>
                  <a:srgbClr val="000000"/>
                </a:solidFill>
                <a:latin typeface="Ubuntu Mono" panose="020B0509030602030204" pitchFamily="49" charset="0"/>
              </a:rPr>
              <a:t>lock.json</a:t>
            </a:r>
            <a:r>
              <a:rPr lang="en-GB" sz="1400">
                <a:solidFill>
                  <a:srgbClr val="000000"/>
                </a:solidFill>
                <a:latin typeface="Ubuntu Mono" panose="020B0509030602030204" pitchFamily="49" charset="0"/>
              </a:rPr>
              <a:t>  </a:t>
            </a:r>
            <a:r>
              <a:rPr lang="en-GB" sz="1400" b="1">
                <a:solidFill>
                  <a:srgbClr val="400BD9"/>
                </a:solidFill>
                <a:latin typeface="Ubuntu Mono" panose="020B0509030602030204" pitchFamily="49" charset="0"/>
              </a:rPr>
              <a:t>resources</a:t>
            </a:r>
            <a:r>
              <a:rPr lang="en-GB" sz="1400">
                <a:solidFill>
                  <a:srgbClr val="000000"/>
                </a:solidFill>
                <a:latin typeface="Ubuntu Mono" panose="020B0509030602030204" pitchFamily="49" charset="0"/>
              </a:rPr>
              <a:t>   </a:t>
            </a:r>
            <a:r>
              <a:rPr lang="en-GB" sz="1400" b="1">
                <a:solidFill>
                  <a:srgbClr val="400BD9"/>
                </a:solidFill>
                <a:latin typeface="Ubuntu Mono" panose="020B0509030602030204" pitchFamily="49" charset="0"/>
              </a:rPr>
              <a:t>tests</a:t>
            </a:r>
            <a:endParaRPr lang="en-GB" sz="140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GB" sz="1400" b="1">
                <a:solidFill>
                  <a:srgbClr val="400BD9"/>
                </a:solidFill>
                <a:latin typeface="Ubuntu Mono" panose="020B0509030602030204" pitchFamily="49" charset="0"/>
              </a:rPr>
              <a:t>app</a:t>
            </a:r>
            <a:r>
              <a:rPr lang="en-GB" sz="1400">
                <a:solidFill>
                  <a:srgbClr val="000000"/>
                </a:solidFill>
                <a:latin typeface="Ubuntu Mono" panose="020B0509030602030204" pitchFamily="49" charset="0"/>
              </a:rPr>
              <a:t>        </a:t>
            </a:r>
            <a:r>
              <a:rPr lang="en-GB" sz="1400" err="1">
                <a:solidFill>
                  <a:srgbClr val="000000"/>
                </a:solidFill>
                <a:latin typeface="Ubuntu Mono" panose="020B0509030602030204" pitchFamily="49" charset="0"/>
              </a:rPr>
              <a:t>composer.lock</a:t>
            </a:r>
            <a:r>
              <a:rPr lang="en-GB" sz="1400">
                <a:solidFill>
                  <a:srgbClr val="000000"/>
                </a:solidFill>
                <a:latin typeface="Ubuntu Mono" panose="020B0509030602030204" pitchFamily="49" charset="0"/>
              </a:rPr>
              <a:t>  </a:t>
            </a:r>
            <a:r>
              <a:rPr lang="en-GB" sz="1400" err="1">
                <a:solidFill>
                  <a:srgbClr val="000000"/>
                </a:solidFill>
                <a:latin typeface="Ubuntu Mono" panose="020B0509030602030204" pitchFamily="49" charset="0"/>
              </a:rPr>
              <a:t>package.json</a:t>
            </a:r>
            <a:r>
              <a:rPr lang="en-GB" sz="1400">
                <a:solidFill>
                  <a:srgbClr val="000000"/>
                </a:solidFill>
                <a:latin typeface="Ubuntu Mono" panose="020B0509030602030204" pitchFamily="49" charset="0"/>
              </a:rPr>
              <a:t>       </a:t>
            </a:r>
            <a:r>
              <a:rPr lang="en-GB" sz="1400" b="1">
                <a:solidFill>
                  <a:srgbClr val="400BD9"/>
                </a:solidFill>
                <a:latin typeface="Ubuntu Mono" panose="020B0509030602030204" pitchFamily="49" charset="0"/>
              </a:rPr>
              <a:t>routes</a:t>
            </a:r>
            <a:r>
              <a:rPr lang="en-GB" sz="1400">
                <a:solidFill>
                  <a:srgbClr val="000000"/>
                </a:solidFill>
                <a:latin typeface="Ubuntu Mono" panose="020B0509030602030204" pitchFamily="49" charset="0"/>
              </a:rPr>
              <a:t>      </a:t>
            </a:r>
            <a:r>
              <a:rPr lang="en-GB" sz="1400" b="1">
                <a:solidFill>
                  <a:srgbClr val="400BD9"/>
                </a:solidFill>
                <a:latin typeface="Ubuntu Mono" panose="020B0509030602030204" pitchFamily="49" charset="0"/>
              </a:rPr>
              <a:t>vendor</a:t>
            </a:r>
            <a:endParaRPr lang="en-GB" sz="140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GB" sz="1400">
                <a:solidFill>
                  <a:srgbClr val="000000"/>
                </a:solidFill>
                <a:latin typeface="Ubuntu Mono" panose="020B0509030602030204" pitchFamily="49" charset="0"/>
              </a:rPr>
              <a:t>artisan    </a:t>
            </a:r>
            <a:r>
              <a:rPr lang="en-GB" sz="1400" b="1">
                <a:solidFill>
                  <a:srgbClr val="400BD9"/>
                </a:solidFill>
                <a:latin typeface="Ubuntu Mono" panose="020B0509030602030204" pitchFamily="49" charset="0"/>
              </a:rPr>
              <a:t>config</a:t>
            </a:r>
            <a:r>
              <a:rPr lang="en-GB" sz="1400">
                <a:solidFill>
                  <a:srgbClr val="000000"/>
                </a:solidFill>
                <a:latin typeface="Ubuntu Mono" panose="020B0509030602030204" pitchFamily="49" charset="0"/>
              </a:rPr>
              <a:t>         </a:t>
            </a:r>
            <a:r>
              <a:rPr lang="en-GB" sz="1400" err="1">
                <a:solidFill>
                  <a:srgbClr val="000000"/>
                </a:solidFill>
                <a:latin typeface="Ubuntu Mono" panose="020B0509030602030204" pitchFamily="49" charset="0"/>
              </a:rPr>
              <a:t>phpunit.xml</a:t>
            </a:r>
            <a:r>
              <a:rPr lang="en-GB" sz="1400">
                <a:solidFill>
                  <a:srgbClr val="000000"/>
                </a:solidFill>
                <a:latin typeface="Ubuntu Mono" panose="020B0509030602030204" pitchFamily="49" charset="0"/>
              </a:rPr>
              <a:t>        </a:t>
            </a:r>
            <a:r>
              <a:rPr lang="en-GB" sz="1400" err="1">
                <a:solidFill>
                  <a:srgbClr val="000000"/>
                </a:solidFill>
                <a:latin typeface="Ubuntu Mono" panose="020B0509030602030204" pitchFamily="49" charset="0"/>
              </a:rPr>
              <a:t>server.php</a:t>
            </a:r>
            <a:r>
              <a:rPr lang="en-GB" sz="1400">
                <a:solidFill>
                  <a:srgbClr val="000000"/>
                </a:solidFill>
                <a:latin typeface="Ubuntu Mono" panose="020B0509030602030204" pitchFamily="49" charset="0"/>
              </a:rPr>
              <a:t>  </a:t>
            </a:r>
            <a:r>
              <a:rPr lang="en-GB" sz="1400" err="1">
                <a:solidFill>
                  <a:srgbClr val="000000"/>
                </a:solidFill>
                <a:latin typeface="Ubuntu Mono" panose="020B0509030602030204" pitchFamily="49" charset="0"/>
              </a:rPr>
              <a:t>webpack.mix.js</a:t>
            </a:r>
            <a:endParaRPr lang="en-GB" sz="140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GB" sz="1400" b="1">
                <a:solidFill>
                  <a:srgbClr val="400BD9"/>
                </a:solidFill>
                <a:latin typeface="Ubuntu Mono" panose="020B0509030602030204" pitchFamily="49" charset="0"/>
              </a:rPr>
              <a:t>bootstrap</a:t>
            </a:r>
            <a:r>
              <a:rPr lang="en-GB" sz="1400">
                <a:solidFill>
                  <a:srgbClr val="000000"/>
                </a:solidFill>
                <a:latin typeface="Ubuntu Mono" panose="020B0509030602030204" pitchFamily="49" charset="0"/>
              </a:rPr>
              <a:t>  </a:t>
            </a:r>
            <a:r>
              <a:rPr lang="en-GB" sz="1400" b="1">
                <a:solidFill>
                  <a:srgbClr val="400BD9"/>
                </a:solidFill>
                <a:latin typeface="Ubuntu Mono" panose="020B0509030602030204" pitchFamily="49" charset="0"/>
              </a:rPr>
              <a:t>database</a:t>
            </a:r>
            <a:r>
              <a:rPr lang="en-GB" sz="1400">
                <a:solidFill>
                  <a:srgbClr val="000000"/>
                </a:solidFill>
                <a:latin typeface="Ubuntu Mono" panose="020B0509030602030204" pitchFamily="49" charset="0"/>
              </a:rPr>
              <a:t>       </a:t>
            </a:r>
            <a:r>
              <a:rPr lang="en-GB" sz="1400" b="1">
                <a:solidFill>
                  <a:srgbClr val="400BD9"/>
                </a:solidFill>
                <a:latin typeface="Ubuntu Mono" panose="020B0509030602030204" pitchFamily="49" charset="0"/>
              </a:rPr>
              <a:t>public</a:t>
            </a:r>
            <a:r>
              <a:rPr lang="en-GB" sz="1400">
                <a:solidFill>
                  <a:srgbClr val="000000"/>
                </a:solidFill>
                <a:latin typeface="Ubuntu Mono" panose="020B0509030602030204" pitchFamily="49" charset="0"/>
              </a:rPr>
              <a:t>             </a:t>
            </a:r>
            <a:r>
              <a:rPr lang="en-GB" sz="1400" b="1">
                <a:solidFill>
                  <a:srgbClr val="400BD9"/>
                </a:solidFill>
                <a:latin typeface="Ubuntu Mono" panose="020B0509030602030204" pitchFamily="49" charset="0"/>
              </a:rPr>
              <a:t>storage</a:t>
            </a:r>
            <a:endParaRPr lang="it-IT" sz="1400" b="1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8" name="Rettangolo 15">
            <a:extLst>
              <a:ext uri="{FF2B5EF4-FFF2-40B4-BE49-F238E27FC236}">
                <a16:creationId xmlns:a16="http://schemas.microsoft.com/office/drawing/2014/main" id="{639544FF-11B8-8247-BE95-B65C51340622}"/>
              </a:ext>
            </a:extLst>
          </p:cNvPr>
          <p:cNvSpPr/>
          <p:nvPr/>
        </p:nvSpPr>
        <p:spPr>
          <a:xfrm>
            <a:off x="619401" y="4477874"/>
            <a:ext cx="7978466" cy="1815882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it-IT" sz="1400" dirty="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ls </a:t>
            </a:r>
            <a:r>
              <a:rPr lang="en-GB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my_app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/vendor/</a:t>
            </a:r>
          </a:p>
          <a:p>
            <a:r>
              <a:rPr lang="en-GB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autoload.php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  </a:t>
            </a:r>
            <a:r>
              <a:rPr lang="en-GB" sz="1400" b="1" dirty="0">
                <a:solidFill>
                  <a:srgbClr val="400BD9"/>
                </a:solidFill>
                <a:latin typeface="Ubuntu Mono" panose="020B0509030602030204" pitchFamily="49" charset="0"/>
              </a:rPr>
              <a:t>facade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        </a:t>
            </a:r>
            <a:r>
              <a:rPr lang="en-GB" sz="1400" b="1" dirty="0">
                <a:solidFill>
                  <a:srgbClr val="400BD9"/>
                </a:solidFill>
                <a:latin typeface="Ubuntu Mono" panose="020B0509030602030204" pitchFamily="49" charset="0"/>
              </a:rPr>
              <a:t>league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opis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    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psr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theseer</a:t>
            </a:r>
            <a:endParaRPr lang="en-GB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GB" sz="1400" b="1" dirty="0">
                <a:solidFill>
                  <a:srgbClr val="400BD9"/>
                </a:solidFill>
                <a:latin typeface="Ubuntu Mono" panose="020B0509030602030204" pitchFamily="49" charset="0"/>
              </a:rPr>
              <a:t>bin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fideloper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</a:t>
            </a:r>
            <a:r>
              <a:rPr lang="en-GB" sz="1400" b="1" dirty="0">
                <a:solidFill>
                  <a:srgbClr val="400BD9"/>
                </a:solidFill>
                <a:latin typeface="Ubuntu Mono" panose="020B0509030602030204" pitchFamily="49" charset="0"/>
              </a:rPr>
              <a:t>mockery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paragonie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psy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tijsverkoyen</a:t>
            </a:r>
            <a:endParaRPr lang="en-GB" sz="1400" dirty="0">
              <a:solidFill>
                <a:srgbClr val="400BD9"/>
              </a:solidFill>
              <a:latin typeface="Ubuntu Mono" panose="020B0509030602030204" pitchFamily="49" charset="0"/>
            </a:endParaRPr>
          </a:p>
          <a:p>
            <a:r>
              <a:rPr lang="en-GB" sz="1400" b="1" dirty="0">
                <a:solidFill>
                  <a:srgbClr val="400BD9"/>
                </a:solidFill>
                <a:latin typeface="Ubuntu Mono" panose="020B0509030602030204" pitchFamily="49" charset="0"/>
              </a:rPr>
              <a:t>composer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filp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          </a:t>
            </a:r>
            <a:r>
              <a:rPr lang="en-GB" sz="1400" b="1" dirty="0">
                <a:solidFill>
                  <a:srgbClr val="400BD9"/>
                </a:solidFill>
                <a:latin typeface="Ubuntu Mono" panose="020B0509030602030204" pitchFamily="49" charset="0"/>
              </a:rPr>
              <a:t>monolog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phar</a:t>
            </a:r>
            <a:r>
              <a:rPr lang="en-GB" sz="1400" b="1" dirty="0">
                <a:solidFill>
                  <a:srgbClr val="400BD9"/>
                </a:solidFill>
                <a:latin typeface="Ubuntu Mono" panose="020B0509030602030204" pitchFamily="49" charset="0"/>
              </a:rPr>
              <a:t>-io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ramsey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vlucas</a:t>
            </a:r>
            <a:endParaRPr lang="en-GB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dnoegel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fzaninotto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myclabs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phpdocumentor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scrivo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webmozart</a:t>
            </a:r>
            <a:endParaRPr lang="en-GB" sz="1400" dirty="0">
              <a:solidFill>
                <a:srgbClr val="400BD9"/>
              </a:solidFill>
              <a:latin typeface="Ubuntu Mono" panose="020B0509030602030204" pitchFamily="49" charset="0"/>
            </a:endParaRPr>
          </a:p>
          <a:p>
            <a:r>
              <a:rPr lang="en-GB" sz="1400" b="1" dirty="0">
                <a:solidFill>
                  <a:srgbClr val="400BD9"/>
                </a:solidFill>
                <a:latin typeface="Ubuntu Mono" panose="020B0509030602030204" pitchFamily="49" charset="0"/>
              </a:rPr>
              <a:t>doctrine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hamcrest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nesbot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phpoption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sebastian</a:t>
            </a:r>
            <a:endParaRPr lang="en-GB" sz="1400" dirty="0">
              <a:solidFill>
                <a:srgbClr val="400BD9"/>
              </a:solidFill>
              <a:latin typeface="Ubuntu Mono" panose="020B0509030602030204" pitchFamily="49" charset="0"/>
            </a:endParaRPr>
          </a:p>
          <a:p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dragonmantank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jakub-onderka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nikic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phpspec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swiftmailer</a:t>
            </a:r>
            <a:endParaRPr lang="en-GB" sz="1400" dirty="0">
              <a:solidFill>
                <a:srgbClr val="400BD9"/>
              </a:solidFill>
              <a:latin typeface="Ubuntu Mono" panose="020B0509030602030204" pitchFamily="49" charset="0"/>
            </a:endParaRPr>
          </a:p>
          <a:p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egulias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laravel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nunomaduro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phpunit</a:t>
            </a:r>
            <a:r>
              <a:rPr lang="en-GB" sz="1400" dirty="0">
                <a:solidFill>
                  <a:srgbClr val="000000"/>
                </a:solidFill>
                <a:latin typeface="Ubuntu Mono" panose="020B0509030602030204" pitchFamily="49" charset="0"/>
              </a:rPr>
              <a:t>        </a:t>
            </a:r>
            <a:r>
              <a:rPr lang="en-GB" sz="1400" b="1" dirty="0" err="1">
                <a:solidFill>
                  <a:srgbClr val="400BD9"/>
                </a:solidFill>
                <a:latin typeface="Ubuntu Mono" panose="020B0509030602030204" pitchFamily="49" charset="0"/>
              </a:rPr>
              <a:t>symfony</a:t>
            </a:r>
            <a:endParaRPr lang="en-GB" sz="1400" dirty="0">
              <a:solidFill>
                <a:srgbClr val="400BD9"/>
              </a:solidFill>
              <a:latin typeface="Ubuntu Mono" panose="020B0509030602030204" pitchFamily="49" charset="0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7354AD4-6815-A842-A194-FCC4BC3F238D}"/>
              </a:ext>
            </a:extLst>
          </p:cNvPr>
          <p:cNvSpPr txBox="1">
            <a:spLocks/>
          </p:cNvSpPr>
          <p:nvPr/>
        </p:nvSpPr>
        <p:spPr>
          <a:xfrm>
            <a:off x="261808" y="3251662"/>
            <a:ext cx="8498268" cy="1100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/>
            <a:r>
              <a:rPr lang="it-IT" sz="2200" dirty="0"/>
              <a:t>in </a:t>
            </a:r>
            <a:r>
              <a:rPr lang="it-IT" sz="2200" i="1" dirty="0" err="1"/>
              <a:t>my_app</a:t>
            </a:r>
            <a:r>
              <a:rPr lang="it-IT" sz="2200" i="1" dirty="0"/>
              <a:t>/</a:t>
            </a:r>
            <a:r>
              <a:rPr lang="it-IT" sz="2200" i="1" dirty="0" err="1"/>
              <a:t>vendor</a:t>
            </a:r>
            <a:r>
              <a:rPr lang="it-IT" sz="2200" dirty="0"/>
              <a:t> troviamo la copia del framework </a:t>
            </a:r>
            <a:r>
              <a:rPr lang="it-IT" sz="2200" dirty="0" err="1"/>
              <a:t>Laravel</a:t>
            </a:r>
            <a:r>
              <a:rPr lang="it-IT" sz="2200" dirty="0"/>
              <a:t>, le sue dipendenze ed eventuali altri pacchetti PHP installati (per esempio sulla base dei </a:t>
            </a:r>
            <a:r>
              <a:rPr lang="it-IT" sz="2000" dirty="0">
                <a:solidFill>
                  <a:srgbClr val="2FB41D"/>
                </a:solidFill>
                <a:highlight>
                  <a:srgbClr val="E2EAF2"/>
                </a:highlight>
                <a:latin typeface="Ubuntu Mono" panose="020B0509030602030204" pitchFamily="49" charset="0"/>
              </a:rPr>
              <a:t>...</a:t>
            </a:r>
            <a:r>
              <a:rPr lang="it-IT" sz="2000" dirty="0" err="1">
                <a:solidFill>
                  <a:srgbClr val="2FB41D"/>
                </a:solidFill>
                <a:highlight>
                  <a:srgbClr val="E2EAF2"/>
                </a:highlight>
                <a:latin typeface="Ubuntu Mono" panose="020B0509030602030204" pitchFamily="49" charset="0"/>
              </a:rPr>
              <a:t>suggests</a:t>
            </a:r>
            <a:r>
              <a:rPr lang="it-IT" sz="2000" dirty="0">
                <a:solidFill>
                  <a:srgbClr val="2FB41D"/>
                </a:solidFill>
                <a:highlight>
                  <a:srgbClr val="E2EAF2"/>
                </a:highlight>
                <a:latin typeface="Ubuntu Mono" panose="020B0509030602030204" pitchFamily="49" charset="0"/>
              </a:rPr>
              <a:t>...</a:t>
            </a:r>
            <a:r>
              <a:rPr lang="it-IT" sz="2200" dirty="0"/>
              <a:t> di </a:t>
            </a:r>
            <a:r>
              <a:rPr lang="it-IT" sz="2000" dirty="0" err="1">
                <a:solidFill>
                  <a:srgbClr val="2FB41D"/>
                </a:solidFill>
                <a:highlight>
                  <a:srgbClr val="E2EAF2"/>
                </a:highlight>
                <a:latin typeface="Ubuntu Mono" panose="020B0509030602030204" pitchFamily="49" charset="0"/>
              </a:rPr>
              <a:t>laravel</a:t>
            </a:r>
            <a:r>
              <a:rPr lang="it-IT" sz="2000" dirty="0">
                <a:solidFill>
                  <a:srgbClr val="2FB41D"/>
                </a:solidFill>
                <a:highlight>
                  <a:srgbClr val="E2EAF2"/>
                </a:highlight>
              </a:rPr>
              <a:t> </a:t>
            </a:r>
            <a:r>
              <a:rPr lang="it-IT" sz="2000" dirty="0">
                <a:solidFill>
                  <a:srgbClr val="2FB41D"/>
                </a:solidFill>
                <a:highlight>
                  <a:srgbClr val="E2EAF2"/>
                </a:highlight>
                <a:latin typeface="Ubuntu Mono" panose="020B0509030602030204" pitchFamily="49" charset="0"/>
              </a:rPr>
              <a:t>new</a:t>
            </a:r>
            <a:r>
              <a:rPr lang="it-IT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9921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D9BE-1D8A-6940-9CEC-FE4FF18FD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92713"/>
            <a:ext cx="8579942" cy="799930"/>
          </a:xfrm>
        </p:spPr>
        <p:txBody>
          <a:bodyPr/>
          <a:lstStyle/>
          <a:p>
            <a:r>
              <a:rPr lang="en-IT" b="0"/>
              <a:t>Generare app laravel con </a:t>
            </a:r>
            <a:r>
              <a:rPr lang="en-IT" b="0" i="1"/>
              <a:t>composer</a:t>
            </a:r>
            <a:endParaRPr lang="en-IT" b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9CDC3-050F-BF4C-B5CB-06BCBE729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13" y="2493720"/>
            <a:ext cx="8785330" cy="4016188"/>
          </a:xfrm>
        </p:spPr>
        <p:txBody>
          <a:bodyPr>
            <a:normAutofit/>
          </a:bodyPr>
          <a:lstStyle/>
          <a:p>
            <a:r>
              <a:rPr lang="en-GB" sz="2700" dirty="0" err="1"/>
              <a:t>Consente</a:t>
            </a:r>
            <a:r>
              <a:rPr lang="en-GB" sz="2700" dirty="0"/>
              <a:t> di </a:t>
            </a:r>
            <a:r>
              <a:rPr lang="en-GB" sz="2700" dirty="0" err="1"/>
              <a:t>installare</a:t>
            </a:r>
            <a:r>
              <a:rPr lang="en-GB" sz="2700" dirty="0"/>
              <a:t> </a:t>
            </a:r>
            <a:r>
              <a:rPr lang="en-GB" sz="2700" dirty="0" err="1"/>
              <a:t>versioni</a:t>
            </a:r>
            <a:r>
              <a:rPr lang="en-GB" sz="2700" dirty="0"/>
              <a:t> </a:t>
            </a:r>
            <a:r>
              <a:rPr lang="en-GB" sz="2700" dirty="0" err="1"/>
              <a:t>specifiche</a:t>
            </a:r>
            <a:r>
              <a:rPr lang="en-GB" sz="2700" dirty="0"/>
              <a:t> e </a:t>
            </a:r>
            <a:r>
              <a:rPr lang="en-GB" sz="2700" dirty="0" err="1"/>
              <a:t>più</a:t>
            </a:r>
            <a:r>
              <a:rPr lang="en-GB" sz="2700" dirty="0"/>
              <a:t> </a:t>
            </a:r>
            <a:r>
              <a:rPr lang="en-GB" sz="2700" dirty="0" err="1"/>
              <a:t>vecchie</a:t>
            </a:r>
            <a:r>
              <a:rPr lang="en-GB" sz="2700" dirty="0"/>
              <a:t> di Laravel</a:t>
            </a:r>
            <a:endParaRPr lang="en-GB" sz="2700" dirty="0">
              <a:hlinkClick r:id="rId2"/>
            </a:endParaRPr>
          </a:p>
          <a:p>
            <a:r>
              <a:rPr lang="en-GB" sz="2700" dirty="0">
                <a:hlinkClick r:id="rId2"/>
              </a:rPr>
              <a:t>https://stackoverflow.com/questions/23754260/installing-specific-laravel-version-with-composer-create-project</a:t>
            </a:r>
            <a:r>
              <a:rPr lang="en-GB" dirty="0"/>
              <a:t> </a:t>
            </a:r>
            <a:endParaRPr lang="en-IT" dirty="0"/>
          </a:p>
          <a:p>
            <a:r>
              <a:rPr lang="en-GB" dirty="0" err="1"/>
              <a:t>Equivalente</a:t>
            </a:r>
            <a:r>
              <a:rPr lang="en-GB" dirty="0"/>
              <a:t>: </a:t>
            </a:r>
            <a:r>
              <a:rPr lang="en-GB" i="1" dirty="0"/>
              <a:t>git clone</a:t>
            </a:r>
            <a:r>
              <a:rPr lang="en-GB" dirty="0"/>
              <a:t> del repo </a:t>
            </a:r>
            <a:r>
              <a:rPr lang="en-GB" i="1" dirty="0"/>
              <a:t>Laravel</a:t>
            </a:r>
            <a:endParaRPr lang="en-GB" dirty="0"/>
          </a:p>
          <a:p>
            <a:r>
              <a:rPr lang="it-IT" dirty="0"/>
              <a:t>Aggiornamento attraverso</a:t>
            </a:r>
            <a:r>
              <a:rPr lang="en-IT" dirty="0"/>
              <a:t> </a:t>
            </a:r>
            <a:r>
              <a:rPr lang="en-IT" i="1" dirty="0"/>
              <a:t>composer update</a:t>
            </a:r>
            <a:r>
              <a:rPr lang="en-IT" dirty="0"/>
              <a:t> nella dir dell'app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C4D68-A9E8-474A-BC32-E4E69CB3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40C0-8A54-B345-A3A0-1F6E05D90E7C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13D1-3283-EB40-9185-A61C11C8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9B159-F634-C04A-B3E0-89D87CED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29</a:t>
            </a:fld>
            <a:endParaRPr lang="it-IT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BD20B4E-4F51-4A64-B005-512C8F43D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50" y="1159065"/>
            <a:ext cx="7803874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composer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create-project </a:t>
            </a:r>
            <a:r>
              <a:rPr kumimoji="0" lang="it-IT" altLang="it-IT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kumimoji="0" lang="it-IT" altLang="it-IT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kumimoji="0" lang="it-IT" altLang="it-IT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your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-project-name --</a:t>
            </a:r>
            <a:r>
              <a:rPr kumimoji="0" lang="it-IT" altLang="it-IT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prefer-dist</a:t>
            </a:r>
            <a:r>
              <a:rPr kumimoji="0" lang="it-IT" altLang="it-IT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Ubuntu Mono" panose="020B0509030602030204" pitchFamily="49" charset="0"/>
              </a:rPr>
              <a:t>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A86BA0D-1280-4B76-9F23-AFE3A99C9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49" y="1548597"/>
            <a:ext cx="780387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it-IT" sz="1500" dirty="0">
                <a:latin typeface="Ubuntu Mono" panose="020B0509030602030204" pitchFamily="49" charset="0"/>
              </a:rPr>
              <a:t>composer create-project </a:t>
            </a:r>
            <a:r>
              <a:rPr lang="en-US" altLang="it-IT" sz="1500" dirty="0" err="1">
                <a:latin typeface="Ubuntu Mono" panose="020B0509030602030204" pitchFamily="49" charset="0"/>
              </a:rPr>
              <a:t>laravel</a:t>
            </a:r>
            <a:r>
              <a:rPr lang="en-US" altLang="it-IT" sz="1500" dirty="0">
                <a:latin typeface="Ubuntu Mono" panose="020B0509030602030204" pitchFamily="49" charset="0"/>
              </a:rPr>
              <a:t>/</a:t>
            </a:r>
            <a:r>
              <a:rPr lang="en-US" altLang="it-IT" sz="1500" dirty="0" err="1">
                <a:latin typeface="Ubuntu Mono" panose="020B0509030602030204" pitchFamily="49" charset="0"/>
              </a:rPr>
              <a:t>laravel</a:t>
            </a:r>
            <a:r>
              <a:rPr lang="en-US" altLang="it-IT" sz="1500" dirty="0">
                <a:latin typeface="Ubuntu Mono" panose="020B0509030602030204" pitchFamily="49" charset="0"/>
              </a:rPr>
              <a:t>=8.1.2 your-project-name –prefer-</a:t>
            </a:r>
            <a:r>
              <a:rPr lang="en-US" altLang="it-IT" sz="1500" dirty="0" err="1">
                <a:latin typeface="Ubuntu Mono" panose="020B0509030602030204" pitchFamily="49" charset="0"/>
              </a:rPr>
              <a:t>dist</a:t>
            </a:r>
            <a:endParaRPr lang="en-US" altLang="it-IT" sz="1500" dirty="0">
              <a:latin typeface="Ubuntu Mono" panose="020B0509030602030204" pitchFamily="49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5DDF83B-3077-4242-BC0C-383C46057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34" y="1928142"/>
            <a:ext cx="780387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it-IT" sz="1500" dirty="0">
                <a:latin typeface="Ubuntu Mono" panose="020B0509030602030204" pitchFamily="49" charset="0"/>
              </a:rPr>
              <a:t>composer create-project </a:t>
            </a:r>
            <a:r>
              <a:rPr lang="en-US" altLang="it-IT" sz="1500" dirty="0" err="1">
                <a:latin typeface="Ubuntu Mono" panose="020B0509030602030204" pitchFamily="49" charset="0"/>
              </a:rPr>
              <a:t>laravel</a:t>
            </a:r>
            <a:r>
              <a:rPr lang="en-US" altLang="it-IT" sz="1500" dirty="0">
                <a:latin typeface="Ubuntu Mono" panose="020B0509030602030204" pitchFamily="49" charset="0"/>
              </a:rPr>
              <a:t>/</a:t>
            </a:r>
            <a:r>
              <a:rPr lang="en-US" altLang="it-IT" sz="1500" dirty="0" err="1">
                <a:latin typeface="Ubuntu Mono" panose="020B0509030602030204" pitchFamily="49" charset="0"/>
              </a:rPr>
              <a:t>laravel</a:t>
            </a:r>
            <a:r>
              <a:rPr lang="en-US" altLang="it-IT" sz="1500" dirty="0">
                <a:latin typeface="Ubuntu Mono" panose="020B0509030602030204" pitchFamily="49" charset="0"/>
              </a:rPr>
              <a:t>=8.1.* your-project-name –prefer-</a:t>
            </a:r>
            <a:r>
              <a:rPr lang="en-US" altLang="it-IT" sz="1500" dirty="0" err="1">
                <a:latin typeface="Ubuntu Mono" panose="020B0509030602030204" pitchFamily="49" charset="0"/>
              </a:rPr>
              <a:t>dist</a:t>
            </a:r>
            <a:endParaRPr lang="en-US" altLang="it-IT" sz="1500" dirty="0"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080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EF3AF-6C52-0C4E-87ED-A83E46190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629" y="151580"/>
            <a:ext cx="8579942" cy="795546"/>
          </a:xfrm>
        </p:spPr>
        <p:txBody>
          <a:bodyPr>
            <a:normAutofit/>
          </a:bodyPr>
          <a:lstStyle/>
          <a:p>
            <a:r>
              <a:rPr lang="it-IT"/>
              <a:t>Prerequisiti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1329F0-DB5A-FF40-9D1F-A272774C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1053846"/>
            <a:ext cx="8585285" cy="42186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it-IT" sz="2400"/>
              <a:t>Prerequisiti: buona conoscenza di PHP, in particolare a oggetti. </a:t>
            </a:r>
          </a:p>
          <a:p>
            <a:pPr marL="0" indent="0">
              <a:buNone/>
            </a:pPr>
            <a:r>
              <a:rPr lang="it-IT" sz="2400"/>
              <a:t>Alcune risorse per un rapido ripasso di PHP:</a:t>
            </a:r>
          </a:p>
          <a:p>
            <a:pPr indent="-293688"/>
            <a:r>
              <a:rPr lang="it-IT" sz="2400">
                <a:hlinkClick r:id="rId2"/>
              </a:rPr>
              <a:t>https://www.ntu.edu.sg/home/ehchua/programming/#php</a:t>
            </a:r>
            <a:endParaRPr lang="it-IT" sz="2400"/>
          </a:p>
          <a:p>
            <a:pPr indent="-293688"/>
            <a:r>
              <a:rPr lang="it-IT" sz="2400">
                <a:hlinkClick r:id="rId3"/>
              </a:rPr>
              <a:t>https://developer.hyvor.com/tutorials/php/</a:t>
            </a:r>
            <a:endParaRPr lang="it-IT" sz="2400"/>
          </a:p>
          <a:p>
            <a:pPr indent="-293688"/>
            <a:r>
              <a:rPr lang="it-IT" sz="2400">
                <a:hlinkClick r:id="rId4"/>
              </a:rPr>
              <a:t>https://www.w3schools.com/php/</a:t>
            </a:r>
            <a:endParaRPr lang="it-IT" sz="2400"/>
          </a:p>
          <a:p>
            <a:pPr indent="-293688"/>
            <a:r>
              <a:rPr lang="it-IT" sz="2400">
                <a:hlinkClick r:id="rId5"/>
              </a:rPr>
              <a:t>https://www.w3schools.com/php/php_oop_what_is.asp</a:t>
            </a:r>
            <a:endParaRPr lang="it-IT" sz="2400"/>
          </a:p>
          <a:p>
            <a:pPr indent="-293688"/>
            <a:r>
              <a:rPr lang="it-IT" sz="2400">
                <a:hlinkClick r:id="rId6"/>
              </a:rPr>
              <a:t>https://www.php.net/manual/language.oop5.php</a:t>
            </a:r>
            <a:endParaRPr lang="it-IT" sz="2400"/>
          </a:p>
          <a:p>
            <a:pPr indent="-293688"/>
            <a:r>
              <a:rPr lang="it-IT" sz="2400">
                <a:hlinkClick r:id="rId7"/>
              </a:rPr>
              <a:t>https://www.tutorialspoint.com/php/php_object_oriented.htm</a:t>
            </a:r>
            <a:endParaRPr lang="it-IT" sz="2400"/>
          </a:p>
          <a:p>
            <a:pPr indent="-293688"/>
            <a:r>
              <a:rPr lang="it-IT" sz="2400">
                <a:hlinkClick r:id="rId8"/>
              </a:rPr>
              <a:t>https://www.tutorialspoint.com/php</a:t>
            </a:r>
            <a:endParaRPr lang="it-IT" sz="2400"/>
          </a:p>
          <a:p>
            <a:pPr marL="0" indent="0">
              <a:spcBef>
                <a:spcPts val="1776"/>
              </a:spcBef>
              <a:buNone/>
            </a:pPr>
            <a:r>
              <a:rPr lang="it-IT" sz="2400"/>
              <a:t>Queste note introduttive sono piuttosto complete, anzi si noti che: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D488C8-877D-1247-B350-3A5347C4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79BEF-CAAD-4F49-99D0-10507E9ED297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314F96-E785-3649-B049-991854F7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DFFB869-168C-444E-B20C-C8815FFF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3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E5154DA2-A766-3D43-8E08-D10E50631A5E}"/>
              </a:ext>
            </a:extLst>
          </p:cNvPr>
          <p:cNvSpPr txBox="1">
            <a:spLocks/>
          </p:cNvSpPr>
          <p:nvPr/>
        </p:nvSpPr>
        <p:spPr>
          <a:xfrm>
            <a:off x="352629" y="5170553"/>
            <a:ext cx="8585285" cy="795546"/>
          </a:xfrm>
          <a:prstGeom prst="rect">
            <a:avLst/>
          </a:prstGeom>
          <a:solidFill>
            <a:srgbClr val="D4E1F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2400"/>
              <a:t>eventuali slide (o parti di esse) con questo sfondo azzurro non servono per lo studio, ma solo per approfondimenti.</a:t>
            </a:r>
          </a:p>
        </p:txBody>
      </p:sp>
    </p:spTree>
    <p:extLst>
      <p:ext uri="{BB962C8B-B14F-4D97-AF65-F5344CB8AC3E}">
        <p14:creationId xmlns:p14="http://schemas.microsoft.com/office/powerpoint/2010/main" val="546636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660179-DA4E-824C-9B3B-95415018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Uso di </a:t>
            </a:r>
            <a:r>
              <a:rPr lang="it-IT" dirty="0" err="1"/>
              <a:t>Laravel</a:t>
            </a:r>
            <a:r>
              <a:rPr lang="it-IT" dirty="0"/>
              <a:t>: i due ruoli di </a:t>
            </a:r>
            <a:r>
              <a:rPr lang="it-IT" i="1" dirty="0" err="1"/>
              <a:t>composer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5B50D7-088B-2B43-B13A-BAF8B71CD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0" y="882358"/>
            <a:ext cx="8841471" cy="1117033"/>
          </a:xfrm>
        </p:spPr>
        <p:txBody>
          <a:bodyPr>
            <a:normAutofit fontScale="92500" lnSpcReduction="10000"/>
          </a:bodyPr>
          <a:lstStyle/>
          <a:p>
            <a:pPr marL="227013" indent="-227013"/>
            <a:r>
              <a:rPr lang="it-IT" sz="2400" dirty="0"/>
              <a:t>Come visto, con </a:t>
            </a:r>
            <a:r>
              <a:rPr lang="it-IT" sz="2400" i="1" dirty="0" err="1"/>
              <a:t>composer</a:t>
            </a:r>
            <a:r>
              <a:rPr lang="it-IT" sz="2400" dirty="0"/>
              <a:t> si è installato </a:t>
            </a:r>
            <a:r>
              <a:rPr lang="it-IT" sz="2400" i="1" dirty="0"/>
              <a:t>"global"</a:t>
            </a:r>
            <a:r>
              <a:rPr lang="it-IT" sz="2400" dirty="0"/>
              <a:t> il pacchetto PHP </a:t>
            </a:r>
            <a:r>
              <a:rPr lang="it-IT" sz="2400" i="1" dirty="0" err="1"/>
              <a:t>laravel</a:t>
            </a:r>
            <a:r>
              <a:rPr lang="it-IT" sz="2400" i="1" dirty="0"/>
              <a:t>/installer</a:t>
            </a:r>
            <a:r>
              <a:rPr lang="it-IT" sz="2400" dirty="0"/>
              <a:t> (e altri pacchetti da cui questo dipende)</a:t>
            </a:r>
          </a:p>
          <a:p>
            <a:pPr marL="403225" lvl="1" indent="-177800">
              <a:buFont typeface="Font di sistema"/>
              <a:buChar char="-"/>
            </a:pPr>
            <a:r>
              <a:rPr lang="it-IT" sz="2400" dirty="0"/>
              <a:t>nella directory </a:t>
            </a:r>
            <a:r>
              <a:rPr lang="it-IT" sz="2400" i="1" dirty="0"/>
              <a:t>~/.</a:t>
            </a:r>
            <a:r>
              <a:rPr lang="it-IT" sz="2400" i="1" dirty="0" err="1"/>
              <a:t>composer</a:t>
            </a:r>
            <a:r>
              <a:rPr lang="it-IT" sz="2400" i="1" dirty="0"/>
              <a:t>/...</a:t>
            </a:r>
            <a:r>
              <a:rPr lang="it-IT" sz="2400" dirty="0"/>
              <a:t> è quindi comparso il tool </a:t>
            </a:r>
            <a:r>
              <a:rPr lang="it-IT" sz="2400" i="1" dirty="0" err="1"/>
              <a:t>laravel</a:t>
            </a:r>
            <a:r>
              <a:rPr lang="it-IT" sz="2400" dirty="0"/>
              <a:t>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B47E65-03FE-DF41-B39B-493894E5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E460F-5860-2A4B-A903-D7DAE7DB7AF1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54907E-6CC1-544F-AD8F-0D9875579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EBEA5C-4650-3741-83F9-6E8A8070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30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0F5705B-2EEF-B140-8A16-02E81B64EF4F}"/>
              </a:ext>
            </a:extLst>
          </p:cNvPr>
          <p:cNvSpPr/>
          <p:nvPr/>
        </p:nvSpPr>
        <p:spPr>
          <a:xfrm>
            <a:off x="793480" y="1953417"/>
            <a:ext cx="7240175" cy="2123658"/>
          </a:xfrm>
          <a:prstGeom prst="rect">
            <a:avLst/>
          </a:prstGeom>
          <a:solidFill>
            <a:srgbClr val="D4E1F1"/>
          </a:solidFill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C814C9"/>
                </a:solidFill>
                <a:effectLst/>
                <a:latin typeface="Ubuntu Mono" panose="020B0509030602030204" pitchFamily="49" charset="0"/>
              </a:rPr>
              <a:t>~ $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.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vendor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/bin/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</a:p>
          <a:p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Installer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2.1.0</a:t>
            </a:r>
            <a:endParaRPr lang="it-IT" sz="12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Usage</a:t>
            </a:r>
            <a:r>
              <a:rPr lang="it-IT" sz="12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: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command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[options] [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arguments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]</a:t>
            </a:r>
          </a:p>
          <a:p>
            <a:r>
              <a:rPr lang="it-IT" sz="12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Options: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-h, --help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  Display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this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help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message</a:t>
            </a:r>
            <a:endParaRPr lang="it-IT" sz="12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-V, --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version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Display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this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application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version</a:t>
            </a:r>
            <a:endParaRPr lang="it-IT" sz="12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-</a:t>
            </a:r>
            <a:r>
              <a:rPr lang="it-IT" sz="12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v|vv|vvv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, --verbose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Increase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verbosity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of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messages</a:t>
            </a:r>
            <a:endParaRPr lang="it-IT" sz="12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Available</a:t>
            </a:r>
            <a:r>
              <a:rPr lang="it-IT" sz="12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commands</a:t>
            </a:r>
            <a:r>
              <a:rPr lang="it-IT" sz="12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: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help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Displays help for a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command</a:t>
            </a:r>
            <a:endParaRPr lang="it-IT" sz="12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list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Lists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commands</a:t>
            </a:r>
            <a:endParaRPr lang="it-IT" sz="12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new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Create a new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application</a:t>
            </a:r>
            <a:endParaRPr lang="it-IT" sz="12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22556876-C188-BE44-A2B2-27BB1C88F28E}"/>
              </a:ext>
            </a:extLst>
          </p:cNvPr>
          <p:cNvSpPr txBox="1">
            <a:spLocks/>
          </p:cNvSpPr>
          <p:nvPr/>
        </p:nvSpPr>
        <p:spPr>
          <a:xfrm>
            <a:off x="97971" y="4182141"/>
            <a:ext cx="8948058" cy="1102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-227013"/>
            <a:r>
              <a:rPr lang="it-IT" sz="2200" dirty="0"/>
              <a:t>In relazione a </a:t>
            </a:r>
            <a:r>
              <a:rPr lang="it-IT" sz="2200" dirty="0" err="1"/>
              <a:t>Laravel</a:t>
            </a:r>
            <a:r>
              <a:rPr lang="it-IT" sz="2200" dirty="0"/>
              <a:t>, e precisamente ad app </a:t>
            </a:r>
            <a:r>
              <a:rPr lang="it-IT" sz="2200" dirty="0" err="1"/>
              <a:t>Laravel</a:t>
            </a:r>
            <a:r>
              <a:rPr lang="it-IT" sz="2200" dirty="0"/>
              <a:t> come </a:t>
            </a:r>
            <a:r>
              <a:rPr lang="it-IT" sz="2200" i="1" dirty="0" err="1"/>
              <a:t>my_app</a:t>
            </a:r>
            <a:r>
              <a:rPr lang="it-IT" sz="2200" dirty="0"/>
              <a:t>, </a:t>
            </a:r>
            <a:r>
              <a:rPr lang="it-IT" sz="2200" i="1" dirty="0" err="1"/>
              <a:t>composer</a:t>
            </a:r>
            <a:r>
              <a:rPr lang="it-IT" sz="2200" dirty="0"/>
              <a:t> ha anche il ruolo di gestire (installare/aggiornare) le dipendenze dell'app da vari pacchetti/librerie PHP (poste in </a:t>
            </a:r>
            <a:r>
              <a:rPr lang="it-IT" sz="2200" i="1" dirty="0" err="1"/>
              <a:t>my_app</a:t>
            </a:r>
            <a:r>
              <a:rPr lang="it-IT" sz="2200" i="1" dirty="0"/>
              <a:t>/</a:t>
            </a:r>
            <a:r>
              <a:rPr lang="it-IT" sz="2200" i="1" dirty="0" err="1"/>
              <a:t>vendor</a:t>
            </a:r>
            <a:r>
              <a:rPr lang="it-IT" sz="2200" dirty="0"/>
              <a:t>):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C394D47-5DF6-F040-972F-EE32E5EB8EAB}"/>
              </a:ext>
            </a:extLst>
          </p:cNvPr>
          <p:cNvSpPr/>
          <p:nvPr/>
        </p:nvSpPr>
        <p:spPr>
          <a:xfrm>
            <a:off x="572291" y="5303346"/>
            <a:ext cx="8473738" cy="1200329"/>
          </a:xfrm>
          <a:prstGeom prst="rect">
            <a:avLst/>
          </a:prstGeom>
          <a:solidFill>
            <a:srgbClr val="D4E1F1"/>
          </a:solidFill>
        </p:spPr>
        <p:txBody>
          <a:bodyPr wrap="square">
            <a:spAutoFit/>
          </a:bodyPr>
          <a:lstStyle/>
          <a:p>
            <a:r>
              <a:rPr lang="it-IT" sz="1200" dirty="0" err="1">
                <a:solidFill>
                  <a:srgbClr val="C814C9"/>
                </a:solidFill>
                <a:latin typeface="Ubuntu Mono" panose="020B0509030602030204" pitchFamily="49" charset="0"/>
              </a:rPr>
              <a:t>my_app</a:t>
            </a:r>
            <a:r>
              <a:rPr lang="it-IT" sz="1200" dirty="0">
                <a:solidFill>
                  <a:srgbClr val="C814C9"/>
                </a:solidFill>
                <a:latin typeface="Ubuntu Mono" panose="020B0509030602030204" pitchFamily="49" charset="0"/>
              </a:rPr>
              <a:t> </a:t>
            </a:r>
            <a:r>
              <a:rPr lang="it-IT" sz="1200" dirty="0">
                <a:solidFill>
                  <a:srgbClr val="C814C9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vendor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</a:t>
            </a:r>
          </a:p>
          <a:p>
            <a:r>
              <a:rPr lang="it-IT" sz="12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autoload.php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doctrine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filp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league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nikic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phpdocumentor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psy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theseer</a:t>
            </a:r>
            <a:endParaRPr lang="it-IT" sz="12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beyondcode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dragonmantank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fzaninotto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mockery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nunomaduro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phpoption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ramsey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tijsverkoyen</a:t>
            </a:r>
            <a:endParaRPr lang="it-IT" sz="1200" dirty="0">
              <a:solidFill>
                <a:srgbClr val="400BD9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1" dirty="0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bin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egulias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hamcrest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monolog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opis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phpspec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sebastian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vlucas</a:t>
            </a:r>
            <a:endParaRPr lang="it-IT" sz="1200" dirty="0">
              <a:solidFill>
                <a:srgbClr val="400BD9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composer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erusev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jakub-onderka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myclabs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paragonie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phpunit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swiftmailer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webmozart</a:t>
            </a:r>
            <a:endParaRPr lang="it-IT" sz="1200" dirty="0">
              <a:solidFill>
                <a:srgbClr val="400BD9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dnoegel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fideloper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nesbot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phar</a:t>
            </a:r>
            <a:r>
              <a:rPr lang="it-IT" sz="1200" b="1" dirty="0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-io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psr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  </a:t>
            </a:r>
            <a:r>
              <a:rPr lang="it-IT" sz="1200" b="1" dirty="0" err="1">
                <a:solidFill>
                  <a:srgbClr val="400BD9"/>
                </a:solidFill>
                <a:effectLst/>
                <a:latin typeface="Ubuntu Mono" panose="020B0509030602030204" pitchFamily="49" charset="0"/>
              </a:rPr>
              <a:t>symfony</a:t>
            </a:r>
            <a:endParaRPr lang="it-IT" sz="1200" dirty="0">
              <a:solidFill>
                <a:srgbClr val="400BD9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84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C5F25-EA59-8549-ABE9-3E279858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Servire app Laravel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FCA9A5-E09C-BB4F-BB67-70D40F52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14CC4-4549-9447-A3C4-34BC7C45FED1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E0D842-1214-B540-B828-EEEA48EF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EA4907-1407-B642-A3F5-04067102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31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5BED3C4-B9FA-574D-9419-90E34773B4F2}"/>
              </a:ext>
            </a:extLst>
          </p:cNvPr>
          <p:cNvSpPr/>
          <p:nvPr/>
        </p:nvSpPr>
        <p:spPr>
          <a:xfrm>
            <a:off x="359500" y="943763"/>
            <a:ext cx="7916804" cy="1297791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it-IT" sz="14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>
                <a:solidFill>
                  <a:schemeClr val="accent6"/>
                </a:solidFill>
                <a:latin typeface="Ubuntu Mono" panose="020B0509030602030204" pitchFamily="49" charset="0"/>
              </a:rPr>
              <a:t> 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cd </a:t>
            </a:r>
            <a:r>
              <a:rPr lang="it-IT" sz="1400" err="1">
                <a:solidFill>
                  <a:srgbClr val="000000"/>
                </a:solidFill>
                <a:latin typeface="Ubuntu Mono" panose="020B0509030602030204" pitchFamily="49" charset="0"/>
              </a:rPr>
              <a:t>my_app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             </a:t>
            </a:r>
            <a:r>
              <a:rPr lang="it-IT" sz="1400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entra nella directory della </a:t>
            </a:r>
            <a:r>
              <a:rPr lang="it-IT" sz="14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it-IT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Laravel</a:t>
            </a:r>
            <a:r>
              <a:rPr lang="it-IT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generata </a:t>
            </a:r>
            <a:endParaRPr lang="it-IT" sz="1400">
              <a:solidFill>
                <a:schemeClr val="accent6"/>
              </a:solidFill>
              <a:latin typeface="Ubuntu Mono" panose="020B0509030602030204" pitchFamily="49" charset="0"/>
            </a:endParaRPr>
          </a:p>
          <a:p>
            <a:r>
              <a:rPr lang="it-IT" sz="1400" err="1">
                <a:solidFill>
                  <a:srgbClr val="C814C9"/>
                </a:solidFill>
                <a:latin typeface="Ubuntu Mono" panose="020B0509030602030204" pitchFamily="49" charset="0"/>
              </a:rPr>
              <a:t>my_app</a:t>
            </a:r>
            <a:r>
              <a:rPr lang="it-IT" sz="1400">
                <a:solidFill>
                  <a:srgbClr val="C814C9"/>
                </a:solidFill>
                <a:latin typeface="Ubuntu Mono" panose="020B0509030602030204" pitchFamily="49" charset="0"/>
              </a:rPr>
              <a:t> $</a:t>
            </a:r>
            <a:r>
              <a:rPr lang="it-IT" sz="1400">
                <a:solidFill>
                  <a:schemeClr val="accent6"/>
                </a:solidFill>
                <a:latin typeface="Ubuntu Mono" panose="020B0509030602030204" pitchFamily="49" charset="0"/>
              </a:rPr>
              <a:t> 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file artisan   </a:t>
            </a:r>
            <a:r>
              <a:rPr lang="it-IT" sz="1400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essa c'è il file </a:t>
            </a:r>
            <a:r>
              <a:rPr lang="it-IT" sz="1400" b="1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artisan</a:t>
            </a:r>
            <a:r>
              <a:rPr lang="it-IT" sz="1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script PHP di gestione della </a:t>
            </a:r>
            <a:r>
              <a:rPr lang="it-IT" sz="1400" b="1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it-IT" sz="1400" b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pPr>
              <a:spcAft>
                <a:spcPts val="500"/>
              </a:spcAft>
            </a:pP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Artisan: a /</a:t>
            </a:r>
            <a:r>
              <a:rPr lang="it-IT" sz="1400" err="1">
                <a:solidFill>
                  <a:srgbClr val="000000"/>
                </a:solidFill>
                <a:latin typeface="Ubuntu Mono" panose="020B0509030602030204" pitchFamily="49" charset="0"/>
              </a:rPr>
              <a:t>usr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/bin/</a:t>
            </a:r>
            <a:r>
              <a:rPr lang="it-IT" sz="1400" err="1">
                <a:solidFill>
                  <a:srgbClr val="000000"/>
                </a:solidFill>
                <a:latin typeface="Ubuntu Mono" panose="020B0509030602030204" pitchFamily="49" charset="0"/>
              </a:rPr>
              <a:t>env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err="1">
                <a:solidFill>
                  <a:srgbClr val="000000"/>
                </a:solidFill>
                <a:latin typeface="Ubuntu Mono" panose="020B0509030602030204" pitchFamily="49" charset="0"/>
              </a:rPr>
              <a:t>php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 script text </a:t>
            </a:r>
            <a:r>
              <a:rPr lang="it-IT" sz="1400" err="1">
                <a:solidFill>
                  <a:srgbClr val="000000"/>
                </a:solidFill>
                <a:latin typeface="Ubuntu Mono" panose="020B0509030602030204" pitchFamily="49" charset="0"/>
              </a:rPr>
              <a:t>executable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, ASCII text</a:t>
            </a:r>
          </a:p>
          <a:p>
            <a:r>
              <a:rPr lang="it-IT" sz="1400" err="1">
                <a:solidFill>
                  <a:srgbClr val="C814C9"/>
                </a:solidFill>
                <a:latin typeface="Ubuntu Mono" panose="020B0509030602030204" pitchFamily="49" charset="0"/>
              </a:rPr>
              <a:t>my_app</a:t>
            </a:r>
            <a:r>
              <a:rPr lang="it-IT" sz="1400">
                <a:solidFill>
                  <a:srgbClr val="C814C9"/>
                </a:solidFill>
                <a:latin typeface="Ubuntu Mono" panose="020B0509030602030204" pitchFamily="49" charset="0"/>
              </a:rPr>
              <a:t> $</a:t>
            </a:r>
            <a:r>
              <a:rPr lang="it-IT" sz="1400">
                <a:solidFill>
                  <a:schemeClr val="accent6"/>
                </a:solidFill>
                <a:latin typeface="Ubuntu Mono" panose="020B0509030602030204" pitchFamily="49" charset="0"/>
              </a:rPr>
              <a:t> </a:t>
            </a:r>
            <a:r>
              <a:rPr lang="it-IT" sz="1400" err="1">
                <a:solidFill>
                  <a:srgbClr val="000000"/>
                </a:solidFill>
                <a:latin typeface="Ubuntu Mono" panose="020B0509030602030204" pitchFamily="49" charset="0"/>
              </a:rPr>
              <a:t>php</a:t>
            </a:r>
            <a:r>
              <a:rPr lang="it-IT" sz="1400">
                <a:solidFill>
                  <a:srgbClr val="000000"/>
                </a:solidFill>
                <a:latin typeface="Ubuntu Mono" panose="020B0509030602030204" pitchFamily="49" charset="0"/>
              </a:rPr>
              <a:t> artisan    </a:t>
            </a:r>
            <a:r>
              <a:rPr lang="it-IT" sz="1400">
                <a:solidFill>
                  <a:srgbClr val="0070C0"/>
                </a:solidFill>
                <a:latin typeface="Ubuntu Mono" panose="020B0509030602030204" pitchFamily="49" charset="0"/>
              </a:rPr>
              <a:t># ... </a:t>
            </a:r>
            <a:r>
              <a:rPr lang="it-IT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 con numerosissimi </a:t>
            </a:r>
            <a:r>
              <a:rPr lang="it-IT" sz="14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comand</a:t>
            </a:r>
            <a:r>
              <a:rPr lang="it-IT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tra cui </a:t>
            </a:r>
            <a:r>
              <a:rPr lang="it-IT" sz="14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</a:t>
            </a:r>
            <a:endParaRPr lang="it-IT" sz="1400">
              <a:solidFill>
                <a:srgbClr val="0070C0"/>
              </a:solidFill>
              <a:latin typeface="Ubuntu Mono" panose="020B0509030602030204" pitchFamily="49" charset="0"/>
              <a:cs typeface="Times New Roman" panose="02020603050405020304" pitchFamily="18" charset="0"/>
            </a:endParaRPr>
          </a:p>
          <a:p>
            <a:r>
              <a:rPr lang="it-IT" sz="1400">
                <a:solidFill>
                  <a:srgbClr val="0070C0"/>
                </a:solidFill>
                <a:latin typeface="Ubuntu Mono" panose="020B0509030602030204" pitchFamily="49" charset="0"/>
                <a:cs typeface="Times New Roman" panose="02020603050405020304" pitchFamily="18" charset="0"/>
              </a:rPr>
              <a:t>...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44848FB0-549A-1C49-A016-1FE0EEE2CA66}"/>
              </a:ext>
            </a:extLst>
          </p:cNvPr>
          <p:cNvSpPr txBox="1">
            <a:spLocks/>
          </p:cNvSpPr>
          <p:nvPr/>
        </p:nvSpPr>
        <p:spPr>
          <a:xfrm>
            <a:off x="157524" y="4160335"/>
            <a:ext cx="5589860" cy="1295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/>
            <a:r>
              <a:rPr lang="it-IT" sz="2400"/>
              <a:t>NB: questo "web server" </a:t>
            </a:r>
            <a:r>
              <a:rPr lang="it-IT" sz="2400" i="1"/>
              <a:t>artisan serve</a:t>
            </a:r>
            <a:r>
              <a:rPr lang="it-IT" sz="2400"/>
              <a:t>, che usa la CLI PHP, è adatto alla fase di sviluppo, ma non "in produzione" 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5CE32AC7-51CF-A542-8C4E-6A1AF3DC4C88}"/>
              </a:ext>
            </a:extLst>
          </p:cNvPr>
          <p:cNvSpPr txBox="1">
            <a:spLocks/>
          </p:cNvSpPr>
          <p:nvPr/>
        </p:nvSpPr>
        <p:spPr>
          <a:xfrm>
            <a:off x="261808" y="2348477"/>
            <a:ext cx="8782707" cy="799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>
              <a:lnSpc>
                <a:spcPct val="90000"/>
              </a:lnSpc>
            </a:pPr>
            <a:r>
              <a:rPr lang="it-IT" sz="2400"/>
              <a:t>Ora è già possibile servire l'</a:t>
            </a:r>
            <a:r>
              <a:rPr lang="it-IT" sz="2400" err="1"/>
              <a:t>app</a:t>
            </a:r>
            <a:r>
              <a:rPr lang="it-IT" sz="2400"/>
              <a:t> (</a:t>
            </a:r>
            <a:r>
              <a:rPr lang="it-IT" sz="2400" err="1"/>
              <a:t>template</a:t>
            </a:r>
            <a:r>
              <a:rPr lang="it-IT" sz="2400"/>
              <a:t>) generata a clienti locali (si presume si usi una macchina di sviluppo), con </a:t>
            </a:r>
            <a:r>
              <a:rPr lang="it-IT" sz="2400" i="1" err="1"/>
              <a:t>php</a:t>
            </a:r>
            <a:r>
              <a:rPr lang="it-IT" sz="2400" i="1"/>
              <a:t> artisan serve</a:t>
            </a:r>
            <a:r>
              <a:rPr lang="it-IT" sz="2400"/>
              <a:t> :</a:t>
            </a:r>
          </a:p>
          <a:p>
            <a:endParaRPr lang="it-IT" sz="240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8441CD-B560-E648-A4E7-C9495ECEDC8D}"/>
              </a:ext>
            </a:extLst>
          </p:cNvPr>
          <p:cNvSpPr/>
          <p:nvPr/>
        </p:nvSpPr>
        <p:spPr>
          <a:xfrm>
            <a:off x="359500" y="3179123"/>
            <a:ext cx="7916804" cy="85664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it-IT" sz="1400" dirty="0" err="1">
                <a:solidFill>
                  <a:srgbClr val="C814C9"/>
                </a:solidFill>
                <a:latin typeface="Ubuntu Mono" panose="020B0509030602030204" pitchFamily="49" charset="0"/>
              </a:rPr>
              <a:t>my_app</a:t>
            </a:r>
            <a:r>
              <a:rPr lang="it-IT" sz="1400" dirty="0">
                <a:solidFill>
                  <a:srgbClr val="C814C9"/>
                </a:solidFill>
                <a:latin typeface="Ubuntu Mono" panose="020B0509030602030204" pitchFamily="49" charset="0"/>
              </a:rPr>
              <a:t> $</a:t>
            </a:r>
            <a:r>
              <a:rPr lang="it-IT" sz="1400" dirty="0">
                <a:solidFill>
                  <a:schemeClr val="accent6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php artisan serve  </a:t>
            </a:r>
            <a:r>
              <a:rPr lang="it-IT" sz="1400" dirty="0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avvia un server, ora si può puntare il browser a </a:t>
            </a:r>
            <a:r>
              <a:rPr lang="it-IT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:8000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dirty="0" err="1">
                <a:solidFill>
                  <a:srgbClr val="2FB41D"/>
                </a:solidFill>
                <a:latin typeface="Ubuntu Mono" panose="020B0509030602030204" pitchFamily="49" charset="0"/>
              </a:rPr>
              <a:t>Laravel</a:t>
            </a:r>
            <a:r>
              <a:rPr lang="it-IT" sz="1400" dirty="0">
                <a:solidFill>
                  <a:srgbClr val="2FB41D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2FB41D"/>
                </a:solidFill>
                <a:latin typeface="Ubuntu Mono" panose="020B0509030602030204" pitchFamily="49" charset="0"/>
              </a:rPr>
              <a:t>development</a:t>
            </a:r>
            <a:r>
              <a:rPr lang="it-IT" sz="1400" dirty="0">
                <a:solidFill>
                  <a:srgbClr val="2FB41D"/>
                </a:solidFill>
                <a:latin typeface="Ubuntu Mono" panose="020B0509030602030204" pitchFamily="49" charset="0"/>
              </a:rPr>
              <a:t> server </a:t>
            </a:r>
            <a:r>
              <a:rPr lang="it-IT" sz="1400" dirty="0" err="1">
                <a:solidFill>
                  <a:srgbClr val="2FB41D"/>
                </a:solidFill>
                <a:latin typeface="Ubuntu Mono" panose="020B0509030602030204" pitchFamily="49" charset="0"/>
              </a:rPr>
              <a:t>started</a:t>
            </a:r>
            <a:r>
              <a:rPr lang="it-IT" sz="1400" dirty="0">
                <a:solidFill>
                  <a:srgbClr val="2FB41D"/>
                </a:solidFill>
                <a:latin typeface="Ubuntu Mono" panose="020B0509030602030204" pitchFamily="49" charset="0"/>
              </a:rPr>
              <a:t>: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&lt;http://127.0.0.1:8000&gt;</a:t>
            </a:r>
            <a:endParaRPr lang="it-IT" sz="1400" dirty="0">
              <a:solidFill>
                <a:srgbClr val="2FB41D"/>
              </a:solidFill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[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Thu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May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16 03:08:18 2019] 127.0.0.1:56160 [200]: 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favicon.ico</a:t>
            </a:r>
            <a:endParaRPr lang="it-IT" sz="14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it-IT" sz="600" dirty="0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cxnSp>
        <p:nvCxnSpPr>
          <p:cNvPr id="12" name="Connettore 1 11">
            <a:extLst>
              <a:ext uri="{FF2B5EF4-FFF2-40B4-BE49-F238E27FC236}">
                <a16:creationId xmlns:a16="http://schemas.microsoft.com/office/drawing/2014/main" id="{199C9D1B-06DC-CF42-BEAD-50C5C8EE47DC}"/>
              </a:ext>
            </a:extLst>
          </p:cNvPr>
          <p:cNvCxnSpPr>
            <a:cxnSpLocks/>
          </p:cNvCxnSpPr>
          <p:nvPr/>
        </p:nvCxnSpPr>
        <p:spPr>
          <a:xfrm>
            <a:off x="5963416" y="3697480"/>
            <a:ext cx="588413" cy="796249"/>
          </a:xfrm>
          <a:prstGeom prst="lin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0A5D588B-F017-E44D-BBF1-671AE4645B0A}"/>
              </a:ext>
            </a:extLst>
          </p:cNvPr>
          <p:cNvSpPr/>
          <p:nvPr/>
        </p:nvSpPr>
        <p:spPr>
          <a:xfrm>
            <a:off x="3589865" y="3453833"/>
            <a:ext cx="2373551" cy="243647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984D6234-8CFD-CE42-ABB6-D6DA1D666D8E}"/>
              </a:ext>
            </a:extLst>
          </p:cNvPr>
          <p:cNvSpPr/>
          <p:nvPr/>
        </p:nvSpPr>
        <p:spPr>
          <a:xfrm>
            <a:off x="6551829" y="4493729"/>
            <a:ext cx="812990" cy="185441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B526043A-E21A-AE46-BE7A-B5EB8D455EB7}"/>
              </a:ext>
            </a:extLst>
          </p:cNvPr>
          <p:cNvGrpSpPr/>
          <p:nvPr/>
        </p:nvGrpSpPr>
        <p:grpSpPr>
          <a:xfrm>
            <a:off x="5695571" y="4211549"/>
            <a:ext cx="3240000" cy="1130873"/>
            <a:chOff x="5695571" y="4349861"/>
            <a:chExt cx="3240000" cy="1130873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DEC27B79-21E2-C444-973D-CBDB31157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95571" y="4349861"/>
              <a:ext cx="3240000" cy="74635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025" name="Picture 1" descr="page1image60407808">
              <a:extLst>
                <a:ext uri="{FF2B5EF4-FFF2-40B4-BE49-F238E27FC236}">
                  <a16:creationId xmlns:a16="http://schemas.microsoft.com/office/drawing/2014/main" id="{AD1E12AB-D2DA-5542-92EE-5F274A4A20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5571" y="4857163"/>
              <a:ext cx="3240000" cy="62357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ED75B232-FBEB-284F-B04C-8DBFC5DF199C}"/>
              </a:ext>
            </a:extLst>
          </p:cNvPr>
          <p:cNvSpPr txBox="1">
            <a:spLocks/>
          </p:cNvSpPr>
          <p:nvPr/>
        </p:nvSpPr>
        <p:spPr>
          <a:xfrm>
            <a:off x="157523" y="5396046"/>
            <a:ext cx="8778047" cy="1110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>
              <a:lnSpc>
                <a:spcPct val="90000"/>
              </a:lnSpc>
              <a:spcBef>
                <a:spcPts val="1000"/>
              </a:spcBef>
            </a:pPr>
            <a:r>
              <a:rPr lang="it-IT" sz="2400" i="1" u="sng"/>
              <a:t>artisan</a:t>
            </a:r>
            <a:r>
              <a:rPr lang="it-IT" sz="2400" u="sng"/>
              <a:t>, con tantissimi comandi, è il </a:t>
            </a:r>
            <a:r>
              <a:rPr lang="it-IT" sz="2400" u="sng" err="1"/>
              <a:t>tool</a:t>
            </a:r>
            <a:r>
              <a:rPr lang="it-IT" sz="2400" u="sng"/>
              <a:t> fondamentale per </a:t>
            </a:r>
            <a:r>
              <a:rPr lang="it-IT" sz="2400" u="sng" err="1"/>
              <a:t>Laravel</a:t>
            </a:r>
            <a:endParaRPr lang="it-IT" sz="2400" u="sng"/>
          </a:p>
          <a:p>
            <a:pPr marL="0" indent="0">
              <a:lnSpc>
                <a:spcPct val="90000"/>
              </a:lnSpc>
              <a:spcBef>
                <a:spcPts val="1200"/>
              </a:spcBef>
              <a:buNone/>
            </a:pPr>
            <a:r>
              <a:rPr lang="it-IT" sz="2400"/>
              <a:t>L'altra possibilità è servire le app Laravel con Apache, correttamente configurato e con il suo modulo PHP (v. altre slide)</a:t>
            </a:r>
          </a:p>
        </p:txBody>
      </p:sp>
    </p:spTree>
    <p:extLst>
      <p:ext uri="{BB962C8B-B14F-4D97-AF65-F5344CB8AC3E}">
        <p14:creationId xmlns:p14="http://schemas.microsoft.com/office/powerpoint/2010/main" val="1385957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DC5F25-EA59-8549-ABE9-3E279858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Servire altre app Laravel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FCA9A5-E09C-BB4F-BB67-70D40F52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78066-48BE-AD4A-A2E4-44361A3F1802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E0D842-1214-B540-B828-EEEA48EF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EA4907-1407-B642-A3F5-04067102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32</a:t>
            </a:fld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603C362-79E9-4147-B2A6-729C80CE3366}"/>
              </a:ext>
            </a:extLst>
          </p:cNvPr>
          <p:cNvSpPr txBox="1">
            <a:spLocks/>
          </p:cNvSpPr>
          <p:nvPr/>
        </p:nvSpPr>
        <p:spPr>
          <a:xfrm>
            <a:off x="261808" y="872979"/>
            <a:ext cx="8812852" cy="1959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indent="-317500"/>
            <a:r>
              <a:rPr lang="it-IT" sz="2400"/>
              <a:t>Per passare a generare un'altra app, basta cambiare directory (presumibilmente la </a:t>
            </a:r>
            <a:r>
              <a:rPr lang="it-IT" sz="2400" i="1"/>
              <a:t>home</a:t>
            </a:r>
            <a:r>
              <a:rPr lang="it-IT" sz="2400"/>
              <a:t>) </a:t>
            </a:r>
          </a:p>
          <a:p>
            <a:pPr marL="317500" indent="-317500"/>
            <a:r>
              <a:rPr lang="it-IT" sz="2400"/>
              <a:t>E usare di nuovo il wizard </a:t>
            </a:r>
            <a:r>
              <a:rPr lang="it-IT" sz="2400" i="1"/>
              <a:t>laravel new</a:t>
            </a:r>
            <a:r>
              <a:rPr lang="it-IT" sz="2400"/>
              <a:t> </a:t>
            </a:r>
          </a:p>
          <a:p>
            <a:pPr marL="717550" lvl="1" indent="-317500"/>
            <a:r>
              <a:rPr lang="it-IT" sz="2000"/>
              <a:t>stavolta i pacchetti che compongono il framework sono già in </a:t>
            </a:r>
            <a:r>
              <a:rPr lang="it-IT" sz="2000" i="1"/>
              <a:t>cache</a:t>
            </a:r>
            <a:r>
              <a:rPr lang="it-IT" sz="2000"/>
              <a:t>, quindi non verranno scaricati</a:t>
            </a:r>
          </a:p>
          <a:p>
            <a:endParaRPr lang="it-IT" sz="240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CC275D9-A045-0041-9E64-54161054A58E}"/>
              </a:ext>
            </a:extLst>
          </p:cNvPr>
          <p:cNvSpPr/>
          <p:nvPr/>
        </p:nvSpPr>
        <p:spPr>
          <a:xfrm>
            <a:off x="721732" y="2832411"/>
            <a:ext cx="5552688" cy="2693045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laravel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 new my_app_1</a:t>
            </a:r>
          </a:p>
          <a:p>
            <a:r>
              <a:rPr lang="it-IT" sz="1300" err="1">
                <a:solidFill>
                  <a:srgbClr val="2FB41D"/>
                </a:solidFill>
                <a:latin typeface="Ubuntu Mono" panose="020B0509030602030204" pitchFamily="49" charset="0"/>
              </a:rPr>
              <a:t>Crafting</a:t>
            </a:r>
            <a:r>
              <a:rPr lang="it-IT" sz="1300">
                <a:solidFill>
                  <a:srgbClr val="2FB41D"/>
                </a:solidFill>
                <a:latin typeface="Ubuntu Mono" panose="020B0509030602030204" pitchFamily="49" charset="0"/>
              </a:rPr>
              <a:t> </a:t>
            </a:r>
            <a:r>
              <a:rPr lang="it-IT" sz="1300" err="1">
                <a:solidFill>
                  <a:srgbClr val="2FB41D"/>
                </a:solidFill>
                <a:latin typeface="Ubuntu Mono" panose="020B0509030602030204" pitchFamily="49" charset="0"/>
              </a:rPr>
              <a:t>application</a:t>
            </a:r>
            <a:r>
              <a:rPr lang="it-IT" sz="1300">
                <a:solidFill>
                  <a:srgbClr val="2FB41D"/>
                </a:solidFill>
                <a:latin typeface="Ubuntu Mono" panose="020B0509030602030204" pitchFamily="49" charset="0"/>
              </a:rPr>
              <a:t>...</a:t>
            </a:r>
          </a:p>
          <a:p>
            <a:r>
              <a:rPr lang="it-IT" sz="1300">
                <a:solidFill>
                  <a:srgbClr val="2FB41D"/>
                </a:solidFill>
                <a:latin typeface="Ubuntu Mono" panose="020B0509030602030204" pitchFamily="49" charset="0"/>
              </a:rPr>
              <a:t>Package </a:t>
            </a:r>
            <a:r>
              <a:rPr lang="it-IT" sz="1300" err="1">
                <a:solidFill>
                  <a:srgbClr val="2FB41D"/>
                </a:solidFill>
                <a:latin typeface="Ubuntu Mono" panose="020B0509030602030204" pitchFamily="49" charset="0"/>
              </a:rPr>
              <a:t>operations</a:t>
            </a:r>
            <a:r>
              <a:rPr lang="it-IT" sz="1300">
                <a:solidFill>
                  <a:srgbClr val="2FB41D"/>
                </a:solidFill>
                <a:latin typeface="Ubuntu Mono" panose="020B0509030602030204" pitchFamily="49" charset="0"/>
              </a:rPr>
              <a:t>: 76 </a:t>
            </a:r>
            <a:r>
              <a:rPr lang="it-IT" sz="1300" err="1">
                <a:solidFill>
                  <a:srgbClr val="2FB41D"/>
                </a:solidFill>
                <a:latin typeface="Ubuntu Mono" panose="020B0509030602030204" pitchFamily="49" charset="0"/>
              </a:rPr>
              <a:t>installs</a:t>
            </a:r>
            <a:r>
              <a:rPr lang="it-IT" sz="1300">
                <a:solidFill>
                  <a:srgbClr val="2FB41D"/>
                </a:solidFill>
                <a:latin typeface="Ubuntu Mono" panose="020B0509030602030204" pitchFamily="49" charset="0"/>
              </a:rPr>
              <a:t>, 0 </a:t>
            </a:r>
            <a:r>
              <a:rPr lang="it-IT" sz="1300" err="1">
                <a:solidFill>
                  <a:srgbClr val="2FB41D"/>
                </a:solidFill>
                <a:latin typeface="Ubuntu Mono" panose="020B0509030602030204" pitchFamily="49" charset="0"/>
              </a:rPr>
              <a:t>updates</a:t>
            </a:r>
            <a:r>
              <a:rPr lang="it-IT" sz="1300">
                <a:solidFill>
                  <a:srgbClr val="2FB41D"/>
                </a:solidFill>
                <a:latin typeface="Ubuntu Mono" panose="020B0509030602030204" pitchFamily="49" charset="0"/>
              </a:rPr>
              <a:t>, 0 </a:t>
            </a:r>
            <a:r>
              <a:rPr lang="it-IT" sz="1300" err="1">
                <a:solidFill>
                  <a:srgbClr val="2FB41D"/>
                </a:solidFill>
                <a:latin typeface="Ubuntu Mono" panose="020B0509030602030204" pitchFamily="49" charset="0"/>
              </a:rPr>
              <a:t>removals</a:t>
            </a:r>
            <a:endParaRPr lang="it-IT" sz="1300">
              <a:solidFill>
                <a:srgbClr val="2FB41D"/>
              </a:solidFill>
              <a:latin typeface="Ubuntu Mono" panose="020B0509030602030204" pitchFamily="49" charset="0"/>
            </a:endParaRPr>
          </a:p>
          <a:p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  - 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Installing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err="1">
                <a:solidFill>
                  <a:srgbClr val="2FB41D"/>
                </a:solidFill>
                <a:latin typeface="Ubuntu Mono" panose="020B0509030602030204" pitchFamily="49" charset="0"/>
              </a:rPr>
              <a:t>doctrine</a:t>
            </a:r>
            <a:r>
              <a:rPr lang="it-IT" sz="1300">
                <a:solidFill>
                  <a:srgbClr val="2FB41D"/>
                </a:solidFill>
                <a:latin typeface="Ubuntu Mono" panose="020B0509030602030204" pitchFamily="49" charset="0"/>
              </a:rPr>
              <a:t>/</a:t>
            </a:r>
            <a:r>
              <a:rPr lang="it-IT" sz="1300" err="1">
                <a:solidFill>
                  <a:srgbClr val="2FB41D"/>
                </a:solidFill>
                <a:latin typeface="Ubuntu Mono" panose="020B0509030602030204" pitchFamily="49" charset="0"/>
              </a:rPr>
              <a:t>inflector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 (</a:t>
            </a:r>
            <a:r>
              <a:rPr lang="it-IT" sz="1300">
                <a:solidFill>
                  <a:srgbClr val="9FA01C"/>
                </a:solidFill>
                <a:latin typeface="Ubuntu Mono" panose="020B0509030602030204" pitchFamily="49" charset="0"/>
              </a:rPr>
              <a:t>v1.3.0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): </a:t>
            </a:r>
            <a:r>
              <a:rPr lang="it-IT" sz="1300" err="1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Loading</a:t>
            </a:r>
            <a:r>
              <a:rPr lang="it-IT" sz="1300">
                <a:solidFill>
                  <a:srgbClr val="000000"/>
                </a:solidFill>
                <a:highlight>
                  <a:srgbClr val="FFFF00"/>
                </a:highlight>
                <a:latin typeface="Ubuntu Mono" panose="020B0509030602030204" pitchFamily="49" charset="0"/>
              </a:rPr>
              <a:t> from cache</a:t>
            </a:r>
          </a:p>
          <a:p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...</a:t>
            </a:r>
          </a:p>
          <a:p>
            <a:r>
              <a:rPr lang="it-IT" sz="1300" err="1">
                <a:solidFill>
                  <a:srgbClr val="2FB41D"/>
                </a:solidFill>
                <a:latin typeface="Ubuntu Mono" panose="020B0509030602030204" pitchFamily="49" charset="0"/>
              </a:rPr>
              <a:t>Generating</a:t>
            </a:r>
            <a:r>
              <a:rPr lang="it-IT" sz="1300">
                <a:solidFill>
                  <a:srgbClr val="2FB41D"/>
                </a:solidFill>
                <a:latin typeface="Ubuntu Mono" panose="020B0509030602030204" pitchFamily="49" charset="0"/>
              </a:rPr>
              <a:t> </a:t>
            </a:r>
            <a:r>
              <a:rPr lang="it-IT" sz="1300" err="1">
                <a:solidFill>
                  <a:srgbClr val="2FB41D"/>
                </a:solidFill>
                <a:latin typeface="Ubuntu Mono" panose="020B0509030602030204" pitchFamily="49" charset="0"/>
              </a:rPr>
              <a:t>optimized</a:t>
            </a:r>
            <a:r>
              <a:rPr lang="it-IT" sz="1300">
                <a:solidFill>
                  <a:srgbClr val="2FB41D"/>
                </a:solidFill>
                <a:latin typeface="Ubuntu Mono" panose="020B0509030602030204" pitchFamily="49" charset="0"/>
              </a:rPr>
              <a:t> </a:t>
            </a:r>
            <a:r>
              <a:rPr lang="it-IT" sz="1300" err="1">
                <a:solidFill>
                  <a:srgbClr val="2FB41D"/>
                </a:solidFill>
                <a:latin typeface="Ubuntu Mono" panose="020B0509030602030204" pitchFamily="49" charset="0"/>
              </a:rPr>
              <a:t>autoload</a:t>
            </a:r>
            <a:r>
              <a:rPr lang="it-IT" sz="1300">
                <a:solidFill>
                  <a:srgbClr val="2FB41D"/>
                </a:solidFill>
                <a:latin typeface="Ubuntu Mono" panose="020B0509030602030204" pitchFamily="49" charset="0"/>
              </a:rPr>
              <a:t> </a:t>
            </a:r>
            <a:r>
              <a:rPr lang="it-IT" sz="1300" err="1">
                <a:solidFill>
                  <a:srgbClr val="2FB41D"/>
                </a:solidFill>
                <a:latin typeface="Ubuntu Mono" panose="020B0509030602030204" pitchFamily="49" charset="0"/>
              </a:rPr>
              <a:t>files</a:t>
            </a:r>
            <a:endParaRPr lang="it-IT" sz="1300">
              <a:solidFill>
                <a:srgbClr val="2FB41D"/>
              </a:solidFill>
              <a:latin typeface="Ubuntu Mono" panose="020B0509030602030204" pitchFamily="49" charset="0"/>
            </a:endParaRPr>
          </a:p>
          <a:p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...</a:t>
            </a:r>
          </a:p>
          <a:p>
            <a:r>
              <a:rPr lang="it-IT" sz="1300">
                <a:solidFill>
                  <a:srgbClr val="2FB41D"/>
                </a:solidFill>
                <a:latin typeface="Ubuntu Mono" panose="020B0509030602030204" pitchFamily="49" charset="0"/>
              </a:rPr>
              <a:t>Application </a:t>
            </a:r>
            <a:r>
              <a:rPr lang="it-IT" sz="1300" err="1">
                <a:solidFill>
                  <a:srgbClr val="2FB41D"/>
                </a:solidFill>
                <a:latin typeface="Ubuntu Mono" panose="020B0509030602030204" pitchFamily="49" charset="0"/>
              </a:rPr>
              <a:t>key</a:t>
            </a:r>
            <a:r>
              <a:rPr lang="it-IT" sz="1300">
                <a:solidFill>
                  <a:srgbClr val="2FB41D"/>
                </a:solidFill>
                <a:latin typeface="Ubuntu Mono" panose="020B0509030602030204" pitchFamily="49" charset="0"/>
              </a:rPr>
              <a:t> set </a:t>
            </a:r>
            <a:r>
              <a:rPr lang="it-IT" sz="1300" err="1">
                <a:solidFill>
                  <a:srgbClr val="2FB41D"/>
                </a:solidFill>
                <a:latin typeface="Ubuntu Mono" panose="020B0509030602030204" pitchFamily="49" charset="0"/>
              </a:rPr>
              <a:t>successfully</a:t>
            </a:r>
            <a:r>
              <a:rPr lang="it-IT" sz="1300">
                <a:solidFill>
                  <a:srgbClr val="2FB41D"/>
                </a:solidFill>
                <a:latin typeface="Ubuntu Mono" panose="020B0509030602030204" pitchFamily="49" charset="0"/>
              </a:rPr>
              <a:t>.</a:t>
            </a:r>
          </a:p>
          <a:p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&gt; Illuminate\Foundation\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ComposerScripts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::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postAutoloadDump</a:t>
            </a:r>
            <a:endParaRPr lang="it-IT" sz="130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&gt; @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php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 artisan 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package:discover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 --ansi</a:t>
            </a:r>
          </a:p>
          <a:p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...</a:t>
            </a:r>
          </a:p>
          <a:p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Package </a:t>
            </a:r>
            <a:r>
              <a:rPr lang="it-IT" sz="1300" err="1">
                <a:solidFill>
                  <a:srgbClr val="2FB41D"/>
                </a:solidFill>
                <a:latin typeface="Ubuntu Mono" panose="020B0509030602030204" pitchFamily="49" charset="0"/>
              </a:rPr>
              <a:t>manifest</a:t>
            </a:r>
            <a:r>
              <a:rPr lang="it-IT" sz="1300">
                <a:solidFill>
                  <a:srgbClr val="2FB41D"/>
                </a:solidFill>
                <a:latin typeface="Ubuntu Mono" panose="020B0509030602030204" pitchFamily="49" charset="0"/>
              </a:rPr>
              <a:t> </a:t>
            </a:r>
            <a:r>
              <a:rPr lang="it-IT" sz="1300" err="1">
                <a:solidFill>
                  <a:srgbClr val="2FB41D"/>
                </a:solidFill>
                <a:latin typeface="Ubuntu Mono" panose="020B0509030602030204" pitchFamily="49" charset="0"/>
              </a:rPr>
              <a:t>generated</a:t>
            </a:r>
            <a:r>
              <a:rPr lang="it-IT" sz="1300">
                <a:solidFill>
                  <a:srgbClr val="2FB41D"/>
                </a:solidFill>
                <a:latin typeface="Ubuntu Mono" panose="020B0509030602030204" pitchFamily="49" charset="0"/>
              </a:rPr>
              <a:t> </a:t>
            </a:r>
            <a:r>
              <a:rPr lang="it-IT" sz="1300" err="1">
                <a:solidFill>
                  <a:srgbClr val="2FB41D"/>
                </a:solidFill>
                <a:latin typeface="Ubuntu Mono" panose="020B0509030602030204" pitchFamily="49" charset="0"/>
              </a:rPr>
              <a:t>successfully</a:t>
            </a:r>
            <a:r>
              <a:rPr lang="it-IT" sz="1300">
                <a:solidFill>
                  <a:srgbClr val="2FB41D"/>
                </a:solidFill>
                <a:latin typeface="Ubuntu Mono" panose="020B0509030602030204" pitchFamily="49" charset="0"/>
              </a:rPr>
              <a:t>.</a:t>
            </a:r>
          </a:p>
          <a:p>
            <a:r>
              <a:rPr lang="it-IT" sz="1300">
                <a:solidFill>
                  <a:srgbClr val="9FA01C"/>
                </a:solidFill>
                <a:latin typeface="Ubuntu Mono" panose="020B0509030602030204" pitchFamily="49" charset="0"/>
              </a:rPr>
              <a:t>Application ready! </a:t>
            </a:r>
            <a:r>
              <a:rPr lang="it-IT" sz="1300" err="1">
                <a:solidFill>
                  <a:srgbClr val="9FA01C"/>
                </a:solidFill>
                <a:latin typeface="Ubuntu Mono" panose="020B0509030602030204" pitchFamily="49" charset="0"/>
              </a:rPr>
              <a:t>Build</a:t>
            </a:r>
            <a:r>
              <a:rPr lang="it-IT" sz="1300">
                <a:solidFill>
                  <a:srgbClr val="9FA01C"/>
                </a:solidFill>
                <a:latin typeface="Ubuntu Mono" panose="020B0509030602030204" pitchFamily="49" charset="0"/>
              </a:rPr>
              <a:t> </a:t>
            </a:r>
            <a:r>
              <a:rPr lang="it-IT" sz="1300" err="1">
                <a:solidFill>
                  <a:srgbClr val="9FA01C"/>
                </a:solidFill>
                <a:latin typeface="Ubuntu Mono" panose="020B0509030602030204" pitchFamily="49" charset="0"/>
              </a:rPr>
              <a:t>something</a:t>
            </a:r>
            <a:r>
              <a:rPr lang="it-IT" sz="1300">
                <a:solidFill>
                  <a:srgbClr val="9FA01C"/>
                </a:solidFill>
                <a:latin typeface="Ubuntu Mono" panose="020B0509030602030204" pitchFamily="49" charset="0"/>
              </a:rPr>
              <a:t> </a:t>
            </a:r>
            <a:r>
              <a:rPr lang="it-IT" sz="1300" err="1">
                <a:solidFill>
                  <a:srgbClr val="9FA01C"/>
                </a:solidFill>
                <a:latin typeface="Ubuntu Mono" panose="020B0509030602030204" pitchFamily="49" charset="0"/>
              </a:rPr>
              <a:t>amazing</a:t>
            </a:r>
            <a:endParaRPr lang="it-IT" sz="1300">
              <a:solidFill>
                <a:srgbClr val="9FA01C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B26D036-2358-9F44-BB1C-2B9CFC1AAD37}"/>
              </a:ext>
            </a:extLst>
          </p:cNvPr>
          <p:cNvSpPr/>
          <p:nvPr/>
        </p:nvSpPr>
        <p:spPr>
          <a:xfrm>
            <a:off x="5637234" y="5628139"/>
            <a:ext cx="3259454" cy="89255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300" dirty="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300" dirty="0">
                <a:solidFill>
                  <a:schemeClr val="accent6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cd my_app_1</a:t>
            </a:r>
            <a:endParaRPr lang="it-IT" sz="1300" dirty="0">
              <a:solidFill>
                <a:schemeClr val="accent6"/>
              </a:solidFill>
              <a:latin typeface="Ubuntu Mono" panose="020B0509030602030204" pitchFamily="49" charset="0"/>
            </a:endParaRPr>
          </a:p>
          <a:p>
            <a:r>
              <a:rPr lang="it-IT" sz="1300" dirty="0" err="1">
                <a:solidFill>
                  <a:srgbClr val="C814C9"/>
                </a:solidFill>
                <a:latin typeface="Ubuntu Mono" panose="020B0509030602030204" pitchFamily="49" charset="0"/>
              </a:rPr>
              <a:t>my_app</a:t>
            </a:r>
            <a:r>
              <a:rPr lang="it-IT" sz="1300" dirty="0">
                <a:solidFill>
                  <a:srgbClr val="C814C9"/>
                </a:solidFill>
                <a:latin typeface="Ubuntu Mono" panose="020B0509030602030204" pitchFamily="49" charset="0"/>
              </a:rPr>
              <a:t> $</a:t>
            </a:r>
            <a:r>
              <a:rPr lang="it-IT" sz="1300" dirty="0">
                <a:solidFill>
                  <a:schemeClr val="accent6"/>
                </a:solidFill>
                <a:latin typeface="Ubuntu Mono" panose="020B0509030602030204" pitchFamily="49" charset="0"/>
              </a:rPr>
              <a:t> 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php artisan serve </a:t>
            </a:r>
            <a:r>
              <a:rPr lang="it-IT" sz="1300" dirty="0">
                <a:solidFill>
                  <a:srgbClr val="000000"/>
                </a:solidFill>
                <a:highlight>
                  <a:srgbClr val="00FFFF"/>
                </a:highlight>
                <a:latin typeface="Ubuntu Mono" panose="020B0509030602030204" pitchFamily="49" charset="0"/>
              </a:rPr>
              <a:t>-port=8001</a:t>
            </a:r>
          </a:p>
          <a:p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Laravel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 server </a:t>
            </a:r>
            <a:r>
              <a:rPr lang="it-IT" sz="1300" dirty="0" err="1">
                <a:solidFill>
                  <a:srgbClr val="2FB41D"/>
                </a:solidFill>
                <a:latin typeface="Ubuntu Mono" panose="020B0509030602030204" pitchFamily="49" charset="0"/>
              </a:rPr>
              <a:t>started</a:t>
            </a:r>
            <a:r>
              <a:rPr lang="it-IT" sz="1300" dirty="0">
                <a:solidFill>
                  <a:srgbClr val="2FB41D"/>
                </a:solidFill>
                <a:latin typeface="Ubuntu Mono" panose="020B0509030602030204" pitchFamily="49" charset="0"/>
              </a:rPr>
              <a:t>:</a:t>
            </a:r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</a:p>
          <a:p>
            <a:r>
              <a:rPr lang="it-IT" sz="1300" dirty="0">
                <a:solidFill>
                  <a:srgbClr val="000000"/>
                </a:solidFill>
                <a:latin typeface="Ubuntu Mono" panose="020B0509030602030204" pitchFamily="49" charset="0"/>
              </a:rPr>
              <a:t>&lt;http://127.0.0.1:8001&gt; ...</a:t>
            </a:r>
            <a:endParaRPr lang="it-IT" sz="1300" dirty="0">
              <a:solidFill>
                <a:srgbClr val="2FB41D"/>
              </a:solidFill>
              <a:latin typeface="Ubuntu Mono" panose="020B0509030602030204" pitchFamily="49" charset="0"/>
            </a:endParaRP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CB7E6F84-1C83-4440-82F8-058BC951A61B}"/>
              </a:ext>
            </a:extLst>
          </p:cNvPr>
          <p:cNvSpPr txBox="1">
            <a:spLocks/>
          </p:cNvSpPr>
          <p:nvPr/>
        </p:nvSpPr>
        <p:spPr>
          <a:xfrm>
            <a:off x="238845" y="5664820"/>
            <a:ext cx="5358087" cy="7892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7500" indent="-317500"/>
            <a:r>
              <a:rPr lang="it-IT" sz="2400"/>
              <a:t>Per servire questa app </a:t>
            </a:r>
            <a:r>
              <a:rPr lang="it-IT" sz="2400" i="1"/>
              <a:t>insieme</a:t>
            </a:r>
            <a:r>
              <a:rPr lang="it-IT" sz="2400"/>
              <a:t> alla precedente, va impiegato un altro </a:t>
            </a:r>
            <a:r>
              <a:rPr lang="it-IT" sz="2400">
                <a:highlight>
                  <a:srgbClr val="00FFFF"/>
                </a:highlight>
              </a:rPr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108524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34F2D6-CE23-454C-88CC-FD4879ED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Servire direttamente da PHP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C977AF-0F8E-4A4B-8EC1-AA2E081B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82" y="920433"/>
            <a:ext cx="8677633" cy="1640162"/>
          </a:xfrm>
        </p:spPr>
        <p:txBody>
          <a:bodyPr>
            <a:normAutofit/>
          </a:bodyPr>
          <a:lstStyle/>
          <a:p>
            <a:pPr marL="274638" indent="-274638">
              <a:lnSpc>
                <a:spcPct val="95000"/>
              </a:lnSpc>
            </a:pPr>
            <a:r>
              <a:rPr lang="it-IT" sz="2400"/>
              <a:t>Il comando </a:t>
            </a:r>
            <a:r>
              <a:rPr lang="it-IT" sz="2400" i="1"/>
              <a:t>artisan serve</a:t>
            </a:r>
            <a:r>
              <a:rPr lang="it-IT" sz="2400"/>
              <a:t>, oltre a effettuare qualche verifica e mostrare dei diagnostici, non fa altro che invocare l'interprete PHP CLI sul file </a:t>
            </a:r>
            <a:r>
              <a:rPr lang="it-IT" sz="2400" i="1" err="1"/>
              <a:t>server.php</a:t>
            </a:r>
            <a:r>
              <a:rPr lang="it-IT" sz="2400"/>
              <a:t>, generato automaticamente dal </a:t>
            </a:r>
            <a:r>
              <a:rPr lang="it-IT" sz="2400" err="1"/>
              <a:t>tool</a:t>
            </a:r>
            <a:r>
              <a:rPr lang="it-IT" sz="2400"/>
              <a:t> </a:t>
            </a:r>
            <a:r>
              <a:rPr lang="it-IT" sz="2400" i="1" err="1"/>
              <a:t>laravel</a:t>
            </a:r>
            <a:r>
              <a:rPr lang="it-IT" sz="2400" i="1"/>
              <a:t> new</a:t>
            </a:r>
            <a:r>
              <a:rPr lang="it-IT" sz="2400"/>
              <a:t>, nella directory base (</a:t>
            </a:r>
            <a:r>
              <a:rPr lang="it-IT" sz="2400" err="1"/>
              <a:t>p.es</a:t>
            </a:r>
            <a:r>
              <a:rPr lang="it-IT" sz="2400"/>
              <a:t>. </a:t>
            </a:r>
            <a:r>
              <a:rPr lang="it-IT" sz="2400" i="1" err="1"/>
              <a:t>my_app</a:t>
            </a:r>
            <a:r>
              <a:rPr lang="it-IT" sz="2400"/>
              <a:t>) della applicazione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E47BF9-C7B8-5B4F-A155-16D776E58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268DC-775C-9649-A4C0-A6D5F73373A0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5B9EEC-55C3-944C-98F7-ED1F0AD0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3E1841-5B89-5F40-8987-277E67F6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33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050D4A1-9059-B84E-B674-068A1CDCFC92}"/>
              </a:ext>
            </a:extLst>
          </p:cNvPr>
          <p:cNvSpPr/>
          <p:nvPr/>
        </p:nvSpPr>
        <p:spPr>
          <a:xfrm>
            <a:off x="5089182" y="2538311"/>
            <a:ext cx="3796011" cy="109260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300">
                <a:solidFill>
                  <a:schemeClr val="accent6"/>
                </a:solidFill>
                <a:latin typeface="Ubuntu Mono" panose="020B0509030602030204" pitchFamily="49" charset="0"/>
              </a:rPr>
              <a:t> 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cd 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my_app</a:t>
            </a:r>
            <a:endParaRPr lang="it-IT" sz="1300">
              <a:solidFill>
                <a:schemeClr val="accent6"/>
              </a:solidFill>
              <a:latin typeface="Ubuntu Mono" panose="020B0509030602030204" pitchFamily="49" charset="0"/>
            </a:endParaRPr>
          </a:p>
          <a:p>
            <a:r>
              <a:rPr lang="it-IT" sz="1300" err="1">
                <a:solidFill>
                  <a:srgbClr val="C814C9"/>
                </a:solidFill>
                <a:latin typeface="Ubuntu Mono" panose="020B0509030602030204" pitchFamily="49" charset="0"/>
              </a:rPr>
              <a:t>my_app</a:t>
            </a:r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 $</a:t>
            </a:r>
            <a:r>
              <a:rPr lang="it-IT" sz="1300">
                <a:solidFill>
                  <a:schemeClr val="accent6"/>
                </a:solidFill>
                <a:latin typeface="Ubuntu Mono" panose="020B0509030602030204" pitchFamily="49" charset="0"/>
              </a:rPr>
              <a:t> 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php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 –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S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 localhost:8001 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server.php</a:t>
            </a:r>
            <a:endParaRPr lang="it-IT" sz="130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Listening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 on http://localhost:8001</a:t>
            </a:r>
          </a:p>
          <a:p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Document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root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is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 /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Users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/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gp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/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laracode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/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my_app</a:t>
            </a:r>
            <a:endParaRPr lang="it-IT" sz="130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Press 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Ctrl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-C to 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quit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.</a:t>
            </a:r>
            <a:endParaRPr lang="it-IT" sz="1300">
              <a:solidFill>
                <a:srgbClr val="000000"/>
              </a:solidFill>
              <a:highlight>
                <a:srgbClr val="00FFFF"/>
              </a:highlight>
              <a:latin typeface="Ubuntu Mono" panose="020B0509030602030204" pitchFamily="49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4B264C94-C71D-7942-9F42-7992995E02E3}"/>
              </a:ext>
            </a:extLst>
          </p:cNvPr>
          <p:cNvSpPr txBox="1">
            <a:spLocks/>
          </p:cNvSpPr>
          <p:nvPr/>
        </p:nvSpPr>
        <p:spPr>
          <a:xfrm>
            <a:off x="99882" y="2468573"/>
            <a:ext cx="5100768" cy="124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/>
            <a:r>
              <a:rPr lang="it-IT" sz="2400"/>
              <a:t>Quindi, un altro modo di "servire" un'app </a:t>
            </a:r>
            <a:r>
              <a:rPr lang="it-IT" sz="2400" err="1"/>
              <a:t>Laravel</a:t>
            </a:r>
            <a:r>
              <a:rPr lang="it-IT" sz="2400"/>
              <a:t> ai clienti, è invocare dalla shell, nella directory della </a:t>
            </a:r>
            <a:r>
              <a:rPr lang="it-IT" sz="2400" err="1"/>
              <a:t>app</a:t>
            </a:r>
            <a:r>
              <a:rPr lang="it-IT" sz="2400"/>
              <a:t>: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61718BE-0AD5-1B4C-8480-8DA3A0D593AC}"/>
              </a:ext>
            </a:extLst>
          </p:cNvPr>
          <p:cNvSpPr txBox="1">
            <a:spLocks/>
          </p:cNvSpPr>
          <p:nvPr/>
        </p:nvSpPr>
        <p:spPr>
          <a:xfrm>
            <a:off x="99882" y="4533582"/>
            <a:ext cx="8585285" cy="1755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/>
            <a:r>
              <a:rPr lang="it-IT" sz="2000"/>
              <a:t>NB: si potrebbe anche lanciare </a:t>
            </a:r>
            <a:r>
              <a:rPr lang="it-IT" sz="2000" i="1"/>
              <a:t>php -S localhost:8001</a:t>
            </a:r>
            <a:r>
              <a:rPr lang="it-IT" sz="2000"/>
              <a:t> senza l'arg </a:t>
            </a:r>
            <a:r>
              <a:rPr lang="it-IT" sz="2000" i="1"/>
              <a:t>server.php</a:t>
            </a:r>
            <a:r>
              <a:rPr lang="it-IT" sz="2000"/>
              <a:t> e l'app risponderebbe su </a:t>
            </a:r>
            <a:r>
              <a:rPr lang="it-IT" sz="2000" i="1">
                <a:hlinkClick r:id="rId2"/>
              </a:rPr>
              <a:t>http://localhost:8001/server.php</a:t>
            </a:r>
            <a:r>
              <a:rPr lang="it-IT" sz="2000"/>
              <a:t>, ma i link dell'applicazione probabilmente non funzionerebbero</a:t>
            </a:r>
          </a:p>
          <a:p>
            <a:pPr marL="674688" lvl="1" indent="-274638"/>
            <a:r>
              <a:rPr lang="it-IT" sz="2000"/>
              <a:t>Inoltre per il server, la "Root dir" sarebbe quella dell'app (</a:t>
            </a:r>
            <a:r>
              <a:rPr lang="it-IT" sz="2000" i="1"/>
              <a:t>my_app</a:t>
            </a:r>
            <a:r>
              <a:rPr lang="it-IT" sz="2000"/>
              <a:t> nell'esempio): altri file in essa e in sottodirectory restano visibili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13D1B972-1BE4-E740-9D07-5AF966BE498B}"/>
              </a:ext>
            </a:extLst>
          </p:cNvPr>
          <p:cNvSpPr txBox="1">
            <a:spLocks/>
          </p:cNvSpPr>
          <p:nvPr/>
        </p:nvSpPr>
        <p:spPr>
          <a:xfrm>
            <a:off x="100433" y="3703783"/>
            <a:ext cx="8757886" cy="768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0">
              <a:buNone/>
            </a:pPr>
            <a:r>
              <a:rPr lang="it-IT" sz="2100"/>
              <a:t>(così però il cliente (browser) ha una certa visibilità della presenza di altri file presenti nelle (sotto)directory della app)</a:t>
            </a:r>
          </a:p>
        </p:txBody>
      </p:sp>
    </p:spTree>
    <p:extLst>
      <p:ext uri="{BB962C8B-B14F-4D97-AF65-F5344CB8AC3E}">
        <p14:creationId xmlns:p14="http://schemas.microsoft.com/office/powerpoint/2010/main" val="2578341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643774-51EF-534D-835C-F99BB40A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Il </a:t>
            </a:r>
            <a:r>
              <a:rPr lang="it-IT" err="1"/>
              <a:t>tool</a:t>
            </a:r>
            <a:r>
              <a:rPr lang="it-IT"/>
              <a:t> </a:t>
            </a:r>
            <a:r>
              <a:rPr lang="it-IT" i="1"/>
              <a:t>artisan</a:t>
            </a:r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5EAA92-B60D-0244-8A4C-37F82BEA9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872979"/>
            <a:ext cx="8585285" cy="1198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/>
              <a:t>Si è visto che nella directory di una </a:t>
            </a:r>
            <a:r>
              <a:rPr lang="it-IT" sz="2200" err="1"/>
              <a:t>app</a:t>
            </a:r>
            <a:r>
              <a:rPr lang="it-IT" sz="2200"/>
              <a:t> </a:t>
            </a:r>
            <a:r>
              <a:rPr lang="it-IT" sz="2200" err="1"/>
              <a:t>Laravel</a:t>
            </a:r>
            <a:r>
              <a:rPr lang="it-IT" sz="2200"/>
              <a:t> è presente </a:t>
            </a:r>
            <a:r>
              <a:rPr lang="it-IT" sz="2200" i="1"/>
              <a:t>artisan, </a:t>
            </a:r>
            <a:r>
              <a:rPr lang="it-IT" sz="2200"/>
              <a:t>script PHP, di cui si sono usati i comandi </a:t>
            </a:r>
            <a:r>
              <a:rPr lang="it-IT" sz="2200" i="1"/>
              <a:t>serve</a:t>
            </a:r>
            <a:r>
              <a:rPr lang="it-IT" sz="2200"/>
              <a:t>, </a:t>
            </a:r>
            <a:r>
              <a:rPr lang="it-IT" sz="2200" i="1" err="1"/>
              <a:t>key:generate</a:t>
            </a:r>
            <a:r>
              <a:rPr lang="it-IT" sz="2200"/>
              <a:t>, </a:t>
            </a:r>
            <a:r>
              <a:rPr lang="it-IT" sz="2200" i="1" err="1"/>
              <a:t>package:discover</a:t>
            </a:r>
            <a:r>
              <a:rPr lang="it-IT" sz="2200"/>
              <a:t> </a:t>
            </a:r>
          </a:p>
          <a:p>
            <a:pPr marL="0" indent="0">
              <a:buNone/>
            </a:pPr>
            <a:r>
              <a:rPr lang="it-IT" sz="2200"/>
              <a:t>Si tratta di un </a:t>
            </a:r>
            <a:r>
              <a:rPr lang="it-IT" sz="2200" err="1"/>
              <a:t>tool</a:t>
            </a:r>
            <a:r>
              <a:rPr lang="it-IT" sz="2200"/>
              <a:t> per lo sviluppatore </a:t>
            </a:r>
            <a:r>
              <a:rPr lang="it-IT" sz="2200" err="1"/>
              <a:t>Laravel</a:t>
            </a:r>
            <a:r>
              <a:rPr lang="it-IT" sz="2200"/>
              <a:t>, ricchissimo di funzionalità: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ADEB23-5C32-A647-B118-740C3C2E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9BAE4-0D6F-3A43-B61E-0B63BBA2FF86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F98E8-D7A2-CE45-B5C2-FB8CA740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5A9314-A155-904F-80AC-AABFDA1A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34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CD9A8AC-2156-E543-9A3D-DE5F566162B6}"/>
              </a:ext>
            </a:extLst>
          </p:cNvPr>
          <p:cNvSpPr/>
          <p:nvPr/>
        </p:nvSpPr>
        <p:spPr>
          <a:xfrm>
            <a:off x="286232" y="2071692"/>
            <a:ext cx="8677634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0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app8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$ php artisan</a:t>
            </a:r>
          </a:p>
          <a:p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Framework 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5.8.33</a:t>
            </a:r>
            <a:endParaRPr lang="it-IT" sz="10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 dirty="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Usage</a:t>
            </a:r>
            <a:r>
              <a:rPr lang="it-IT" sz="10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: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command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[options] [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arguments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]</a:t>
            </a:r>
          </a:p>
          <a:p>
            <a:r>
              <a:rPr lang="it-IT" sz="10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Options:</a:t>
            </a: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-h, --help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  Display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this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help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message</a:t>
            </a:r>
            <a:endParaRPr lang="it-IT" sz="10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-</a:t>
            </a:r>
            <a:r>
              <a:rPr lang="it-IT" sz="10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q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, --</a:t>
            </a:r>
            <a:r>
              <a:rPr lang="it-IT" sz="10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quiet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Do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not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output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any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message</a:t>
            </a:r>
            <a:endParaRPr lang="it-IT" sz="10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-V, --</a:t>
            </a:r>
            <a:r>
              <a:rPr lang="it-IT" sz="10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version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Display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this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application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version</a:t>
            </a:r>
            <a:endParaRPr lang="it-IT" sz="10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    --ansi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  Force ANSI output</a:t>
            </a: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    --no-ansi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Disable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ANSI output</a:t>
            </a: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-</a:t>
            </a:r>
            <a:r>
              <a:rPr lang="it-IT" sz="10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n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, --no-interaction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Do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not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ask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any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interactive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question</a:t>
            </a:r>
            <a:endParaRPr lang="it-IT" sz="10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    --</a:t>
            </a:r>
            <a:r>
              <a:rPr lang="it-IT" sz="10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env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[=ENV]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The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environment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command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should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run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under</a:t>
            </a: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-</a:t>
            </a:r>
            <a:r>
              <a:rPr lang="it-IT" sz="10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v|vv|vvv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, --verbose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Increase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verbosity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of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messages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 1 for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normal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output, 2 for more verbose output and 3 for debug</a:t>
            </a:r>
          </a:p>
          <a:p>
            <a:r>
              <a:rPr lang="it-IT" sz="1000" dirty="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Available</a:t>
            </a:r>
            <a:r>
              <a:rPr lang="it-IT" sz="10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dirty="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commands</a:t>
            </a:r>
            <a:r>
              <a:rPr lang="it-IT" sz="10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:</a:t>
            </a: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clear-</a:t>
            </a:r>
            <a:r>
              <a:rPr lang="it-IT" sz="10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compiled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Remove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compiled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class file</a:t>
            </a: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down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      Put the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application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into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maintenance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mode</a:t>
            </a: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dump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-server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Start the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dump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server to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collect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dump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information.</a:t>
            </a: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env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        Display the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current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framework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environment</a:t>
            </a:r>
            <a:endParaRPr lang="it-IT" sz="10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help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      Displays help for a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command</a:t>
            </a:r>
            <a:endParaRPr lang="it-IT" sz="10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inspire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    Display an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inspiring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quote</a:t>
            </a: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list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      Lists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commands</a:t>
            </a:r>
            <a:endParaRPr lang="it-IT" sz="10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migrate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   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Run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database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migrations</a:t>
            </a:r>
            <a:endParaRPr lang="it-IT" sz="10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optimize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  Cache the framework bootstrap files</a:t>
            </a: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preset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    Swap the front-end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scaffolding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for the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application</a:t>
            </a:r>
            <a:endParaRPr lang="it-IT" sz="10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serve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      Serve the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application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on the PHP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development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server</a:t>
            </a: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tinker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   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Interact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with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your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application</a:t>
            </a:r>
            <a:endParaRPr lang="it-IT" sz="10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up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       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Bring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application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out of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maintenance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mode</a:t>
            </a: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  <a:r>
              <a:rPr lang="it-IT" sz="10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app</a:t>
            </a:r>
          </a:p>
          <a:p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app:name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  Set the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application</a:t>
            </a:r>
            <a:r>
              <a:rPr lang="it-IT" sz="10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namespace</a:t>
            </a:r>
            <a:endParaRPr lang="it-IT" sz="10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64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ADEB23-5C32-A647-B118-740C3C2E0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C76BD-E22B-044A-A281-8AE6C7256FF4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4F98E8-D7A2-CE45-B5C2-FB8CA740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5A9314-A155-904F-80AC-AABFDA1AB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35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CD9A8AC-2156-E543-9A3D-DE5F566162B6}"/>
              </a:ext>
            </a:extLst>
          </p:cNvPr>
          <p:cNvSpPr/>
          <p:nvPr/>
        </p:nvSpPr>
        <p:spPr>
          <a:xfrm>
            <a:off x="178472" y="174259"/>
            <a:ext cx="4433871" cy="63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  <a:r>
              <a:rPr lang="it-IT" sz="100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auth</a:t>
            </a:r>
            <a:endParaRPr lang="it-IT" sz="1000">
              <a:solidFill>
                <a:srgbClr val="9FA01C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auth:clear-resets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Flush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expired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password reset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tokens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  <a:r>
              <a:rPr lang="it-IT" sz="100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cache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cache:clear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Flush the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application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cache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cache:forget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Remove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an item from the cache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cache:table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Create a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migration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for the cache database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table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  <a:r>
              <a:rPr lang="it-IT" sz="100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config</a:t>
            </a:r>
            <a:endParaRPr lang="it-IT" sz="1000">
              <a:solidFill>
                <a:srgbClr val="9FA01C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config:cache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Create a cache file for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faster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...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config:clear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Remove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configuration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cache file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  <a:r>
              <a:rPr lang="it-IT" sz="100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db</a:t>
            </a:r>
            <a:endParaRPr lang="it-IT" sz="1000">
              <a:solidFill>
                <a:srgbClr val="9FA01C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db:seed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   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Seed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database with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records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  <a:r>
              <a:rPr lang="it-IT" sz="100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event</a:t>
            </a:r>
            <a:endParaRPr lang="it-IT" sz="1000">
              <a:solidFill>
                <a:srgbClr val="9FA01C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event:cache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Discover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and cache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application's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events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...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event:clear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Clear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all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cached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events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and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listeners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event:generate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Generate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missing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events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and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listeners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...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event:list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List the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application's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events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and ...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  <a:r>
              <a:rPr lang="it-IT" sz="100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key</a:t>
            </a:r>
            <a:endParaRPr lang="it-IT" sz="1000">
              <a:solidFill>
                <a:srgbClr val="9FA01C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key:generate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Set the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application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key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  <a:r>
              <a:rPr lang="it-IT" sz="100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make</a:t>
            </a:r>
            <a:endParaRPr lang="it-IT" sz="1000">
              <a:solidFill>
                <a:srgbClr val="9FA01C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make:auth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 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Scaffold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basic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login and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registration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...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make:channel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Create a new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channel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class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make:command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Create a new Artisan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command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make:controller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Create a new controller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class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make:event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Create a new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event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class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make:exception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Create a new custom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exception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class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make:factory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Create a new model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factory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make:job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  Create a new job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class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make:listener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Create a new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event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listener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class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make:mail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  Create a new email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class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make:middleware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Create a new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middleware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class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make:migration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Create a new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migration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file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make:model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Create a new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Eloquent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model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class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make:notification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Create a new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notification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class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make:observer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Create a new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observer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class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make:policy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Create a new policy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class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make:provider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Create a new service provider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class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make:request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Create a new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form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request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class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make:resource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Create a new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resource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make:rule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  Create a new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validation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rule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make:seeder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Create a new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seeder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class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5F703A4-4758-754E-A069-C9B6B652178E}"/>
              </a:ext>
            </a:extLst>
          </p:cNvPr>
          <p:cNvSpPr/>
          <p:nvPr/>
        </p:nvSpPr>
        <p:spPr>
          <a:xfrm>
            <a:off x="4772067" y="174259"/>
            <a:ext cx="4190533" cy="633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it-IT" sz="1000">
                <a:solidFill>
                  <a:srgbClr val="000000"/>
                </a:solidFill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latin typeface="Ubuntu Mono" panose="020B0509030602030204" pitchFamily="49" charset="0"/>
              </a:rPr>
              <a:t>make:test</a:t>
            </a:r>
            <a:r>
              <a:rPr lang="it-IT" sz="1000">
                <a:solidFill>
                  <a:srgbClr val="000000"/>
                </a:solidFill>
                <a:latin typeface="Ubuntu Mono" panose="020B0509030602030204" pitchFamily="49" charset="0"/>
              </a:rPr>
              <a:t>            Create a new test </a:t>
            </a:r>
            <a:r>
              <a:rPr lang="it-IT" sz="1000" err="1">
                <a:solidFill>
                  <a:srgbClr val="000000"/>
                </a:solidFill>
                <a:latin typeface="Ubuntu Mono" panose="020B0509030602030204" pitchFamily="49" charset="0"/>
              </a:rPr>
              <a:t>class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  <a:r>
              <a:rPr lang="it-IT" sz="100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migrate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migrate:fresh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Drop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all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tables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and re-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run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all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migrations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migrate:install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Create the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migration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repository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migrate:refresh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Reset and re-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run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all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migrations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migrate:reset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Rollback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all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database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migrations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migrate:rollback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Rollback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last database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migration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migrate:status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Show the status of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each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migration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  <a:r>
              <a:rPr lang="it-IT" sz="100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notifications</a:t>
            </a:r>
            <a:endParaRPr lang="it-IT" sz="1000">
              <a:solidFill>
                <a:srgbClr val="9FA01C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notifications:table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Create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migration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for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notifications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table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  <a:r>
              <a:rPr lang="it-IT" sz="100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optimize</a:t>
            </a:r>
            <a:endParaRPr lang="it-IT" sz="1000">
              <a:solidFill>
                <a:srgbClr val="9FA01C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optimize:clear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Remove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cached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bootstrap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files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  <a:r>
              <a:rPr lang="it-IT" sz="100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package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package:discover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Rebuild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cached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package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manifest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  <a:r>
              <a:rPr lang="it-IT" sz="100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queue</a:t>
            </a:r>
            <a:endParaRPr lang="it-IT" sz="1000">
              <a:solidFill>
                <a:srgbClr val="9FA01C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queue:failed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List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all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of the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failed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queue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jobs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queue:failed-table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Create a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migration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for the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failed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...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queue:flush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Flush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all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of the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failed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queue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jobs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queue:forget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Delete a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failed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queue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job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queue:listen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Listen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to a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given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queue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queue:restart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Restart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queue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worker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daemons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after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job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queue:retry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Retry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failed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queue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job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queue:table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Create a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migration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for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jpbs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queue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queue:work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Start processing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jobs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on the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queue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  <a:r>
              <a:rPr lang="it-IT" sz="100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route</a:t>
            </a:r>
            <a:endParaRPr lang="it-IT" sz="1000">
              <a:solidFill>
                <a:srgbClr val="9FA01C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route:cache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Create a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cache file for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faster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...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route:clear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 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Remove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cache file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route:list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List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all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registered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routes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  <a:r>
              <a:rPr lang="it-IT" sz="100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schedule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schedule:run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Run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the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scheduled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commands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  <a:r>
              <a:rPr lang="it-IT" sz="100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session</a:t>
            </a: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session:table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      Create a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migration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for session DB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table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  <a:r>
              <a:rPr lang="it-IT" sz="100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storage</a:t>
            </a:r>
            <a:endParaRPr lang="it-IT" sz="1000">
              <a:solidFill>
                <a:srgbClr val="9FA01C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storage:link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Create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symbolic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link for public/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storage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  <a:r>
              <a:rPr lang="it-IT" sz="100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vendor</a:t>
            </a:r>
            <a:endParaRPr lang="it-IT" sz="1000">
              <a:solidFill>
                <a:srgbClr val="9FA01C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vendor:publish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Publish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publishable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assets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from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packages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</a:t>
            </a:r>
            <a:r>
              <a:rPr lang="it-IT" sz="1000" err="1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view</a:t>
            </a:r>
            <a:endParaRPr lang="it-IT" sz="1000">
              <a:solidFill>
                <a:srgbClr val="9FA01C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view:cache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Compile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application's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Blade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templates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</a:t>
            </a:r>
            <a:r>
              <a:rPr lang="it-IT" sz="100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view:clear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          Clear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all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compiled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it-IT" sz="10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0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files</a:t>
            </a:r>
            <a:endParaRPr lang="it-IT" sz="100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1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1B5151-0D42-D3C5-DCD4-5449FD8A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Artisan: autocompletamento nativo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8EDC4A-21CC-16B7-33DB-25F63D2BC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1111202"/>
            <a:ext cx="8585285" cy="962695"/>
          </a:xfrm>
        </p:spPr>
        <p:txBody>
          <a:bodyPr/>
          <a:lstStyle/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3C502-DFE0-1D6B-BCFB-707F98F5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5653-8BC7-D744-94B8-2308E84AB699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9A35D-0AFC-B49C-69BF-2C5A2B8C5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1C671-6428-5A7F-B8DE-AC87D953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6B776-9B64-42D1-A467-9A75D7C9B6DA}" type="slidenum">
              <a:rPr lang="it-IT" smtClean="0"/>
              <a:t>36</a:t>
            </a:fld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4BD1852-A75C-D37E-E59E-7E5DD7E35D1A}"/>
              </a:ext>
            </a:extLst>
          </p:cNvPr>
          <p:cNvSpPr/>
          <p:nvPr/>
        </p:nvSpPr>
        <p:spPr>
          <a:xfrm>
            <a:off x="354156" y="2414154"/>
            <a:ext cx="8503611" cy="52322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dirty="0" err="1">
                <a:solidFill>
                  <a:srgbClr val="C814C9"/>
                </a:solidFill>
                <a:latin typeface="Ubuntu Mono" panose="020B0509030602030204" pitchFamily="49" charset="0"/>
              </a:rPr>
              <a:t>my_app</a:t>
            </a:r>
            <a:r>
              <a:rPr lang="it-IT" sz="1400" dirty="0">
                <a:solidFill>
                  <a:srgbClr val="C814C9"/>
                </a:solidFill>
                <a:latin typeface="Ubuntu Mono" panose="020B0509030602030204" pitchFamily="49" charset="0"/>
              </a:rPr>
              <a:t> $</a:t>
            </a:r>
            <a:r>
              <a:rPr lang="it-IT" sz="1400" dirty="0">
                <a:solidFill>
                  <a:schemeClr val="accent6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./artisan 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completion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&gt; ~/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artisan.sh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 </a:t>
            </a:r>
            <a:r>
              <a:rPr lang="it-IT" sz="1400" dirty="0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 codice </a:t>
            </a:r>
            <a:r>
              <a:rPr lang="it-IT" sz="1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it-IT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it-IT" sz="1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autocompletamento</a:t>
            </a:r>
            <a:r>
              <a:rPr lang="it-IT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lo salva</a:t>
            </a:r>
            <a:endParaRPr lang="it-IT" sz="1400" b="1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400" dirty="0" err="1">
                <a:solidFill>
                  <a:srgbClr val="C814C9"/>
                </a:solidFill>
                <a:latin typeface="Ubuntu Mono" panose="020B0509030602030204" pitchFamily="49" charset="0"/>
              </a:rPr>
              <a:t>my_app</a:t>
            </a:r>
            <a:r>
              <a:rPr lang="it-IT" sz="1400" dirty="0">
                <a:solidFill>
                  <a:srgbClr val="C814C9"/>
                </a:solidFill>
                <a:latin typeface="Ubuntu Mono" panose="020B0509030602030204" pitchFamily="49" charset="0"/>
              </a:rPr>
              <a:t> $</a:t>
            </a:r>
            <a:r>
              <a:rPr lang="it-IT" sz="1400" dirty="0">
                <a:solidFill>
                  <a:schemeClr val="accent6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source artisan ~/</a:t>
            </a:r>
            <a:r>
              <a:rPr lang="it-IT" sz="1400" dirty="0" err="1">
                <a:solidFill>
                  <a:srgbClr val="000000"/>
                </a:solidFill>
                <a:latin typeface="Ubuntu Mono" panose="020B0509030602030204" pitchFamily="49" charset="0"/>
              </a:rPr>
              <a:t>artisan.sh</a:t>
            </a:r>
            <a:r>
              <a:rPr lang="it-IT" sz="1400" dirty="0">
                <a:solidFill>
                  <a:srgbClr val="000000"/>
                </a:solidFill>
                <a:latin typeface="Ubuntu Mono" panose="020B0509030602030204" pitchFamily="49" charset="0"/>
              </a:rPr>
              <a:t>          </a:t>
            </a:r>
            <a:r>
              <a:rPr lang="it-IT" sz="1400" dirty="0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attiva </a:t>
            </a:r>
            <a:r>
              <a:rPr lang="it-IT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autocompletamento</a:t>
            </a:r>
            <a:endParaRPr lang="it-IT" sz="1400" dirty="0">
              <a:solidFill>
                <a:srgbClr val="0070C0"/>
              </a:solidFill>
              <a:latin typeface="Ubuntu Mono" panose="020B0509030602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569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5F4B2B-13D1-4A49-9026-C1256487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46815"/>
          </a:xfrm>
        </p:spPr>
        <p:txBody>
          <a:bodyPr>
            <a:normAutofit fontScale="90000"/>
          </a:bodyPr>
          <a:lstStyle/>
          <a:p>
            <a:r>
              <a:rPr lang="it-IT" b="0" i="1"/>
              <a:t>artisan</a:t>
            </a:r>
            <a:r>
              <a:rPr lang="it-IT" b="0"/>
              <a:t> e bash-completion: script</a:t>
            </a:r>
            <a:endParaRPr lang="it-IT" b="0" i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704EC0-798F-5744-A009-01A8ADD8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87" y="819803"/>
            <a:ext cx="8856025" cy="3173574"/>
          </a:xfrm>
        </p:spPr>
        <p:txBody>
          <a:bodyPr>
            <a:noAutofit/>
          </a:bodyPr>
          <a:lstStyle/>
          <a:p>
            <a:pPr marL="227013" indent="-227013">
              <a:lnSpc>
                <a:spcPct val="95000"/>
              </a:lnSpc>
            </a:pPr>
            <a:r>
              <a:rPr lang="it-IT" sz="2400" noProof="1"/>
              <a:t>Per </a:t>
            </a:r>
            <a:r>
              <a:rPr lang="it-IT" sz="2400" i="1" noProof="1"/>
              <a:t>artisan</a:t>
            </a:r>
            <a:r>
              <a:rPr lang="it-IT" sz="2400" noProof="1"/>
              <a:t> sarebbe assai utile il completamento automatico (col tasto [TAB]) sulla </a:t>
            </a:r>
            <a:r>
              <a:rPr lang="it-IT" sz="2400" i="1" noProof="1"/>
              <a:t>bash</a:t>
            </a:r>
            <a:r>
              <a:rPr lang="it-IT" sz="2400" noProof="1"/>
              <a:t>, data la miriade di comandi e opzioni </a:t>
            </a:r>
          </a:p>
          <a:p>
            <a:pPr marL="227013" indent="-227013">
              <a:lnSpc>
                <a:spcPct val="95000"/>
              </a:lnSpc>
              <a:spcBef>
                <a:spcPts val="800"/>
              </a:spcBef>
            </a:pPr>
            <a:r>
              <a:rPr lang="it-IT" sz="2400" noProof="1"/>
              <a:t>Questa funzionalità è (quasi) nativa per </a:t>
            </a:r>
            <a:r>
              <a:rPr lang="it-IT" sz="2400" i="1" noProof="1"/>
              <a:t>zsh</a:t>
            </a:r>
            <a:r>
              <a:rPr lang="it-IT" sz="2400" noProof="1"/>
              <a:t>, mentre per </a:t>
            </a:r>
            <a:r>
              <a:rPr lang="it-IT" sz="2400" i="1" noProof="1"/>
              <a:t>bash</a:t>
            </a:r>
            <a:r>
              <a:rPr lang="it-IT" sz="2400" noProof="1"/>
              <a:t> si può usare lo script da </a:t>
            </a:r>
            <a:r>
              <a:rPr lang="it-IT" sz="2000" noProof="1">
                <a:latin typeface="Arial Narrow" panose="020B0604020202020204" pitchFamily="34" charset="0"/>
                <a:cs typeface="Arial Narrow" panose="020B0604020202020204" pitchFamily="34" charset="0"/>
                <a:hlinkClick r:id="rId2"/>
              </a:rPr>
              <a:t>https://gist.github.com/tuanpht/2c92f39c74f404ffc712c9078a384f39</a:t>
            </a:r>
            <a:endParaRPr lang="it-IT" sz="2400" noProof="1"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marL="227013" indent="0">
              <a:buNone/>
            </a:pPr>
            <a:r>
              <a:rPr lang="it-IT" sz="2200" noProof="1"/>
              <a:t>NB: dopo </a:t>
            </a:r>
            <a:r>
              <a:rPr lang="it-IT" sz="1900" noProof="1">
                <a:solidFill>
                  <a:srgbClr val="0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complete</a:t>
            </a:r>
            <a:r>
              <a:rPr lang="it-IT" sz="1900" noProof="1">
                <a:solidFill>
                  <a:srgbClr val="00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900" noProof="1">
                <a:solidFill>
                  <a:srgbClr val="0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-F</a:t>
            </a:r>
            <a:r>
              <a:rPr lang="it-IT" sz="1900" noProof="1">
                <a:solidFill>
                  <a:srgbClr val="000000"/>
                </a:solidFill>
                <a:highlight>
                  <a:srgbClr val="C0C0C0"/>
                </a:highlight>
              </a:rPr>
              <a:t> </a:t>
            </a:r>
            <a:r>
              <a:rPr lang="it-IT" sz="1900" noProof="1">
                <a:solidFill>
                  <a:srgbClr val="0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_artisan</a:t>
            </a:r>
            <a:r>
              <a:rPr lang="it-IT" sz="1900" noProof="1">
                <a:solidFill>
                  <a:srgbClr val="000000"/>
                </a:solidFill>
                <a:highlight>
                  <a:srgbClr val="C0C0C0"/>
                </a:highlight>
              </a:rPr>
              <a:t> </a:t>
            </a:r>
            <a:r>
              <a:rPr lang="it-IT" sz="1900" noProof="1">
                <a:solidFill>
                  <a:srgbClr val="0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php</a:t>
            </a:r>
            <a:r>
              <a:rPr lang="it-IT" sz="2200" noProof="1"/>
              <a:t> aggiungere </a:t>
            </a:r>
            <a:r>
              <a:rPr lang="it-IT" sz="1900" noProof="1">
                <a:solidFill>
                  <a:srgbClr val="0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complete</a:t>
            </a:r>
            <a:r>
              <a:rPr lang="it-IT" sz="1900" noProof="1">
                <a:solidFill>
                  <a:srgbClr val="000000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t-IT" sz="1900" noProof="1">
                <a:solidFill>
                  <a:srgbClr val="0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-F</a:t>
            </a:r>
            <a:r>
              <a:rPr lang="it-IT" sz="1900" noProof="1">
                <a:solidFill>
                  <a:srgbClr val="000000"/>
                </a:solidFill>
                <a:highlight>
                  <a:srgbClr val="C0C0C0"/>
                </a:highlight>
              </a:rPr>
              <a:t> </a:t>
            </a:r>
            <a:r>
              <a:rPr lang="it-IT" sz="1900" noProof="1">
                <a:solidFill>
                  <a:srgbClr val="0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_artisan</a:t>
            </a:r>
            <a:r>
              <a:rPr lang="it-IT" sz="1900" noProof="1">
                <a:solidFill>
                  <a:srgbClr val="000000"/>
                </a:solidFill>
                <a:highlight>
                  <a:srgbClr val="C0C0C0"/>
                </a:highlight>
              </a:rPr>
              <a:t> </a:t>
            </a:r>
            <a:r>
              <a:rPr lang="it-IT" sz="1900" noProof="1">
                <a:solidFill>
                  <a:srgbClr val="000000"/>
                </a:solidFill>
                <a:highlight>
                  <a:srgbClr val="C0C0C0"/>
                </a:highlight>
                <a:latin typeface="Ubuntu Mono" panose="020B0509030602030204" pitchFamily="49" charset="0"/>
              </a:rPr>
              <a:t>artisan</a:t>
            </a:r>
            <a:endParaRPr lang="it-IT" sz="1900" noProof="1"/>
          </a:p>
          <a:p>
            <a:pPr marL="227013" indent="-227013">
              <a:lnSpc>
                <a:spcPct val="95000"/>
              </a:lnSpc>
              <a:spcBef>
                <a:spcPts val="800"/>
              </a:spcBef>
            </a:pPr>
            <a:r>
              <a:rPr lang="it-IT" sz="2400" noProof="1"/>
              <a:t>Il file scaricato e modificato, chiamato p.es. </a:t>
            </a:r>
            <a:r>
              <a:rPr lang="it-IT" sz="2400" i="1" noProof="1"/>
              <a:t>artisan.auto</a:t>
            </a:r>
            <a:r>
              <a:rPr lang="it-IT" sz="2400" noProof="1"/>
              <a:t>, va posto in </a:t>
            </a:r>
            <a:r>
              <a:rPr lang="it-IT" sz="2400" i="1" noProof="1"/>
              <a:t>/etc/bash_completion.d/</a:t>
            </a:r>
            <a:r>
              <a:rPr lang="it-IT" sz="2400" noProof="1"/>
              <a:t> o in </a:t>
            </a:r>
            <a:r>
              <a:rPr lang="it-IT" sz="2400" i="1" noProof="1"/>
              <a:t>/usr/local/etc/bash_completion.d/</a:t>
            </a:r>
            <a:r>
              <a:rPr lang="it-IT" sz="2400" noProof="1"/>
              <a:t> o </a:t>
            </a:r>
            <a:r>
              <a:rPr lang="it-IT" sz="2400" i="1" noProof="1"/>
              <a:t>$BASH_COMPLETION_COMPAT_DIR</a:t>
            </a:r>
            <a:r>
              <a:rPr lang="it-IT" sz="2400" noProof="1"/>
              <a:t> (che in genere è nella </a:t>
            </a:r>
            <a:r>
              <a:rPr lang="it-IT" sz="2400" i="1" noProof="1"/>
              <a:t>home</a:t>
            </a:r>
            <a:r>
              <a:rPr lang="it-IT" sz="2400" noProof="1"/>
              <a:t>):</a:t>
            </a:r>
            <a:endParaRPr lang="it-IT" sz="2400" noProof="1">
              <a:solidFill>
                <a:srgbClr val="000000"/>
              </a:solidFill>
              <a:latin typeface="Ubuntu Mono" panose="020B05090306020302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BB6CD6-B213-1F4F-8482-49716776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808" y="6454038"/>
            <a:ext cx="2133600" cy="365125"/>
          </a:xfrm>
        </p:spPr>
        <p:txBody>
          <a:bodyPr/>
          <a:lstStyle/>
          <a:p>
            <a:fld id="{2F7E3E16-D3F4-5144-A9FB-C0C15A23C028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83C9BC-F5E4-3743-B558-857BEA92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7472" y="6454038"/>
            <a:ext cx="2895600" cy="365125"/>
          </a:xfrm>
        </p:spPr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D60209-0F11-8647-9F43-0311D6E3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4168" y="6454038"/>
            <a:ext cx="2133600" cy="365125"/>
          </a:xfrm>
        </p:spPr>
        <p:txBody>
          <a:bodyPr/>
          <a:lstStyle/>
          <a:p>
            <a:fld id="{F8EFCE01-9A1A-5743-92DE-2F66DAA3BA2F}" type="slidenum">
              <a:rPr lang="it-IT" smtClean="0"/>
              <a:t>37</a:t>
            </a:fld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F06D3B9-E6BA-4542-BE3F-DEC94803AA79}"/>
              </a:ext>
            </a:extLst>
          </p:cNvPr>
          <p:cNvSpPr txBox="1">
            <a:spLocks/>
          </p:cNvSpPr>
          <p:nvPr/>
        </p:nvSpPr>
        <p:spPr>
          <a:xfrm>
            <a:off x="128487" y="4661757"/>
            <a:ext cx="8768620" cy="44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it-IT" sz="2400"/>
              <a:t>Aperta una </a:t>
            </a:r>
            <a:r>
              <a:rPr lang="it-IT" sz="2400" u="sng"/>
              <a:t>nuova</a:t>
            </a:r>
            <a:r>
              <a:rPr lang="it-IT" sz="2400"/>
              <a:t> shell, si verifica che il completamento sia attivo: 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89513-2DC6-7340-AE8E-A5CFF6F39D94}"/>
              </a:ext>
            </a:extLst>
          </p:cNvPr>
          <p:cNvSpPr/>
          <p:nvPr/>
        </p:nvSpPr>
        <p:spPr>
          <a:xfrm>
            <a:off x="522136" y="5175719"/>
            <a:ext cx="7981319" cy="738664"/>
          </a:xfrm>
          <a:prstGeom prst="rect">
            <a:avLst/>
          </a:prstGeom>
          <a:solidFill>
            <a:srgbClr val="D4E1F1"/>
          </a:solidFill>
        </p:spPr>
        <p:txBody>
          <a:bodyPr wrap="square">
            <a:spAutoFit/>
          </a:bodyPr>
          <a:lstStyle/>
          <a:p>
            <a:r>
              <a:rPr lang="it-IT" sz="1400" noProof="1">
                <a:solidFill>
                  <a:srgbClr val="C814C9"/>
                </a:solidFill>
                <a:latin typeface="Ubuntu Mono" panose="020B0509030602030204" pitchFamily="49" charset="0"/>
              </a:rPr>
              <a:t>$  </a:t>
            </a:r>
            <a:r>
              <a:rPr lang="it-IT" sz="1400" noProof="1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nuova sessione Bash, con autocompletamento per </a:t>
            </a:r>
            <a:r>
              <a:rPr lang="it-IT" sz="1400" i="1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artisan</a:t>
            </a:r>
            <a:r>
              <a:rPr lang="it-IT" sz="1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attivo</a:t>
            </a:r>
            <a:endParaRPr lang="it-IT" sz="1400" noProof="1">
              <a:solidFill>
                <a:srgbClr val="C814C9"/>
              </a:solidFill>
              <a:latin typeface="Ubuntu Mono" panose="020B0509030602030204" pitchFamily="49" charset="0"/>
            </a:endParaRPr>
          </a:p>
          <a:p>
            <a:r>
              <a:rPr lang="it-IT" sz="1400" noProof="1">
                <a:solidFill>
                  <a:srgbClr val="C814C9"/>
                </a:solidFill>
                <a:latin typeface="Ubuntu Mono" panose="020B0509030602030204" pitchFamily="49" charset="0"/>
              </a:rPr>
              <a:t>$ 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complete -p artisan</a:t>
            </a:r>
          </a:p>
          <a:p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complete -F _artisan artisan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79E45CC5-5C1E-4841-AAD6-447388291592}"/>
              </a:ext>
            </a:extLst>
          </p:cNvPr>
          <p:cNvSpPr txBox="1">
            <a:spLocks/>
          </p:cNvSpPr>
          <p:nvPr/>
        </p:nvSpPr>
        <p:spPr>
          <a:xfrm>
            <a:off x="215892" y="5995621"/>
            <a:ext cx="8768620" cy="44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it-IT" sz="2400"/>
              <a:t>Ora però occorre avere un comando </a:t>
            </a:r>
            <a:r>
              <a:rPr lang="it-IT" sz="2400" i="1"/>
              <a:t>artisan</a:t>
            </a:r>
            <a:r>
              <a:rPr lang="it-IT" sz="2400"/>
              <a:t> da autocompletare...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953AA53-E8B6-A74D-A383-211A0CAA3C29}"/>
              </a:ext>
            </a:extLst>
          </p:cNvPr>
          <p:cNvSpPr/>
          <p:nvPr/>
        </p:nvSpPr>
        <p:spPr>
          <a:xfrm>
            <a:off x="522137" y="4037671"/>
            <a:ext cx="7981319" cy="523220"/>
          </a:xfrm>
          <a:prstGeom prst="rect">
            <a:avLst/>
          </a:prstGeom>
          <a:solidFill>
            <a:srgbClr val="D4E1F1"/>
          </a:solidFill>
        </p:spPr>
        <p:txBody>
          <a:bodyPr wrap="square">
            <a:spAutoFit/>
          </a:bodyPr>
          <a:lstStyle/>
          <a:p>
            <a:r>
              <a:rPr lang="it-IT" sz="1400" noProof="1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sudo </a:t>
            </a:r>
            <a:r>
              <a:rPr lang="it-IT" sz="1400" noProof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cp artisan.auto /etc/bash_completion.d/</a:t>
            </a:r>
          </a:p>
          <a:p>
            <a:r>
              <a:rPr lang="it-IT" sz="1400" noProof="1">
                <a:solidFill>
                  <a:srgbClr val="C814C9"/>
                </a:solidFill>
                <a:latin typeface="Ubuntu Mono" panose="020B0509030602030204" pitchFamily="49" charset="0"/>
              </a:rPr>
              <a:t>$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 Ctrl-D</a:t>
            </a:r>
            <a:endParaRPr lang="it-IT" sz="1400" noProof="1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4774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5F4B2B-13D1-4A49-9026-C1256487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46815"/>
          </a:xfrm>
        </p:spPr>
        <p:txBody>
          <a:bodyPr>
            <a:normAutofit fontScale="90000"/>
          </a:bodyPr>
          <a:lstStyle/>
          <a:p>
            <a:r>
              <a:rPr lang="it-IT" b="0" i="1"/>
              <a:t>artisan</a:t>
            </a:r>
            <a:r>
              <a:rPr lang="it-IT" b="0"/>
              <a:t> e bash-completion: script e alias</a:t>
            </a:r>
            <a:endParaRPr lang="it-IT" b="0" i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704EC0-798F-5744-A009-01A8ADD8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3" y="769558"/>
            <a:ext cx="8768620" cy="879990"/>
          </a:xfrm>
        </p:spPr>
        <p:txBody>
          <a:bodyPr>
            <a:noAutofit/>
          </a:bodyPr>
          <a:lstStyle/>
          <a:p>
            <a:pPr marL="269875" indent="-269875"/>
            <a:r>
              <a:rPr lang="it-IT" sz="2400"/>
              <a:t>Occorre definire un comando di </a:t>
            </a:r>
            <a:r>
              <a:rPr lang="it-IT" sz="2400" err="1"/>
              <a:t>bash</a:t>
            </a:r>
            <a:r>
              <a:rPr lang="it-IT" sz="2400"/>
              <a:t> '</a:t>
            </a:r>
            <a:r>
              <a:rPr lang="it-IT" sz="2400" i="1"/>
              <a:t>artisan</a:t>
            </a:r>
            <a:r>
              <a:rPr lang="it-IT" sz="2400"/>
              <a:t>' da autocompletare;</a:t>
            </a:r>
            <a:br>
              <a:rPr lang="it-IT" sz="2400"/>
            </a:br>
            <a:r>
              <a:rPr lang="it-IT" sz="2400"/>
              <a:t>lo si introduce con </a:t>
            </a:r>
            <a:r>
              <a:rPr lang="it-IT" sz="2400" i="1"/>
              <a:t>alias </a:t>
            </a:r>
            <a:r>
              <a:rPr lang="it-IT" sz="2400"/>
              <a:t>ed ecco attivo il completamento con </a:t>
            </a:r>
            <a:r>
              <a:rPr lang="it-IT" sz="2400" err="1"/>
              <a:t>tab</a:t>
            </a:r>
            <a:r>
              <a:rPr lang="it-IT" sz="2400"/>
              <a:t>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BB6CD6-B213-1F4F-8482-49716776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808" y="6454038"/>
            <a:ext cx="2133600" cy="365125"/>
          </a:xfrm>
        </p:spPr>
        <p:txBody>
          <a:bodyPr/>
          <a:lstStyle/>
          <a:p>
            <a:fld id="{FE0265E7-9C08-0144-940A-EFBEC19632EC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83C9BC-F5E4-3743-B558-857BEA92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7472" y="6454038"/>
            <a:ext cx="2895600" cy="365125"/>
          </a:xfrm>
        </p:spPr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D60209-0F11-8647-9F43-0311D6E3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4168" y="6454038"/>
            <a:ext cx="2133600" cy="365125"/>
          </a:xfrm>
        </p:spPr>
        <p:txBody>
          <a:bodyPr/>
          <a:lstStyle/>
          <a:p>
            <a:fld id="{F8EFCE01-9A1A-5743-92DE-2F66DAA3BA2F}" type="slidenum">
              <a:rPr lang="it-IT" smtClean="0"/>
              <a:t>38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6F9496-E1B8-2B4D-B6FD-EDBCD33B5EC3}"/>
              </a:ext>
            </a:extLst>
          </p:cNvPr>
          <p:cNvSpPr/>
          <p:nvPr/>
        </p:nvSpPr>
        <p:spPr>
          <a:xfrm>
            <a:off x="564472" y="1647282"/>
            <a:ext cx="8293296" cy="2970044"/>
          </a:xfrm>
          <a:prstGeom prst="rect">
            <a:avLst/>
          </a:prstGeom>
          <a:solidFill>
            <a:srgbClr val="D4E1F1"/>
          </a:solidFill>
        </p:spPr>
        <p:txBody>
          <a:bodyPr wrap="square">
            <a:spAutoFit/>
          </a:bodyPr>
          <a:lstStyle/>
          <a:p>
            <a:r>
              <a:rPr lang="it-IT" sz="1300" noProof="1">
                <a:solidFill>
                  <a:srgbClr val="C814C9"/>
                </a:solidFill>
                <a:latin typeface="Ubuntu Mono" panose="020B0509030602030204" pitchFamily="49" charset="0"/>
              </a:rPr>
              <a:t>my_app $ 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alias artisan='php artisan'</a:t>
            </a:r>
            <a:r>
              <a:rPr lang="it-IT" sz="1300" noProof="1">
                <a:solidFill>
                  <a:srgbClr val="0070C0"/>
                </a:solidFill>
                <a:latin typeface="Ubuntu Mono" panose="020B0509030602030204" pitchFamily="49" charset="0"/>
              </a:rPr>
              <a:t>  # </a:t>
            </a:r>
            <a:r>
              <a:rPr lang="it-IT" sz="13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 potrebbe inserire in </a:t>
            </a:r>
            <a:r>
              <a:rPr lang="it-IT" sz="1300" i="1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.bashrc</a:t>
            </a:r>
            <a:r>
              <a:rPr lang="it-IT" sz="13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etc. </a:t>
            </a:r>
            <a:endParaRPr lang="it-IT" sz="1300" noProof="1">
              <a:solidFill>
                <a:srgbClr val="C814C9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noProof="1">
                <a:solidFill>
                  <a:srgbClr val="C814C9"/>
                </a:solidFill>
                <a:effectLst/>
                <a:latin typeface="Ubuntu Mono" panose="020B0509030602030204" pitchFamily="49" charset="0"/>
              </a:rPr>
              <a:t>my_app $ 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artisan [TAB]</a:t>
            </a:r>
            <a:r>
              <a:rPr lang="it-IT" sz="1400" noProof="1">
                <a:solidFill>
                  <a:srgbClr val="000000"/>
                </a:solidFill>
                <a:latin typeface="Ubuntu Mono" panose="020B0509030602030204" pitchFamily="49" charset="0"/>
              </a:rPr>
              <a:t>       </a:t>
            </a:r>
            <a:r>
              <a:rPr lang="it-IT" sz="1400" noProof="1">
                <a:solidFill>
                  <a:srgbClr val="0070C0"/>
                </a:solidFill>
                <a:latin typeface="Ubuntu Mono" panose="020B0509030602030204" pitchFamily="49" charset="0"/>
              </a:rPr>
              <a:t>        </a:t>
            </a:r>
            <a:r>
              <a:rPr lang="it-IT" sz="1300" noProof="1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3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premendo il tasto TAB si attiva il completamento automatico</a:t>
            </a:r>
            <a:r>
              <a:rPr lang="it-IT" sz="14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4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app:name             help                 make:migration       migrate:rollback     route:cache</a:t>
            </a:r>
          </a:p>
          <a:p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auth:clear-resets    inspire              make:model           migrate:status       route:clear</a:t>
            </a:r>
          </a:p>
          <a:p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cache:clear          key:generate         make:notification    notifications:table  route:list</a:t>
            </a:r>
          </a:p>
          <a:p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...</a:t>
            </a:r>
          </a:p>
          <a:p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down                 make:event           make:seeder          queue:flush          up</a:t>
            </a:r>
          </a:p>
          <a:p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dump-server          make:exception       make:test            queue:forget         vendor:publish</a:t>
            </a:r>
          </a:p>
          <a:p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env                  make:factory         migrate              queue:listen         view:cache</a:t>
            </a:r>
          </a:p>
          <a:p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event:cache          make:job             migrate:fresh        queue:restart        view:clear</a:t>
            </a:r>
          </a:p>
          <a:p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...</a:t>
            </a:r>
          </a:p>
          <a:p>
            <a:r>
              <a:rPr lang="it-IT" sz="1300" noProof="1">
                <a:solidFill>
                  <a:srgbClr val="C814C9"/>
                </a:solidFill>
                <a:latin typeface="Ubuntu Mono" panose="020B0509030602030204" pitchFamily="49" charset="0"/>
              </a:rPr>
              <a:t>my_app $ 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artisan migrat [TAB]</a:t>
            </a:r>
            <a:r>
              <a:rPr lang="it-IT" sz="1300" noProof="1">
                <a:solidFill>
                  <a:srgbClr val="0070C0"/>
                </a:solidFill>
                <a:latin typeface="Ubuntu Mono" panose="020B0509030602030204" pitchFamily="49" charset="0"/>
              </a:rPr>
              <a:t>   # </a:t>
            </a:r>
            <a:r>
              <a:rPr lang="it-IT" sz="1300" noProof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completamento funziona anche con sottocomandi e opzioni </a:t>
            </a:r>
            <a:endParaRPr lang="it-IT" sz="1300" noProof="1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artisan migrat</a:t>
            </a:r>
          </a:p>
          <a:p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migrate           migrate:install   migrate:reset     migrate:status    </a:t>
            </a:r>
          </a:p>
          <a:p>
            <a:r>
              <a:rPr lang="it-IT" sz="1200" noProof="1">
                <a:solidFill>
                  <a:srgbClr val="000000"/>
                </a:solidFill>
                <a:latin typeface="Ubuntu Mono" panose="020B0509030602030204" pitchFamily="49" charset="0"/>
              </a:rPr>
              <a:t>migrate:fresh     migrate:refresh   migrate:rollback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A514E498-96AA-9D48-888B-C7499D52716C}"/>
              </a:ext>
            </a:extLst>
          </p:cNvPr>
          <p:cNvSpPr txBox="1">
            <a:spLocks/>
          </p:cNvSpPr>
          <p:nvPr/>
        </p:nvSpPr>
        <p:spPr>
          <a:xfrm>
            <a:off x="260962" y="4617778"/>
            <a:ext cx="8883038" cy="447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it-IT" sz="2100"/>
              <a:t>Per disattivare l'autocompletion (mantenendo l'alias) nella sessione corrente: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146F384-EF1B-0648-85A4-F707EDAD2C51}"/>
              </a:ext>
            </a:extLst>
          </p:cNvPr>
          <p:cNvSpPr/>
          <p:nvPr/>
        </p:nvSpPr>
        <p:spPr>
          <a:xfrm>
            <a:off x="564473" y="5015723"/>
            <a:ext cx="8293295" cy="692497"/>
          </a:xfrm>
          <a:prstGeom prst="rect">
            <a:avLst/>
          </a:prstGeom>
          <a:solidFill>
            <a:srgbClr val="D4E1F1"/>
          </a:solidFill>
        </p:spPr>
        <p:txBody>
          <a:bodyPr wrap="square">
            <a:spAutoFit/>
          </a:bodyPr>
          <a:lstStyle/>
          <a:p>
            <a:r>
              <a:rPr lang="it-IT" sz="1300" noProof="1">
                <a:solidFill>
                  <a:srgbClr val="C814C9"/>
                </a:solidFill>
                <a:latin typeface="Ubuntu Mono" panose="020B0509030602030204" pitchFamily="49" charset="0"/>
              </a:rPr>
              <a:t>my_app1 $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complete -r artisan</a:t>
            </a:r>
          </a:p>
          <a:p>
            <a:r>
              <a:rPr lang="it-IT" sz="1300" noProof="1">
                <a:solidFill>
                  <a:srgbClr val="C814C9"/>
                </a:solidFill>
                <a:latin typeface="Ubuntu Mono" panose="020B0509030602030204" pitchFamily="49" charset="0"/>
              </a:rPr>
              <a:t>my_app1 $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complete -p artisan</a:t>
            </a:r>
          </a:p>
          <a:p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-bash: complete: artisan: nessun completamento specificato</a:t>
            </a:r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C2B55DA4-FD65-A948-A0D6-AB0BABEBC229}"/>
              </a:ext>
            </a:extLst>
          </p:cNvPr>
          <p:cNvSpPr txBox="1">
            <a:spLocks/>
          </p:cNvSpPr>
          <p:nvPr/>
        </p:nvSpPr>
        <p:spPr>
          <a:xfrm>
            <a:off x="282735" y="5795107"/>
            <a:ext cx="8768620" cy="447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it-IT" sz="2100"/>
              <a:t>Per disattivarlo in permanenza, in successive sessioni </a:t>
            </a:r>
            <a:r>
              <a:rPr lang="it-IT" sz="2100" i="1"/>
              <a:t>bash</a:t>
            </a:r>
            <a:r>
              <a:rPr lang="it-IT" sz="2100"/>
              <a:t>, e per ogni app: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7FA5DBA4-C7E8-F94E-80B4-64ECAF1C6D6F}"/>
              </a:ext>
            </a:extLst>
          </p:cNvPr>
          <p:cNvSpPr/>
          <p:nvPr/>
        </p:nvSpPr>
        <p:spPr>
          <a:xfrm>
            <a:off x="586246" y="6193052"/>
            <a:ext cx="8271522" cy="292388"/>
          </a:xfrm>
          <a:prstGeom prst="rect">
            <a:avLst/>
          </a:prstGeom>
          <a:solidFill>
            <a:srgbClr val="D4E1F1"/>
          </a:solidFill>
        </p:spPr>
        <p:txBody>
          <a:bodyPr wrap="square">
            <a:spAutoFit/>
          </a:bodyPr>
          <a:lstStyle/>
          <a:p>
            <a:r>
              <a:rPr lang="it-IT" sz="1300" noProof="1">
                <a:solidFill>
                  <a:srgbClr val="C814C9"/>
                </a:solidFill>
                <a:latin typeface="Ubuntu Mono" panose="020B0509030602030204" pitchFamily="49" charset="0"/>
              </a:rPr>
              <a:t>my_app1 $</a:t>
            </a:r>
            <a:r>
              <a:rPr lang="it-IT" sz="1300" noProof="1">
                <a:solidFill>
                  <a:srgbClr val="000000"/>
                </a:solidFill>
                <a:latin typeface="Ubuntu Mono" panose="020B0509030602030204" pitchFamily="49" charset="0"/>
              </a:rPr>
              <a:t> sudo rm /etc/bash_completion.d/artisan</a:t>
            </a: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48EDC09D-D67B-9B44-A073-2103884629EE}"/>
              </a:ext>
            </a:extLst>
          </p:cNvPr>
          <p:cNvSpPr txBox="1">
            <a:spLocks/>
          </p:cNvSpPr>
          <p:nvPr/>
        </p:nvSpPr>
        <p:spPr>
          <a:xfrm>
            <a:off x="282735" y="206529"/>
            <a:ext cx="8768620" cy="50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2165826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5F4B2B-13D1-4A49-9026-C1256487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46815"/>
          </a:xfrm>
        </p:spPr>
        <p:txBody>
          <a:bodyPr>
            <a:normAutofit fontScale="90000"/>
          </a:bodyPr>
          <a:lstStyle/>
          <a:p>
            <a:r>
              <a:rPr lang="it-IT" b="0" i="1"/>
              <a:t>artisan</a:t>
            </a:r>
            <a:r>
              <a:rPr lang="it-IT" b="0"/>
              <a:t> e </a:t>
            </a:r>
            <a:r>
              <a:rPr lang="it-IT" b="0" err="1"/>
              <a:t>bash-completion</a:t>
            </a:r>
            <a:r>
              <a:rPr lang="it-IT" b="0"/>
              <a:t>, con PHP / 1</a:t>
            </a:r>
            <a:endParaRPr lang="it-IT" b="0" i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704EC0-798F-5744-A009-01A8ADD8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2" y="888769"/>
            <a:ext cx="8858760" cy="11972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200"/>
              <a:t>Un altro modo di dotare </a:t>
            </a:r>
            <a:r>
              <a:rPr lang="it-IT" sz="2200" i="1"/>
              <a:t>artisan</a:t>
            </a:r>
            <a:r>
              <a:rPr lang="it-IT" sz="2200"/>
              <a:t> della </a:t>
            </a:r>
            <a:r>
              <a:rPr lang="it-IT" sz="2200" i="1" err="1"/>
              <a:t>bash</a:t>
            </a:r>
            <a:r>
              <a:rPr lang="it-IT" sz="2200" i="1"/>
              <a:t> </a:t>
            </a:r>
            <a:r>
              <a:rPr lang="it-IT" sz="2200" i="1" err="1"/>
              <a:t>completion</a:t>
            </a:r>
            <a:r>
              <a:rPr lang="it-IT" sz="2200"/>
              <a:t> è installare dell' apposito codice PHP, attraverso </a:t>
            </a:r>
            <a:r>
              <a:rPr lang="it-IT" sz="2200" i="1" err="1"/>
              <a:t>composer</a:t>
            </a:r>
            <a:r>
              <a:rPr lang="it-IT" sz="2200"/>
              <a:t>, </a:t>
            </a:r>
            <a:r>
              <a:rPr lang="it-IT" sz="2200" u="sng"/>
              <a:t>localmente a ciascuna </a:t>
            </a:r>
            <a:r>
              <a:rPr lang="it-IT" sz="2200" u="sng" err="1"/>
              <a:t>app</a:t>
            </a:r>
            <a:endParaRPr lang="it-IT" sz="2200" u="sng"/>
          </a:p>
          <a:p>
            <a:pPr marL="357188" indent="-268288">
              <a:spcBef>
                <a:spcPts val="200"/>
              </a:spcBef>
            </a:pPr>
            <a:r>
              <a:rPr lang="it-IT" sz="2200"/>
              <a:t>ciò perché anche </a:t>
            </a:r>
            <a:r>
              <a:rPr lang="it-IT" sz="2200" i="1"/>
              <a:t>artisan </a:t>
            </a:r>
            <a:r>
              <a:rPr lang="it-IT" sz="2200"/>
              <a:t>è installato localmente alla </a:t>
            </a:r>
            <a:r>
              <a:rPr lang="it-IT" sz="2200" err="1"/>
              <a:t>app</a:t>
            </a:r>
            <a:endParaRPr lang="it-IT" sz="22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BB6CD6-B213-1F4F-8482-49716776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808" y="6454038"/>
            <a:ext cx="2133600" cy="365125"/>
          </a:xfrm>
        </p:spPr>
        <p:txBody>
          <a:bodyPr/>
          <a:lstStyle/>
          <a:p>
            <a:fld id="{94D3B4CB-7810-8941-AFB7-F65D46C5D2AC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83C9BC-F5E4-3743-B558-857BEA92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7472" y="6454038"/>
            <a:ext cx="2895600" cy="365125"/>
          </a:xfrm>
        </p:spPr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D60209-0F11-8647-9F43-0311D6E3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4168" y="6454038"/>
            <a:ext cx="2133600" cy="365125"/>
          </a:xfrm>
        </p:spPr>
        <p:txBody>
          <a:bodyPr/>
          <a:lstStyle/>
          <a:p>
            <a:fld id="{F8EFCE01-9A1A-5743-92DE-2F66DAA3BA2F}" type="slidenum">
              <a:rPr lang="it-IT" smtClean="0"/>
              <a:t>39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6F9496-E1B8-2B4D-B6FD-EDBCD33B5EC3}"/>
              </a:ext>
            </a:extLst>
          </p:cNvPr>
          <p:cNvSpPr/>
          <p:nvPr/>
        </p:nvSpPr>
        <p:spPr>
          <a:xfrm>
            <a:off x="581339" y="2035979"/>
            <a:ext cx="7981319" cy="692497"/>
          </a:xfrm>
          <a:prstGeom prst="rect">
            <a:avLst/>
          </a:prstGeom>
          <a:solidFill>
            <a:srgbClr val="D4E1F1"/>
          </a:solidFill>
        </p:spPr>
        <p:txBody>
          <a:bodyPr wrap="square">
            <a:spAutoFit/>
          </a:bodyPr>
          <a:lstStyle/>
          <a:p>
            <a:r>
              <a:rPr lang="it-IT" sz="1300" dirty="0" err="1">
                <a:solidFill>
                  <a:srgbClr val="C814C9"/>
                </a:solidFill>
                <a:effectLst/>
                <a:latin typeface="Ubuntu Mono" panose="020B0509030602030204" pitchFamily="49" charset="0"/>
              </a:rPr>
              <a:t>my_app</a:t>
            </a:r>
            <a:r>
              <a:rPr lang="it-IT" sz="1300" dirty="0">
                <a:solidFill>
                  <a:srgbClr val="C814C9"/>
                </a:solidFill>
                <a:effectLst/>
                <a:latin typeface="Ubuntu Mono" panose="020B0509030602030204" pitchFamily="49" charset="0"/>
              </a:rPr>
              <a:t> $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require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balping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/artisan-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bash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-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completion</a:t>
            </a:r>
            <a:endParaRPr lang="it-IT" sz="13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...</a:t>
            </a:r>
          </a:p>
          <a:p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- 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Installing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balping</a:t>
            </a:r>
            <a:r>
              <a:rPr lang="it-IT" sz="13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/artisan-</a:t>
            </a:r>
            <a:r>
              <a:rPr lang="it-IT" sz="13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bash</a:t>
            </a:r>
            <a:r>
              <a:rPr lang="it-IT" sz="13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-</a:t>
            </a:r>
            <a:r>
              <a:rPr lang="it-IT" sz="13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completion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it-IT" sz="13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v1.0.0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): 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Extracting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archive</a:t>
            </a:r>
            <a:endParaRPr lang="it-IT" sz="13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85AD4AA-5CC3-3343-B17B-2657A4D2CEDD}"/>
              </a:ext>
            </a:extLst>
          </p:cNvPr>
          <p:cNvSpPr txBox="1">
            <a:spLocks/>
          </p:cNvSpPr>
          <p:nvPr/>
        </p:nvSpPr>
        <p:spPr>
          <a:xfrm>
            <a:off x="261808" y="2783445"/>
            <a:ext cx="8768620" cy="1197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it-IT" sz="2200"/>
              <a:t>Il pacchetto installato contiene anche lo </a:t>
            </a:r>
            <a:r>
              <a:rPr lang="it-IT" sz="2200">
                <a:highlight>
                  <a:srgbClr val="FFFF00"/>
                </a:highlight>
              </a:rPr>
              <a:t>script</a:t>
            </a:r>
            <a:r>
              <a:rPr lang="it-IT" sz="2200"/>
              <a:t> per la </a:t>
            </a:r>
            <a:r>
              <a:rPr lang="it-IT" sz="2200" i="1"/>
              <a:t>bash</a:t>
            </a:r>
            <a:r>
              <a:rPr lang="it-IT" sz="2200"/>
              <a:t> </a:t>
            </a:r>
            <a:r>
              <a:rPr lang="it-IT" sz="2200" i="1" err="1"/>
              <a:t>completion</a:t>
            </a:r>
            <a:r>
              <a:rPr lang="it-IT" sz="2200"/>
              <a:t>;</a:t>
            </a:r>
            <a:br>
              <a:rPr lang="it-IT" sz="2200"/>
            </a:br>
            <a:r>
              <a:rPr lang="it-IT" sz="2200"/>
              <a:t>lo si installa in </a:t>
            </a:r>
            <a:r>
              <a:rPr lang="it-IT" sz="2200" i="1"/>
              <a:t>/</a:t>
            </a:r>
            <a:r>
              <a:rPr lang="it-IT" sz="2200" i="1" err="1"/>
              <a:t>etc</a:t>
            </a:r>
            <a:r>
              <a:rPr lang="it-IT" sz="2200"/>
              <a:t> (o </a:t>
            </a:r>
            <a:r>
              <a:rPr lang="it-IT" sz="2200" i="1"/>
              <a:t>/</a:t>
            </a:r>
            <a:r>
              <a:rPr lang="it-IT" sz="2200" i="1" err="1"/>
              <a:t>usr</a:t>
            </a:r>
            <a:r>
              <a:rPr lang="it-IT" sz="2200" i="1"/>
              <a:t>/</a:t>
            </a:r>
            <a:r>
              <a:rPr lang="it-IT" sz="2200" i="1" err="1"/>
              <a:t>local</a:t>
            </a:r>
            <a:r>
              <a:rPr lang="it-IT" sz="2200" i="1"/>
              <a:t>/</a:t>
            </a:r>
            <a:r>
              <a:rPr lang="it-IT" sz="2200" i="1" err="1"/>
              <a:t>etc</a:t>
            </a:r>
            <a:r>
              <a:rPr lang="it-IT" sz="2200"/>
              <a:t> o </a:t>
            </a:r>
            <a:r>
              <a:rPr lang="it-IT" sz="2100">
                <a:latin typeface="Ubuntu Mono" panose="020B0509030602030204" pitchFamily="49" charset="0"/>
              </a:rPr>
              <a:t>$BASH_COMPLETION_COMPAT_DIR</a:t>
            </a:r>
            <a:r>
              <a:rPr lang="it-IT" sz="2200"/>
              <a:t>) </a:t>
            </a:r>
            <a:br>
              <a:rPr lang="it-IT" sz="2200"/>
            </a:br>
            <a:r>
              <a:rPr lang="it-IT" sz="2200"/>
              <a:t>(NB: ciò va fatto una volta sola, per una qualsiasi </a:t>
            </a:r>
            <a:r>
              <a:rPr lang="it-IT" sz="2200" err="1"/>
              <a:t>app</a:t>
            </a:r>
            <a:r>
              <a:rPr lang="it-IT" sz="2200"/>
              <a:t>, qui sotto </a:t>
            </a:r>
            <a:r>
              <a:rPr lang="it-IT" sz="2200" i="1" err="1"/>
              <a:t>my_app</a:t>
            </a:r>
            <a:r>
              <a:rPr lang="it-IT" sz="2200"/>
              <a:t>):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29B35CA-4267-654D-A663-B0815211A9EC}"/>
              </a:ext>
            </a:extLst>
          </p:cNvPr>
          <p:cNvSpPr/>
          <p:nvPr/>
        </p:nvSpPr>
        <p:spPr>
          <a:xfrm>
            <a:off x="581339" y="3936101"/>
            <a:ext cx="7981319" cy="492443"/>
          </a:xfrm>
          <a:prstGeom prst="rect">
            <a:avLst/>
          </a:prstGeom>
          <a:solidFill>
            <a:srgbClr val="D4E1F1"/>
          </a:solidFill>
        </p:spPr>
        <p:txBody>
          <a:bodyPr wrap="square">
            <a:spAutoFit/>
          </a:bodyPr>
          <a:lstStyle/>
          <a:p>
            <a:r>
              <a:rPr lang="it-IT" sz="1300" err="1">
                <a:solidFill>
                  <a:srgbClr val="C814C9"/>
                </a:solidFill>
                <a:latin typeface="Ubuntu Mono" panose="020B0509030602030204" pitchFamily="49" charset="0"/>
              </a:rPr>
              <a:t>my_app</a:t>
            </a:r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 $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 sudo </a:t>
            </a:r>
            <a:r>
              <a:rPr lang="it-IT" sz="13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cp</a:t>
            </a:r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vendor</a:t>
            </a:r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lang="it-IT" sz="13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balping</a:t>
            </a:r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/artisan-</a:t>
            </a:r>
            <a:r>
              <a:rPr lang="it-IT" sz="13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bash</a:t>
            </a:r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-</a:t>
            </a:r>
            <a:r>
              <a:rPr lang="it-IT" sz="13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completion</a:t>
            </a:r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lang="it-IT" sz="13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Ubuntu Mono" panose="020B0509030602030204" pitchFamily="49" charset="0"/>
              </a:rPr>
              <a:t>artisan</a:t>
            </a:r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/</a:t>
            </a:r>
            <a:r>
              <a:rPr lang="it-IT" sz="13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etc</a:t>
            </a:r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lang="it-IT" sz="130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bash_completion.d</a:t>
            </a:r>
            <a:r>
              <a:rPr lang="it-IT" sz="130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</a:t>
            </a:r>
          </a:p>
          <a:p>
            <a:r>
              <a:rPr lang="it-IT" sz="1300" err="1">
                <a:solidFill>
                  <a:srgbClr val="C814C9"/>
                </a:solidFill>
                <a:latin typeface="Ubuntu Mono" panose="020B0509030602030204" pitchFamily="49" charset="0"/>
              </a:rPr>
              <a:t>my_app</a:t>
            </a:r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 $ </a:t>
            </a:r>
            <a:r>
              <a:rPr lang="it-IT" sz="1300" err="1">
                <a:latin typeface="Ubuntu Mono" panose="020B0509030602030204" pitchFamily="49" charset="0"/>
              </a:rPr>
              <a:t>Ctrl</a:t>
            </a:r>
            <a:r>
              <a:rPr lang="it-IT" sz="1300">
                <a:latin typeface="Ubuntu Mono" panose="020B0509030602030204" pitchFamily="49" charset="0"/>
              </a:rPr>
              <a:t>-D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F06D3B9-E6BA-4542-BE3F-DEC94803AA79}"/>
              </a:ext>
            </a:extLst>
          </p:cNvPr>
          <p:cNvSpPr txBox="1">
            <a:spLocks/>
          </p:cNvSpPr>
          <p:nvPr/>
        </p:nvSpPr>
        <p:spPr>
          <a:xfrm>
            <a:off x="261808" y="4507778"/>
            <a:ext cx="8768620" cy="44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it-IT" sz="2200" spc="-10"/>
              <a:t>Aperta una </a:t>
            </a:r>
            <a:r>
              <a:rPr lang="it-IT" sz="2200" u="sng" spc="-10"/>
              <a:t>nuova</a:t>
            </a:r>
            <a:r>
              <a:rPr lang="it-IT" sz="2200" spc="-10"/>
              <a:t> shell, si verifica che </a:t>
            </a:r>
            <a:r>
              <a:rPr lang="it-IT" sz="2200" i="1" spc="-10"/>
              <a:t>artisan</a:t>
            </a:r>
            <a:r>
              <a:rPr lang="it-IT" sz="2200" spc="-10"/>
              <a:t> abbia l'autocompletamento: 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87D9743-26B3-EC46-AE07-5DD67BFCE74C}"/>
              </a:ext>
            </a:extLst>
          </p:cNvPr>
          <p:cNvSpPr/>
          <p:nvPr/>
        </p:nvSpPr>
        <p:spPr>
          <a:xfrm>
            <a:off x="580495" y="4930655"/>
            <a:ext cx="7981319" cy="692497"/>
          </a:xfrm>
          <a:prstGeom prst="rect">
            <a:avLst/>
          </a:prstGeom>
          <a:solidFill>
            <a:srgbClr val="D4E1F1"/>
          </a:solidFill>
        </p:spPr>
        <p:txBody>
          <a:bodyPr wrap="square">
            <a:spAutoFit/>
          </a:bodyPr>
          <a:lstStyle/>
          <a:p>
            <a:r>
              <a:rPr lang="it-IT" sz="1300" err="1">
                <a:solidFill>
                  <a:srgbClr val="C814C9"/>
                </a:solidFill>
                <a:latin typeface="Ubuntu Mono" panose="020B0509030602030204" pitchFamily="49" charset="0"/>
              </a:rPr>
              <a:t>my_app</a:t>
            </a:r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 $  </a:t>
            </a:r>
            <a:r>
              <a:rPr lang="it-IT" sz="1300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3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questa è una nuova sessione </a:t>
            </a:r>
            <a:r>
              <a:rPr lang="it-IT" sz="13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it-IT" sz="13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 </a:t>
            </a:r>
            <a:r>
              <a:rPr lang="it-IT" sz="13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autocompletamento</a:t>
            </a:r>
            <a:r>
              <a:rPr lang="it-IT" sz="13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it-IT" sz="13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artisan</a:t>
            </a:r>
            <a:r>
              <a:rPr lang="it-IT" sz="13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attivo, verifichiamolo:</a:t>
            </a:r>
            <a:endParaRPr lang="it-IT" sz="1300">
              <a:solidFill>
                <a:srgbClr val="C814C9"/>
              </a:solidFill>
              <a:latin typeface="Ubuntu Mono" panose="020B0509030602030204" pitchFamily="49" charset="0"/>
            </a:endParaRPr>
          </a:p>
          <a:p>
            <a:r>
              <a:rPr lang="it-IT" sz="1300" err="1">
                <a:solidFill>
                  <a:srgbClr val="C814C9"/>
                </a:solidFill>
                <a:latin typeface="Ubuntu Mono" panose="020B0509030602030204" pitchFamily="49" charset="0"/>
              </a:rPr>
              <a:t>my_app</a:t>
            </a:r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 $ 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complete -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p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 artisan</a:t>
            </a:r>
          </a:p>
          <a:p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complete -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F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 _artisan artisan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77B449C6-0698-4A34-9815-63D4B5161C84}"/>
              </a:ext>
            </a:extLst>
          </p:cNvPr>
          <p:cNvSpPr txBox="1">
            <a:spLocks/>
          </p:cNvSpPr>
          <p:nvPr/>
        </p:nvSpPr>
        <p:spPr>
          <a:xfrm>
            <a:off x="261808" y="5706182"/>
            <a:ext cx="8768620" cy="44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it-IT" sz="2100" spc="-10"/>
              <a:t>Anche in questo caso, va definito il comando/alias </a:t>
            </a:r>
            <a:r>
              <a:rPr lang="it-IT" sz="2100" i="1" spc="-10"/>
              <a:t>artisan</a:t>
            </a:r>
            <a:r>
              <a:rPr lang="it-IT" sz="2100" spc="-10"/>
              <a:t> da autocompletare</a:t>
            </a:r>
          </a:p>
        </p:txBody>
      </p:sp>
    </p:spTree>
    <p:extLst>
      <p:ext uri="{BB962C8B-B14F-4D97-AF65-F5344CB8AC3E}">
        <p14:creationId xmlns:p14="http://schemas.microsoft.com/office/powerpoint/2010/main" val="186701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79FBFF-CAD8-6640-87F2-C82383507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63" y="878012"/>
            <a:ext cx="2395824" cy="555032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C428875-39AB-DD42-963A-82B446BD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Laravel: risorse "ufficiali"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FCDBB8-267B-CF42-A732-96E83C649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405" y="851139"/>
            <a:ext cx="6370700" cy="2356724"/>
          </a:xfrm>
        </p:spPr>
        <p:txBody>
          <a:bodyPr>
            <a:noAutofit/>
          </a:bodyPr>
          <a:lstStyle/>
          <a:p>
            <a:pPr marL="223838" indent="-223838"/>
            <a:r>
              <a:rPr lang="it-IT">
                <a:hlinkClick r:id="rId3"/>
              </a:rPr>
              <a:t>https://laravel.com/docs/9.x</a:t>
            </a:r>
            <a:r>
              <a:rPr lang="it-IT"/>
              <a:t> (2022) è il riferimento di base per </a:t>
            </a:r>
            <a:r>
              <a:rPr lang="it-IT" err="1"/>
              <a:t>Laravel</a:t>
            </a:r>
            <a:r>
              <a:rPr lang="it-IT"/>
              <a:t> 9.x</a:t>
            </a:r>
          </a:p>
          <a:p>
            <a:pPr marL="223838" indent="-223838">
              <a:lnSpc>
                <a:spcPct val="90000"/>
              </a:lnSpc>
              <a:spcBef>
                <a:spcPts val="1200"/>
              </a:spcBef>
            </a:pPr>
            <a:r>
              <a:rPr lang="it-IT"/>
              <a:t>Si tengano presenti la </a:t>
            </a:r>
            <a:r>
              <a:rPr lang="it-IT" err="1"/>
              <a:t>dashboard</a:t>
            </a:r>
            <a:r>
              <a:rPr lang="it-IT"/>
              <a:t> laterale del sito, riprodotta qui a sinistra e, in particolare, per iniziare, i </a:t>
            </a:r>
            <a:r>
              <a:rPr lang="it-IT" i="1" err="1">
                <a:solidFill>
                  <a:srgbClr val="00B0F0"/>
                </a:solidFill>
              </a:rPr>
              <a:t>topic</a:t>
            </a:r>
            <a:r>
              <a:rPr lang="it-IT" i="1"/>
              <a:t> </a:t>
            </a:r>
            <a:r>
              <a:rPr lang="it-IT"/>
              <a:t>qui sotto: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F0DED5-575C-0C41-9AB6-EAEF55BE6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0414A-4A82-0B4D-BF97-A5784C41CF79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26BB15-6887-944D-8950-4725B468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1B5207-A38D-D849-BC4A-3FC95852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4</a:t>
            </a:fld>
            <a:endParaRPr lang="it-IT"/>
          </a:p>
        </p:txBody>
      </p: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1A91BDDB-2CC7-EF47-9993-95895804DA31}"/>
              </a:ext>
            </a:extLst>
          </p:cNvPr>
          <p:cNvCxnSpPr>
            <a:cxnSpLocks/>
          </p:cNvCxnSpPr>
          <p:nvPr/>
        </p:nvCxnSpPr>
        <p:spPr>
          <a:xfrm flipH="1">
            <a:off x="1402310" y="2573079"/>
            <a:ext cx="732587" cy="300124"/>
          </a:xfrm>
          <a:prstGeom prst="line">
            <a:avLst/>
          </a:prstGeom>
          <a:ln w="53975" cap="flat" cmpd="sng" algn="ctr">
            <a:solidFill>
              <a:srgbClr val="00B0F0">
                <a:alpha val="7302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6130852-DDBE-1149-8FB2-35CBFC227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222" y="4429760"/>
            <a:ext cx="1691105" cy="19985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46F3A2-56D1-4944-9224-F0D0F0798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4062" y="3184013"/>
            <a:ext cx="1480743" cy="32443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555F820-CBD4-BC49-B352-D6F4B5722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764" y="4632960"/>
            <a:ext cx="1402360" cy="17953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45" name="Connettore 1 15">
            <a:extLst>
              <a:ext uri="{FF2B5EF4-FFF2-40B4-BE49-F238E27FC236}">
                <a16:creationId xmlns:a16="http://schemas.microsoft.com/office/drawing/2014/main" id="{10807E95-0312-184A-BB0A-895657002538}"/>
              </a:ext>
            </a:extLst>
          </p:cNvPr>
          <p:cNvCxnSpPr>
            <a:cxnSpLocks/>
          </p:cNvCxnSpPr>
          <p:nvPr/>
        </p:nvCxnSpPr>
        <p:spPr>
          <a:xfrm flipH="1">
            <a:off x="1067916" y="3429000"/>
            <a:ext cx="700687" cy="224175"/>
          </a:xfrm>
          <a:prstGeom prst="line">
            <a:avLst/>
          </a:prstGeom>
          <a:ln w="53975" cap="flat" cmpd="sng" algn="ctr">
            <a:solidFill>
              <a:srgbClr val="00B0F0">
                <a:alpha val="73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Connettore 1 15">
            <a:extLst>
              <a:ext uri="{FF2B5EF4-FFF2-40B4-BE49-F238E27FC236}">
                <a16:creationId xmlns:a16="http://schemas.microsoft.com/office/drawing/2014/main" id="{9EDD66BB-A4E0-114A-8906-B7E191C85314}"/>
              </a:ext>
            </a:extLst>
          </p:cNvPr>
          <p:cNvCxnSpPr>
            <a:cxnSpLocks/>
          </p:cNvCxnSpPr>
          <p:nvPr/>
        </p:nvCxnSpPr>
        <p:spPr>
          <a:xfrm flipH="1">
            <a:off x="1047231" y="4520872"/>
            <a:ext cx="700687" cy="224175"/>
          </a:xfrm>
          <a:prstGeom prst="line">
            <a:avLst/>
          </a:prstGeom>
          <a:ln w="53975" cap="flat" cmpd="sng" algn="ctr">
            <a:solidFill>
              <a:srgbClr val="00B0F0">
                <a:alpha val="73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8466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5F4B2B-13D1-4A49-9026-C1256487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46815"/>
          </a:xfrm>
        </p:spPr>
        <p:txBody>
          <a:bodyPr>
            <a:normAutofit fontScale="90000"/>
          </a:bodyPr>
          <a:lstStyle/>
          <a:p>
            <a:r>
              <a:rPr lang="it-IT" b="0" i="1"/>
              <a:t>artisan</a:t>
            </a:r>
            <a:r>
              <a:rPr lang="it-IT" b="0"/>
              <a:t> e </a:t>
            </a:r>
            <a:r>
              <a:rPr lang="it-IT" b="0" err="1"/>
              <a:t>bash-completion</a:t>
            </a:r>
            <a:r>
              <a:rPr lang="it-IT" b="0"/>
              <a:t>, con PHP / 2</a:t>
            </a:r>
            <a:endParaRPr lang="it-IT" b="0" i="1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704EC0-798F-5744-A009-01A8ADD85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2" y="839074"/>
            <a:ext cx="8858760" cy="994217"/>
          </a:xfrm>
        </p:spPr>
        <p:txBody>
          <a:bodyPr>
            <a:noAutofit/>
          </a:bodyPr>
          <a:lstStyle/>
          <a:p>
            <a:pPr marL="0" indent="0">
              <a:buFont typeface="Arial"/>
              <a:buNone/>
            </a:pPr>
            <a:r>
              <a:rPr lang="it-IT" sz="2100"/>
              <a:t>Ottima alternativa (serve anche il gestore di pacchetti </a:t>
            </a:r>
            <a:r>
              <a:rPr lang="it-IT" sz="2100" i="1"/>
              <a:t>composer</a:t>
            </a:r>
            <a:r>
              <a:rPr lang="it-IT" sz="2100"/>
              <a:t>, v. prima): </a:t>
            </a:r>
            <a:r>
              <a:rPr lang="it-IT" sz="2100">
                <a:hlinkClick r:id="rId2"/>
              </a:rPr>
              <a:t>https://packagist.org/packages/bamarni/symfony-console-autocomplete</a:t>
            </a:r>
            <a:endParaRPr lang="it-IT" sz="210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BB6CD6-B213-1F4F-8482-49716776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808" y="6454038"/>
            <a:ext cx="2133600" cy="365125"/>
          </a:xfrm>
        </p:spPr>
        <p:txBody>
          <a:bodyPr/>
          <a:lstStyle/>
          <a:p>
            <a:fld id="{94D3B4CB-7810-8941-AFB7-F65D46C5D2AC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83C9BC-F5E4-3743-B558-857BEA92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7472" y="6454038"/>
            <a:ext cx="2895600" cy="365125"/>
          </a:xfrm>
        </p:spPr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D60209-0F11-8647-9F43-0311D6E3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4168" y="6454038"/>
            <a:ext cx="2133600" cy="365125"/>
          </a:xfrm>
        </p:spPr>
        <p:txBody>
          <a:bodyPr/>
          <a:lstStyle/>
          <a:p>
            <a:fld id="{F8EFCE01-9A1A-5743-92DE-2F66DAA3BA2F}" type="slidenum">
              <a:rPr lang="it-IT" smtClean="0"/>
              <a:t>40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E6F9496-E1B8-2B4D-B6FD-EDBCD33B5EC3}"/>
              </a:ext>
            </a:extLst>
          </p:cNvPr>
          <p:cNvSpPr/>
          <p:nvPr/>
        </p:nvSpPr>
        <p:spPr>
          <a:xfrm>
            <a:off x="581339" y="1747747"/>
            <a:ext cx="7981319" cy="1092607"/>
          </a:xfrm>
          <a:prstGeom prst="rect">
            <a:avLst/>
          </a:prstGeom>
          <a:solidFill>
            <a:srgbClr val="D4E1F1"/>
          </a:solidFill>
        </p:spPr>
        <p:txBody>
          <a:bodyPr wrap="square">
            <a:spAutoFit/>
          </a:bodyPr>
          <a:lstStyle/>
          <a:p>
            <a:r>
              <a:rPr lang="it-IT" sz="1300" dirty="0">
                <a:solidFill>
                  <a:srgbClr val="C814C9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composer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global 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require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bamarni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symfony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-console-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autocomplete</a:t>
            </a:r>
            <a:endParaRPr lang="it-IT" sz="13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US" sz="13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Changed current directory to /home/</a:t>
            </a:r>
            <a:r>
              <a:rPr lang="en-US" sz="13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gp</a:t>
            </a:r>
            <a:r>
              <a:rPr lang="en-US" sz="13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/.config/composer</a:t>
            </a:r>
          </a:p>
          <a:p>
            <a:r>
              <a:rPr lang="en-US" sz="1300" dirty="0">
                <a:solidFill>
                  <a:srgbClr val="2FB41D"/>
                </a:solidFill>
                <a:latin typeface="Ubuntu Mono" panose="020B0509030602030204" pitchFamily="49" charset="0"/>
              </a:rPr>
              <a:t>...</a:t>
            </a:r>
            <a:endParaRPr lang="it-IT" sz="1300" dirty="0">
              <a:solidFill>
                <a:srgbClr val="2FB41D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  - 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Installing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bamarni</a:t>
            </a:r>
            <a:r>
              <a:rPr lang="it-IT" sz="13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/</a:t>
            </a:r>
            <a:r>
              <a:rPr lang="it-IT" sz="13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symfony</a:t>
            </a:r>
            <a:r>
              <a:rPr lang="it-IT" sz="13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-console-</a:t>
            </a:r>
            <a:r>
              <a:rPr lang="it-IT" sz="13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autocomplete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</a:t>
            </a:r>
            <a:r>
              <a:rPr lang="it-IT" sz="1300" dirty="0">
                <a:solidFill>
                  <a:srgbClr val="9FA01C"/>
                </a:solidFill>
                <a:effectLst/>
                <a:latin typeface="Ubuntu Mono" panose="020B0509030602030204" pitchFamily="49" charset="0"/>
              </a:rPr>
              <a:t>v1.5.5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): 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Extracting</a:t>
            </a:r>
            <a:r>
              <a:rPr lang="it-IT" sz="13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3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archive</a:t>
            </a:r>
            <a:endParaRPr lang="it-IT" sz="13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US" sz="1300" dirty="0">
                <a:solidFill>
                  <a:srgbClr val="2FB41D"/>
                </a:solidFill>
                <a:latin typeface="Ubuntu Mono" panose="020B0509030602030204" pitchFamily="49" charset="0"/>
              </a:rPr>
              <a:t>...</a:t>
            </a:r>
            <a:endParaRPr lang="it-IT" sz="1300" dirty="0">
              <a:solidFill>
                <a:srgbClr val="2FB41D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E85AD4AA-5CC3-3343-B17B-2657A4D2CEDD}"/>
              </a:ext>
            </a:extLst>
          </p:cNvPr>
          <p:cNvSpPr txBox="1">
            <a:spLocks/>
          </p:cNvSpPr>
          <p:nvPr/>
        </p:nvSpPr>
        <p:spPr>
          <a:xfrm>
            <a:off x="261808" y="2853021"/>
            <a:ext cx="8768620" cy="1530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>
              <a:spcBef>
                <a:spcPts val="600"/>
              </a:spcBef>
            </a:pPr>
            <a:r>
              <a:rPr lang="it-IT" sz="2100"/>
              <a:t>Per questa soluzione, come si vede, l'installazione è globale (il che è certamente un vantaggio)</a:t>
            </a:r>
          </a:p>
          <a:p>
            <a:pPr marL="269875" indent="-269875">
              <a:spcBef>
                <a:spcPts val="600"/>
              </a:spcBef>
            </a:pPr>
            <a:r>
              <a:rPr lang="it-IT" sz="2100"/>
              <a:t>I collegamenti con </a:t>
            </a:r>
            <a:r>
              <a:rPr lang="it-IT" sz="2100" i="1"/>
              <a:t>bash-completion</a:t>
            </a:r>
            <a:r>
              <a:rPr lang="it-IT" sz="2100"/>
              <a:t> sono gestiti più semplicemente eseguendo (meglio se una volta per tutte da </a:t>
            </a:r>
            <a:r>
              <a:rPr lang="it-IT" sz="2100" i="1"/>
              <a:t>.bash_profile</a:t>
            </a:r>
            <a:r>
              <a:rPr lang="it-IT" sz="2100"/>
              <a:t>):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F06D3B9-E6BA-4542-BE3F-DEC94803AA79}"/>
              </a:ext>
            </a:extLst>
          </p:cNvPr>
          <p:cNvSpPr txBox="1">
            <a:spLocks/>
          </p:cNvSpPr>
          <p:nvPr/>
        </p:nvSpPr>
        <p:spPr>
          <a:xfrm>
            <a:off x="261808" y="4761842"/>
            <a:ext cx="8768620" cy="44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it-IT" sz="2100"/>
              <a:t>Aperta una </a:t>
            </a:r>
            <a:r>
              <a:rPr lang="it-IT" sz="2100" u="sng"/>
              <a:t>nuova</a:t>
            </a:r>
            <a:r>
              <a:rPr lang="it-IT" sz="2100"/>
              <a:t> shell, si verifica che </a:t>
            </a:r>
            <a:r>
              <a:rPr lang="it-IT" sz="2100" i="1"/>
              <a:t>artisan</a:t>
            </a:r>
            <a:r>
              <a:rPr lang="it-IT" sz="2100"/>
              <a:t> abbia l'auto-completamento: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587D9743-26B3-EC46-AE07-5DD67BFCE74C}"/>
              </a:ext>
            </a:extLst>
          </p:cNvPr>
          <p:cNvSpPr/>
          <p:nvPr/>
        </p:nvSpPr>
        <p:spPr>
          <a:xfrm>
            <a:off x="580495" y="5204597"/>
            <a:ext cx="7981319" cy="692497"/>
          </a:xfrm>
          <a:prstGeom prst="rect">
            <a:avLst/>
          </a:prstGeom>
          <a:solidFill>
            <a:srgbClr val="D4E1F1"/>
          </a:solidFill>
        </p:spPr>
        <p:txBody>
          <a:bodyPr wrap="square">
            <a:spAutoFit/>
          </a:bodyPr>
          <a:lstStyle/>
          <a:p>
            <a:r>
              <a:rPr lang="it-IT" sz="1300" err="1">
                <a:solidFill>
                  <a:srgbClr val="C814C9"/>
                </a:solidFill>
                <a:latin typeface="Ubuntu Mono" panose="020B0509030602030204" pitchFamily="49" charset="0"/>
              </a:rPr>
              <a:t>my_app</a:t>
            </a:r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 $  </a:t>
            </a:r>
            <a:r>
              <a:rPr lang="it-IT" sz="1300">
                <a:solidFill>
                  <a:srgbClr val="0070C0"/>
                </a:solidFill>
                <a:latin typeface="Ubuntu Mono" panose="020B0509030602030204" pitchFamily="49" charset="0"/>
              </a:rPr>
              <a:t># </a:t>
            </a:r>
            <a:r>
              <a:rPr lang="it-IT" sz="13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questa è una nuova sessione </a:t>
            </a:r>
            <a:r>
              <a:rPr lang="it-IT" sz="13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it-IT" sz="13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 </a:t>
            </a:r>
            <a:r>
              <a:rPr lang="it-IT" sz="130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autocompletamento</a:t>
            </a:r>
            <a:r>
              <a:rPr lang="it-IT" sz="13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it-IT" sz="13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artisan</a:t>
            </a:r>
            <a:r>
              <a:rPr lang="it-IT" sz="13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attivo, verifichiamolo:</a:t>
            </a:r>
            <a:endParaRPr lang="it-IT" sz="1300">
              <a:solidFill>
                <a:srgbClr val="C814C9"/>
              </a:solidFill>
              <a:latin typeface="Ubuntu Mono" panose="020B0509030602030204" pitchFamily="49" charset="0"/>
            </a:endParaRPr>
          </a:p>
          <a:p>
            <a:r>
              <a:rPr lang="it-IT" sz="1300" err="1">
                <a:solidFill>
                  <a:srgbClr val="C814C9"/>
                </a:solidFill>
                <a:latin typeface="Ubuntu Mono" panose="020B0509030602030204" pitchFamily="49" charset="0"/>
              </a:rPr>
              <a:t>my_app</a:t>
            </a:r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 $ 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complete -</a:t>
            </a:r>
            <a:r>
              <a:rPr lang="it-IT" sz="1300" err="1">
                <a:solidFill>
                  <a:srgbClr val="000000"/>
                </a:solidFill>
                <a:latin typeface="Ubuntu Mono" panose="020B0509030602030204" pitchFamily="49" charset="0"/>
              </a:rPr>
              <a:t>p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 artisan</a:t>
            </a:r>
          </a:p>
          <a:p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complete -o default -F _symfony artisan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D870567-927B-4CEB-80E1-C4AB13E94A49}"/>
              </a:ext>
            </a:extLst>
          </p:cNvPr>
          <p:cNvSpPr/>
          <p:nvPr/>
        </p:nvSpPr>
        <p:spPr>
          <a:xfrm>
            <a:off x="580494" y="4379307"/>
            <a:ext cx="7981319" cy="292388"/>
          </a:xfrm>
          <a:prstGeom prst="rect">
            <a:avLst/>
          </a:prstGeom>
          <a:solidFill>
            <a:srgbClr val="D4E1F1"/>
          </a:solidFill>
        </p:spPr>
        <p:txBody>
          <a:bodyPr wrap="square">
            <a:spAutoFit/>
          </a:bodyPr>
          <a:lstStyle/>
          <a:p>
            <a:r>
              <a:rPr lang="it-IT" sz="1300">
                <a:solidFill>
                  <a:srgbClr val="C814C9"/>
                </a:solidFill>
                <a:latin typeface="Ubuntu Mono" panose="020B0509030602030204" pitchFamily="49" charset="0"/>
              </a:rPr>
              <a:t>$ </a:t>
            </a:r>
            <a:r>
              <a:rPr lang="it-IT" sz="1300">
                <a:solidFill>
                  <a:srgbClr val="000000"/>
                </a:solidFill>
                <a:latin typeface="Ubuntu Mono" panose="020B0509030602030204" pitchFamily="49" charset="0"/>
              </a:rPr>
              <a:t>eval "$(symfony-autocomplete)"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74A87895-3E29-4183-9361-FCF4429F03EB}"/>
              </a:ext>
            </a:extLst>
          </p:cNvPr>
          <p:cNvSpPr txBox="1">
            <a:spLocks/>
          </p:cNvSpPr>
          <p:nvPr/>
        </p:nvSpPr>
        <p:spPr>
          <a:xfrm>
            <a:off x="261808" y="5954657"/>
            <a:ext cx="8768620" cy="447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it-IT" sz="2100" spc="-10"/>
              <a:t>Anche in questo caso, va definito il comando/alias </a:t>
            </a:r>
            <a:r>
              <a:rPr lang="it-IT" sz="2100" i="1" spc="-10"/>
              <a:t>artisan</a:t>
            </a:r>
            <a:r>
              <a:rPr lang="it-IT" sz="2100" spc="-10"/>
              <a:t> da autocompletare</a:t>
            </a:r>
          </a:p>
        </p:txBody>
      </p:sp>
    </p:spTree>
    <p:extLst>
      <p:ext uri="{BB962C8B-B14F-4D97-AF65-F5344CB8AC3E}">
        <p14:creationId xmlns:p14="http://schemas.microsoft.com/office/powerpoint/2010/main" val="134669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C4CD3D-F448-4B85-9E60-C098E109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Quickstart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D7767D-99B6-4BB4-BA64-CBE50FB3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Obsoleto, ma efficace, dal portale ufficiale: </a:t>
            </a:r>
            <a:r>
              <a:rPr lang="it-IT" dirty="0">
                <a:hlinkClick r:id="rId2"/>
              </a:rPr>
              <a:t>https://laravel.com/docs/4.2/quick</a:t>
            </a:r>
            <a:r>
              <a:rPr lang="it-IT" dirty="0"/>
              <a:t>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FEC9CE-15E0-4E23-85CE-C835D290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D40C0-8A54-B345-A3A0-1F6E05D90E7C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0CB001-AF1D-444D-9C18-8C96FF32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D2D0EE-0E8E-446E-B242-B46BAD2C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277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9CC1-62CA-5D40-B8AB-CE780E86A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672386"/>
          </a:xfrm>
        </p:spPr>
        <p:txBody>
          <a:bodyPr>
            <a:normAutofit fontScale="90000"/>
          </a:bodyPr>
          <a:lstStyle/>
          <a:p>
            <a:r>
              <a:rPr lang="en-GB" b="0"/>
              <a:t>L</a:t>
            </a:r>
            <a:r>
              <a:rPr lang="en-IT" b="0"/>
              <a:t>aravel: installazione manuale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5EAF-B13F-E84A-B5A4-B9CC3023C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157" y="974125"/>
            <a:ext cx="8585285" cy="5479913"/>
          </a:xfrm>
        </p:spPr>
        <p:txBody>
          <a:bodyPr>
            <a:no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IT" sz="2300" spc="-10" dirty="0"/>
              <a:t>Espandendo </a:t>
            </a:r>
            <a:r>
              <a:rPr lang="en-GB" sz="2100" i="1" spc="-10" dirty="0">
                <a:latin typeface="Arial Narrow" panose="020B0604020202020204" pitchFamily="34" charset="0"/>
                <a:cs typeface="Arial Narrow" panose="020B0604020202020204" pitchFamily="34" charset="0"/>
                <a:hlinkClick r:id="rId2"/>
              </a:rPr>
              <a:t>https://laravel.com/docs/installation</a:t>
            </a:r>
            <a:r>
              <a:rPr lang="en-GB" sz="2300" spc="-10" dirty="0"/>
              <a:t>, </a:t>
            </a:r>
            <a:r>
              <a:rPr lang="en-IT" sz="2300" spc="-10" dirty="0"/>
              <a:t>descriveremo l’installazione</a:t>
            </a:r>
            <a:r>
              <a:rPr lang="it-IT" sz="2300" spc="-10" dirty="0"/>
              <a:t> manuale</a:t>
            </a:r>
            <a:r>
              <a:rPr lang="en-IT" sz="2300" spc="-10" dirty="0"/>
              <a:t> di un ambiente di sviluppo/esecuzione per Laravel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IT" sz="2300" dirty="0"/>
              <a:t>Iniziamo classificando i </a:t>
            </a:r>
            <a:r>
              <a:rPr lang="en-IT" sz="2300" b="1" dirty="0"/>
              <a:t>componenti</a:t>
            </a:r>
            <a:r>
              <a:rPr lang="en-IT" sz="2300" dirty="0"/>
              <a:t> necessari:</a:t>
            </a:r>
          </a:p>
          <a:p>
            <a:pPr indent="-249238">
              <a:lnSpc>
                <a:spcPct val="90000"/>
              </a:lnSpc>
            </a:pPr>
            <a:r>
              <a:rPr lang="it-IT" sz="2300" dirty="0" err="1"/>
              <a:t>s</a:t>
            </a:r>
            <a:r>
              <a:rPr lang="en-IT" sz="2300" dirty="0"/>
              <a:t>istema </a:t>
            </a:r>
            <a:r>
              <a:rPr lang="it-IT" sz="2300" dirty="0"/>
              <a:t>o</a:t>
            </a:r>
            <a:r>
              <a:rPr lang="en-IT" sz="2300" dirty="0"/>
              <a:t>perativo: Windows o Unix (negli esempi vedremo</a:t>
            </a:r>
            <a:r>
              <a:rPr lang="it-IT" sz="2300" dirty="0"/>
              <a:t> per lo più</a:t>
            </a:r>
            <a:r>
              <a:rPr lang="en-IT" sz="2300" dirty="0"/>
              <a:t> in azione Unix/Linux)</a:t>
            </a:r>
          </a:p>
          <a:p>
            <a:pPr indent="-249238">
              <a:lnSpc>
                <a:spcPct val="90000"/>
              </a:lnSpc>
            </a:pPr>
            <a:r>
              <a:rPr lang="en-IT" sz="2300" dirty="0"/>
              <a:t>PHP Engine</a:t>
            </a:r>
            <a:r>
              <a:rPr lang="it-IT" sz="2300" dirty="0"/>
              <a:t> (la CLI </a:t>
            </a:r>
            <a:r>
              <a:rPr lang="it-IT" sz="2300" dirty="0">
                <a:latin typeface="Ubuntu Mono" panose="020B0509030602030204" pitchFamily="49" charset="0"/>
              </a:rPr>
              <a:t>php</a:t>
            </a:r>
            <a:r>
              <a:rPr lang="it-IT" sz="2300" dirty="0"/>
              <a:t>)</a:t>
            </a:r>
            <a:endParaRPr lang="en-IT" sz="2300" dirty="0"/>
          </a:p>
          <a:p>
            <a:pPr indent="-249238">
              <a:lnSpc>
                <a:spcPct val="90000"/>
              </a:lnSpc>
            </a:pPr>
            <a:r>
              <a:rPr lang="it-IT" sz="2300" dirty="0"/>
              <a:t>alcuni m</a:t>
            </a:r>
            <a:r>
              <a:rPr lang="en-IT" sz="2300" dirty="0"/>
              <a:t>oduli (librerie binarie) per PHP</a:t>
            </a:r>
          </a:p>
          <a:p>
            <a:pPr indent="-249238">
              <a:lnSpc>
                <a:spcPct val="90000"/>
              </a:lnSpc>
            </a:pPr>
            <a:r>
              <a:rPr lang="en-GB" sz="2300" dirty="0" err="1"/>
              <a:t>alcuni</a:t>
            </a:r>
            <a:r>
              <a:rPr lang="en-GB" sz="2300" dirty="0"/>
              <a:t> </a:t>
            </a:r>
            <a:r>
              <a:rPr lang="en-GB" sz="2300" dirty="0" err="1"/>
              <a:t>pacchetti</a:t>
            </a:r>
            <a:r>
              <a:rPr lang="en-GB" sz="2300" dirty="0"/>
              <a:t> (package) PHP</a:t>
            </a:r>
          </a:p>
          <a:p>
            <a:pPr indent="-249238">
              <a:lnSpc>
                <a:spcPct val="90000"/>
              </a:lnSpc>
            </a:pPr>
            <a:r>
              <a:rPr lang="en-IT" sz="2300" i="1" dirty="0"/>
              <a:t>composer</a:t>
            </a:r>
            <a:r>
              <a:rPr lang="en-IT" sz="2300" dirty="0"/>
              <a:t>, gestore delle dipendenze </a:t>
            </a:r>
            <a:r>
              <a:rPr lang="it-IT" sz="2300" dirty="0"/>
              <a:t>tra pacchetti</a:t>
            </a:r>
            <a:r>
              <a:rPr lang="en-IT" sz="2300" dirty="0"/>
              <a:t> PHP</a:t>
            </a:r>
            <a:endParaRPr lang="en-GB" sz="2300" dirty="0"/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GB" sz="2300" dirty="0"/>
              <a:t>Ma </a:t>
            </a:r>
            <a:r>
              <a:rPr lang="en-GB" sz="2300" dirty="0" err="1"/>
              <a:t>cosa</a:t>
            </a:r>
            <a:r>
              <a:rPr lang="en-GB" sz="2300" dirty="0"/>
              <a:t> </a:t>
            </a:r>
            <a:r>
              <a:rPr lang="en-GB" sz="2300" dirty="0" err="1"/>
              <a:t>denota</a:t>
            </a:r>
            <a:r>
              <a:rPr lang="en-GB" sz="2300" dirty="0"/>
              <a:t> il </a:t>
            </a:r>
            <a:r>
              <a:rPr lang="en-GB" sz="2300" dirty="0" err="1"/>
              <a:t>termine</a:t>
            </a:r>
            <a:r>
              <a:rPr lang="en-GB" sz="2300" dirty="0"/>
              <a:t> </a:t>
            </a:r>
            <a:r>
              <a:rPr lang="en-GB" sz="2300" i="1" dirty="0"/>
              <a:t>"Laravel"?</a:t>
            </a:r>
            <a:r>
              <a:rPr lang="en-GB" sz="2300" dirty="0"/>
              <a:t> </a:t>
            </a:r>
          </a:p>
          <a:p>
            <a:pPr indent="-249238">
              <a:lnSpc>
                <a:spcPct val="95000"/>
              </a:lnSpc>
            </a:pPr>
            <a:r>
              <a:rPr lang="en-GB" sz="2300" b="1" dirty="0"/>
              <a:t>Laravel</a:t>
            </a:r>
            <a:r>
              <a:rPr lang="en-GB" sz="2300" dirty="0"/>
              <a:t> </a:t>
            </a:r>
            <a:r>
              <a:rPr lang="en-GB" sz="2300" dirty="0" err="1"/>
              <a:t>è</a:t>
            </a:r>
            <a:r>
              <a:rPr lang="en-GB" sz="2300" dirty="0"/>
              <a:t> un </a:t>
            </a:r>
            <a:r>
              <a:rPr lang="en-GB" sz="2300" b="1" dirty="0"/>
              <a:t>framework</a:t>
            </a:r>
            <a:r>
              <a:rPr lang="en-GB" sz="2300" dirty="0"/>
              <a:t>, </a:t>
            </a:r>
            <a:r>
              <a:rPr lang="en-GB" sz="2300" dirty="0" err="1"/>
              <a:t>basato</a:t>
            </a:r>
            <a:r>
              <a:rPr lang="en-GB" sz="2300" dirty="0"/>
              <a:t> </a:t>
            </a:r>
            <a:r>
              <a:rPr lang="en-GB" sz="2300" dirty="0" err="1"/>
              <a:t>su</a:t>
            </a:r>
            <a:r>
              <a:rPr lang="en-GB" sz="2300" dirty="0"/>
              <a:t> un </a:t>
            </a:r>
            <a:r>
              <a:rPr lang="en-GB" sz="2300" dirty="0" err="1"/>
              <a:t>insieme</a:t>
            </a:r>
            <a:r>
              <a:rPr lang="en-GB" sz="2300" dirty="0"/>
              <a:t> di package PHP, </a:t>
            </a:r>
            <a:r>
              <a:rPr lang="en-GB" sz="2300" dirty="0" err="1"/>
              <a:t>all'interno</a:t>
            </a:r>
            <a:r>
              <a:rPr lang="en-GB" sz="2300" dirty="0"/>
              <a:t> del quale </a:t>
            </a:r>
            <a:r>
              <a:rPr lang="en-GB" sz="2300" dirty="0" err="1"/>
              <a:t>sviluppare</a:t>
            </a:r>
            <a:r>
              <a:rPr lang="en-GB" sz="2300" dirty="0"/>
              <a:t>/</a:t>
            </a:r>
            <a:r>
              <a:rPr lang="en-GB" sz="2300" dirty="0" err="1"/>
              <a:t>eseguire</a:t>
            </a:r>
            <a:r>
              <a:rPr lang="en-GB" sz="2300" dirty="0"/>
              <a:t> </a:t>
            </a:r>
            <a:r>
              <a:rPr lang="en-GB" sz="2300" dirty="0" err="1"/>
              <a:t>applicazioni</a:t>
            </a:r>
            <a:r>
              <a:rPr lang="en-GB" sz="2300" dirty="0"/>
              <a:t> e API Web </a:t>
            </a:r>
          </a:p>
          <a:p>
            <a:pPr indent="-249238">
              <a:lnSpc>
                <a:spcPct val="95000"/>
              </a:lnSpc>
            </a:pPr>
            <a:r>
              <a:rPr lang="en-GB" sz="2300" b="1" dirty="0"/>
              <a:t>Laravel</a:t>
            </a:r>
            <a:r>
              <a:rPr lang="en-GB" sz="2300" dirty="0"/>
              <a:t> </a:t>
            </a:r>
            <a:r>
              <a:rPr lang="en-GB" sz="2300" dirty="0" err="1"/>
              <a:t>è</a:t>
            </a:r>
            <a:r>
              <a:rPr lang="en-GB" sz="2300" dirty="0"/>
              <a:t> </a:t>
            </a:r>
            <a:r>
              <a:rPr lang="en-GB" sz="2300" dirty="0" err="1"/>
              <a:t>anche</a:t>
            </a:r>
            <a:r>
              <a:rPr lang="en-GB" sz="2300" dirty="0"/>
              <a:t> (il </a:t>
            </a:r>
            <a:r>
              <a:rPr lang="en-GB" sz="2300" dirty="0" err="1"/>
              <a:t>nome</a:t>
            </a:r>
            <a:r>
              <a:rPr lang="en-GB" sz="2300" dirty="0"/>
              <a:t> di) un </a:t>
            </a:r>
            <a:r>
              <a:rPr lang="en-GB" sz="2300" b="1" dirty="0"/>
              <a:t>tool</a:t>
            </a:r>
            <a:r>
              <a:rPr lang="en-GB" sz="2300" dirty="0"/>
              <a:t> di </a:t>
            </a:r>
            <a:r>
              <a:rPr lang="en-GB" sz="2300" dirty="0" err="1"/>
              <a:t>sviluppo</a:t>
            </a:r>
            <a:r>
              <a:rPr lang="en-GB" sz="2300" dirty="0"/>
              <a:t>, </a:t>
            </a:r>
            <a:r>
              <a:rPr lang="en-GB" sz="2300" dirty="0" err="1"/>
              <a:t>scritto</a:t>
            </a:r>
            <a:r>
              <a:rPr lang="en-GB" sz="2300" dirty="0"/>
              <a:t> in PHP, </a:t>
            </a:r>
            <a:r>
              <a:rPr lang="en-GB" sz="2300" dirty="0" err="1"/>
              <a:t>capace</a:t>
            </a:r>
            <a:r>
              <a:rPr lang="en-GB" sz="2300" dirty="0"/>
              <a:t> di </a:t>
            </a:r>
            <a:r>
              <a:rPr lang="en-GB" sz="2300" dirty="0" err="1"/>
              <a:t>generare</a:t>
            </a:r>
            <a:r>
              <a:rPr lang="en-GB" sz="2300" dirty="0"/>
              <a:t> </a:t>
            </a:r>
            <a:r>
              <a:rPr lang="en-GB" sz="2300" dirty="0" err="1"/>
              <a:t>applicazioni</a:t>
            </a:r>
            <a:r>
              <a:rPr lang="en-GB" sz="2300" dirty="0"/>
              <a:t> per il framework Laravel</a:t>
            </a:r>
            <a:endParaRPr lang="en-IT" sz="2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2D09D-7104-8F44-B49B-CE0FE6CAC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447B9-5580-AB49-844B-7234FB953BDD}" type="datetime1">
              <a:rPr lang="it-IT" smtClean="0"/>
              <a:t>14/01/25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CE91A-A91A-994B-959A-81EE8A494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2996B-2AF8-3945-8E51-0E5383C8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43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284D730F-E424-FF40-A810-3DBD00FE04C2}"/>
              </a:ext>
            </a:extLst>
          </p:cNvPr>
          <p:cNvSpPr/>
          <p:nvPr/>
        </p:nvSpPr>
        <p:spPr>
          <a:xfrm>
            <a:off x="516061" y="4664181"/>
            <a:ext cx="8052586" cy="75943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it-IT" sz="1300">
                <a:solidFill>
                  <a:schemeClr val="accent6"/>
                </a:solidFill>
                <a:latin typeface="Ubuntu Mono" panose="020B0509030602030204" pitchFamily="49" charset="0"/>
              </a:rPr>
              <a:t>$ </a:t>
            </a:r>
            <a:r>
              <a:rPr lang="it-IT" sz="1300">
                <a:solidFill>
                  <a:schemeClr val="tx1"/>
                </a:solidFill>
                <a:latin typeface="Ubuntu Mono" panose="020B0509030602030204" pitchFamily="49" charset="0"/>
              </a:rPr>
              <a:t>php -m | grep -Ei '(bcmath|ctype|curl|fileinfo|json|mbstring|openssl|pdo_|tokenizer|^xml$)' \</a:t>
            </a:r>
          </a:p>
          <a:p>
            <a:pPr>
              <a:spcAft>
                <a:spcPts val="300"/>
              </a:spcAft>
            </a:pPr>
            <a:r>
              <a:rPr lang="it-IT" sz="1300">
                <a:solidFill>
                  <a:schemeClr val="tx1"/>
                </a:solidFill>
                <a:latin typeface="Ubuntu Mono" panose="020B0509030602030204" pitchFamily="49" charset="0"/>
              </a:rPr>
              <a:t> | </a:t>
            </a:r>
            <a:r>
              <a:rPr lang="it-IT" sz="1300" err="1">
                <a:solidFill>
                  <a:schemeClr val="tx1"/>
                </a:solidFill>
                <a:latin typeface="Ubuntu Mono" panose="020B0509030602030204" pitchFamily="49" charset="0"/>
              </a:rPr>
              <a:t>tr</a:t>
            </a:r>
            <a:r>
              <a:rPr lang="it-IT" sz="1300">
                <a:solidFill>
                  <a:schemeClr val="tx1"/>
                </a:solidFill>
                <a:latin typeface="Ubuntu Mono" panose="020B0509030602030204" pitchFamily="49" charset="0"/>
              </a:rPr>
              <a:t> '\n' ' '</a:t>
            </a:r>
          </a:p>
          <a:p>
            <a:pPr>
              <a:lnSpc>
                <a:spcPct val="95000"/>
              </a:lnSpc>
            </a:pPr>
            <a:r>
              <a:rPr lang="it-IT" sz="1300" err="1">
                <a:solidFill>
                  <a:schemeClr val="tx1"/>
                </a:solidFill>
                <a:latin typeface="Ubuntu Mono" panose="020B0509030602030204" pitchFamily="49" charset="0"/>
              </a:rPr>
              <a:t>ctype</a:t>
            </a:r>
            <a:r>
              <a:rPr lang="it-IT" sz="1300">
                <a:solidFill>
                  <a:schemeClr val="tx1"/>
                </a:solidFill>
                <a:latin typeface="Ubuntu Mono" panose="020B0509030602030204" pitchFamily="49" charset="0"/>
              </a:rPr>
              <a:t> </a:t>
            </a:r>
            <a:r>
              <a:rPr lang="it-IT" sz="1300" err="1">
                <a:solidFill>
                  <a:schemeClr val="tx1"/>
                </a:solidFill>
                <a:latin typeface="Ubuntu Mono" panose="020B0509030602030204" pitchFamily="49" charset="0"/>
              </a:rPr>
              <a:t>fileinfo</a:t>
            </a:r>
            <a:r>
              <a:rPr lang="it-IT" sz="1300">
                <a:solidFill>
                  <a:schemeClr val="tx1"/>
                </a:solidFill>
                <a:latin typeface="Ubuntu Mono" panose="020B0509030602030204" pitchFamily="49" charset="0"/>
              </a:rPr>
              <a:t> </a:t>
            </a:r>
            <a:r>
              <a:rPr lang="it-IT" sz="1300" err="1">
                <a:solidFill>
                  <a:schemeClr val="tx1"/>
                </a:solidFill>
                <a:latin typeface="Ubuntu Mono" panose="020B0509030602030204" pitchFamily="49" charset="0"/>
              </a:rPr>
              <a:t>json</a:t>
            </a:r>
            <a:r>
              <a:rPr lang="it-IT" sz="1300">
                <a:solidFill>
                  <a:schemeClr val="tx1"/>
                </a:solidFill>
                <a:latin typeface="Ubuntu Mono" panose="020B0509030602030204" pitchFamily="49" charset="0"/>
              </a:rPr>
              <a:t> </a:t>
            </a:r>
            <a:r>
              <a:rPr lang="it-IT" sz="1300" err="1">
                <a:solidFill>
                  <a:schemeClr val="tx1"/>
                </a:solidFill>
                <a:latin typeface="Ubuntu Mono" panose="020B0509030602030204" pitchFamily="49" charset="0"/>
              </a:rPr>
              <a:t>openssl</a:t>
            </a:r>
            <a:r>
              <a:rPr lang="it-IT" sz="1300">
                <a:solidFill>
                  <a:schemeClr val="tx1"/>
                </a:solidFill>
                <a:latin typeface="Ubuntu Mono" panose="020B0509030602030204" pitchFamily="49" charset="0"/>
              </a:rPr>
              <a:t> </a:t>
            </a:r>
            <a:r>
              <a:rPr lang="it-IT" sz="1300" err="1">
                <a:solidFill>
                  <a:schemeClr val="tx1"/>
                </a:solidFill>
                <a:latin typeface="Ubuntu Mono" panose="020B0509030602030204" pitchFamily="49" charset="0"/>
              </a:rPr>
              <a:t>tokenizer</a:t>
            </a:r>
            <a:endParaRPr lang="it-IT" sz="1300">
              <a:solidFill>
                <a:schemeClr val="tx1"/>
              </a:solidFill>
              <a:latin typeface="Ubuntu Mono" panose="020B0509030602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950" y="81015"/>
            <a:ext cx="8580438" cy="630957"/>
          </a:xfrm>
        </p:spPr>
        <p:txBody>
          <a:bodyPr>
            <a:normAutofit/>
          </a:bodyPr>
          <a:lstStyle/>
          <a:p>
            <a:r>
              <a:rPr lang="it-IT" sz="3500" b="0" dirty="0" err="1">
                <a:solidFill>
                  <a:srgbClr val="000000"/>
                </a:solidFill>
              </a:rPr>
              <a:t>Laravel</a:t>
            </a:r>
            <a:r>
              <a:rPr lang="it-IT" sz="3500" b="0" dirty="0">
                <a:solidFill>
                  <a:srgbClr val="000000"/>
                </a:solidFill>
              </a:rPr>
              <a:t>: requisiti </a:t>
            </a:r>
            <a:r>
              <a:rPr lang="it-IT" sz="3500" b="0" dirty="0">
                <a:solidFill>
                  <a:srgbClr val="000000"/>
                </a:solidFill>
                <a:latin typeface="Calibri"/>
              </a:rPr>
              <a:t>per server / PC di sviluppo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807DD-97BC-F54D-BCF1-F470FFFE4D57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7</a:t>
            </a:fld>
            <a:endParaRPr lang="it-IT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4D1138-E9AA-8F43-A8C6-F701FBF1B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83653"/>
              </p:ext>
            </p:extLst>
          </p:nvPr>
        </p:nvGraphicFramePr>
        <p:xfrm>
          <a:off x="516060" y="1199628"/>
          <a:ext cx="7847763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06592">
                  <a:extLst>
                    <a:ext uri="{9D8B030D-6E8A-4147-A177-3AD203B41FA5}">
                      <a16:colId xmlns:a16="http://schemas.microsoft.com/office/drawing/2014/main" val="2143260838"/>
                    </a:ext>
                  </a:extLst>
                </a:gridCol>
                <a:gridCol w="2434975">
                  <a:extLst>
                    <a:ext uri="{9D8B030D-6E8A-4147-A177-3AD203B41FA5}">
                      <a16:colId xmlns:a16="http://schemas.microsoft.com/office/drawing/2014/main" val="3075022081"/>
                    </a:ext>
                  </a:extLst>
                </a:gridCol>
                <a:gridCol w="3206196">
                  <a:extLst>
                    <a:ext uri="{9D8B030D-6E8A-4147-A177-3AD203B41FA5}">
                      <a16:colId xmlns:a16="http://schemas.microsoft.com/office/drawing/2014/main" val="4150925260"/>
                    </a:ext>
                  </a:extLst>
                </a:gridCol>
              </a:tblGrid>
              <a:tr h="313085">
                <a:tc>
                  <a:txBody>
                    <a:bodyPr/>
                    <a:lstStyle/>
                    <a:p>
                      <a:r>
                        <a:rPr lang="en-GB" sz="15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BCMath</a:t>
                      </a:r>
                      <a:r>
                        <a:rPr lang="en-GB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PHP Extension</a:t>
                      </a:r>
                      <a:endParaRPr lang="it-IT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 PHP Extension</a:t>
                      </a:r>
                      <a:endParaRPr lang="it-IT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PDO PHP Extension (es. per </a:t>
                      </a:r>
                      <a:r>
                        <a:rPr lang="en-GB" sz="1500" b="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r>
                        <a:rPr lang="en-GB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it-IT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65943"/>
                  </a:ext>
                </a:extLst>
              </a:tr>
              <a:tr h="313085">
                <a:tc>
                  <a:txBody>
                    <a:bodyPr/>
                    <a:lstStyle/>
                    <a:p>
                      <a:r>
                        <a:rPr lang="en-GB" sz="15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Ctype</a:t>
                      </a:r>
                      <a:r>
                        <a:rPr lang="en-GB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PHP Extension</a:t>
                      </a:r>
                      <a:endParaRPr lang="it-IT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Mbstring</a:t>
                      </a:r>
                      <a:r>
                        <a:rPr lang="en-GB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PHP Extension</a:t>
                      </a:r>
                      <a:endParaRPr lang="it-IT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Tokenizer PHP Extension</a:t>
                      </a:r>
                      <a:endParaRPr lang="it-IT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326248"/>
                  </a:ext>
                </a:extLst>
              </a:tr>
              <a:tr h="313085">
                <a:tc>
                  <a:txBody>
                    <a:bodyPr/>
                    <a:lstStyle/>
                    <a:p>
                      <a:r>
                        <a:rPr lang="it-IT" sz="1500"/>
                        <a:t>Fileinfo PHP extension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OpenSSL PHP Extension</a:t>
                      </a:r>
                      <a:endParaRPr lang="it-IT" sz="15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5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PHP Extension</a:t>
                      </a:r>
                      <a:endParaRPr lang="it-IT" sz="15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56111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944646B-F4A0-A146-B05D-B9460F938637}"/>
              </a:ext>
            </a:extLst>
          </p:cNvPr>
          <p:cNvSpPr/>
          <p:nvPr/>
        </p:nvSpPr>
        <p:spPr>
          <a:xfrm>
            <a:off x="131975" y="767648"/>
            <a:ext cx="881041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lvl="0" indent="-225425">
              <a:buFont typeface="Arial" panose="020B0604020202020204" pitchFamily="34" charset="0"/>
              <a:buChar char="•"/>
              <a:defRPr/>
            </a:pPr>
            <a:r>
              <a:rPr lang="it-IT" sz="2200"/>
              <a:t>Per il server: PHP &gt;= 7.3 (per </a:t>
            </a:r>
            <a:r>
              <a:rPr lang="it-IT" sz="2200" err="1"/>
              <a:t>Laravel</a:t>
            </a:r>
            <a:r>
              <a:rPr lang="it-IT" sz="2200"/>
              <a:t> 8.x) e le </a:t>
            </a:r>
            <a:r>
              <a:rPr lang="it-IT" sz="2200" i="1"/>
              <a:t>PHP </a:t>
            </a:r>
            <a:r>
              <a:rPr lang="it-IT" sz="2200" i="1" err="1"/>
              <a:t>extensions</a:t>
            </a:r>
            <a:r>
              <a:rPr lang="it-IT" sz="2200" i="1"/>
              <a:t> </a:t>
            </a:r>
            <a:r>
              <a:rPr lang="it-IT" sz="2200"/>
              <a:t>(moduli):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9C58E39-1D0E-D54F-9C23-E14F6D013AA2}"/>
              </a:ext>
            </a:extLst>
          </p:cNvPr>
          <p:cNvSpPr/>
          <p:nvPr/>
        </p:nvSpPr>
        <p:spPr>
          <a:xfrm>
            <a:off x="131974" y="2156150"/>
            <a:ext cx="8810413" cy="1146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1775" lvl="0">
              <a:defRPr/>
            </a:pPr>
            <a:r>
              <a:rPr lang="it-IT" sz="2000" dirty="0"/>
              <a:t>(</a:t>
            </a:r>
            <a:r>
              <a:rPr lang="it-IT" sz="2000" i="1" dirty="0"/>
              <a:t>v. </a:t>
            </a:r>
            <a:r>
              <a:rPr lang="it-IT" sz="2000" i="1" dirty="0">
                <a:hlinkClick r:id="rId3"/>
              </a:rPr>
              <a:t>https://laravel.com/docs/deployment#server-requirements</a:t>
            </a:r>
            <a:r>
              <a:rPr lang="it-IT" sz="2000" dirty="0"/>
              <a:t>)</a:t>
            </a:r>
            <a:endParaRPr lang="it-IT" sz="2000" i="1" dirty="0"/>
          </a:p>
          <a:p>
            <a:pPr marL="225425" lvl="0" indent="-225425"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it-IT" sz="2200" dirty="0"/>
              <a:t>Per il PC di sviluppo: </a:t>
            </a:r>
            <a:r>
              <a:rPr lang="it-IT" sz="2200" b="1" dirty="0"/>
              <a:t>è indispensabile</a:t>
            </a:r>
            <a:r>
              <a:rPr lang="it-IT" sz="2200" dirty="0"/>
              <a:t> anche il modulo </a:t>
            </a:r>
            <a:r>
              <a:rPr lang="it-IT" sz="2200" i="1" dirty="0"/>
              <a:t>php-</a:t>
            </a:r>
            <a:r>
              <a:rPr lang="it-IT" sz="2200" i="1" dirty="0" err="1"/>
              <a:t>curl</a:t>
            </a:r>
            <a:r>
              <a:rPr lang="it-IT" sz="2200" dirty="0"/>
              <a:t> </a:t>
            </a:r>
          </a:p>
          <a:p>
            <a:pPr marL="273050" lvl="0">
              <a:defRPr/>
            </a:pPr>
            <a:r>
              <a:rPr lang="it-IT" u="sng" dirty="0"/>
              <a:t>Ciò è poco documentato, ma essenziale</a:t>
            </a:r>
            <a:r>
              <a:rPr lang="it-IT" dirty="0"/>
              <a:t>; infatti il tool </a:t>
            </a:r>
            <a:r>
              <a:rPr lang="it-IT" i="1" dirty="0" err="1"/>
              <a:t>composer</a:t>
            </a:r>
            <a:r>
              <a:rPr lang="it-IT" dirty="0"/>
              <a:t> (v. oltre) ci avverte: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2652BED6-FA4F-404C-9591-12E562506732}"/>
              </a:ext>
            </a:extLst>
          </p:cNvPr>
          <p:cNvSpPr/>
          <p:nvPr/>
        </p:nvSpPr>
        <p:spPr>
          <a:xfrm>
            <a:off x="131975" y="5497652"/>
            <a:ext cx="8810413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>
              <a:lnSpc>
                <a:spcPct val="90000"/>
              </a:lnSpc>
              <a:spcAft>
                <a:spcPts val="400"/>
              </a:spcAft>
              <a:buFont typeface="Arial" panose="020B0604020202020204" pitchFamily="34" charset="0"/>
              <a:buChar char="•"/>
              <a:defRPr/>
            </a:pPr>
            <a:r>
              <a:rPr lang="it-IT" sz="2200" dirty="0"/>
              <a:t>Come si vede, ne mancano alcuni, ma Ubuntu </a:t>
            </a:r>
            <a:r>
              <a:rPr lang="it-IT" sz="2200" b="1" dirty="0"/>
              <a:t>non</a:t>
            </a:r>
            <a:r>
              <a:rPr lang="it-IT" sz="2200" dirty="0"/>
              <a:t> ha un pacchetto .</a:t>
            </a:r>
            <a:r>
              <a:rPr lang="it-IT" sz="2200" i="1" dirty="0"/>
              <a:t>deb</a:t>
            </a:r>
            <a:r>
              <a:rPr lang="it-IT" sz="2200" dirty="0"/>
              <a:t> "</a:t>
            </a:r>
            <a:r>
              <a:rPr lang="it-IT" sz="2200" dirty="0" err="1"/>
              <a:t>Laravel</a:t>
            </a:r>
            <a:r>
              <a:rPr lang="it-IT" sz="2200" dirty="0"/>
              <a:t>", che "tiri giù" anche i pacchetti </a:t>
            </a:r>
            <a:r>
              <a:rPr lang="it-IT" sz="2200" i="1" dirty="0"/>
              <a:t>deb</a:t>
            </a:r>
            <a:r>
              <a:rPr lang="it-IT" sz="2200" dirty="0"/>
              <a:t> </a:t>
            </a:r>
            <a:r>
              <a:rPr lang="it-IT" sz="2100" dirty="0">
                <a:latin typeface="Ubuntu Mono" panose="020B0509030602030204" pitchFamily="49" charset="0"/>
              </a:rPr>
              <a:t>php-</a:t>
            </a:r>
            <a:r>
              <a:rPr lang="it-IT" sz="2100" dirty="0" err="1">
                <a:latin typeface="Ubuntu Mono" panose="020B0509030602030204" pitchFamily="49" charset="0"/>
              </a:rPr>
              <a:t>bcmath</a:t>
            </a:r>
            <a:r>
              <a:rPr lang="it-IT" sz="2100" dirty="0"/>
              <a:t> </a:t>
            </a:r>
            <a:r>
              <a:rPr lang="it-IT" sz="2100" dirty="0">
                <a:latin typeface="Ubuntu Mono" panose="020B0509030602030204" pitchFamily="49" charset="0"/>
              </a:rPr>
              <a:t>php-</a:t>
            </a:r>
            <a:r>
              <a:rPr lang="it-IT" sz="2100" dirty="0" err="1">
                <a:latin typeface="Ubuntu Mono" panose="020B0509030602030204" pitchFamily="49" charset="0"/>
              </a:rPr>
              <a:t>mbstring</a:t>
            </a:r>
            <a:r>
              <a:rPr lang="it-IT" sz="2100" dirty="0"/>
              <a:t> </a:t>
            </a:r>
            <a:r>
              <a:rPr lang="it-IT" sz="2100" dirty="0">
                <a:latin typeface="Ubuntu Mono" panose="020B0509030602030204" pitchFamily="49" charset="0"/>
              </a:rPr>
              <a:t>php-</a:t>
            </a:r>
            <a:r>
              <a:rPr lang="it-IT" sz="2100" dirty="0" err="1">
                <a:latin typeface="Ubuntu Mono" panose="020B0509030602030204" pitchFamily="49" charset="0"/>
              </a:rPr>
              <a:t>mysql</a:t>
            </a:r>
            <a:r>
              <a:rPr lang="it-IT" sz="2100" dirty="0"/>
              <a:t> </a:t>
            </a:r>
            <a:r>
              <a:rPr lang="it-IT" sz="2100" dirty="0">
                <a:latin typeface="Ubuntu Mono" panose="020B0509030602030204" pitchFamily="49" charset="0"/>
              </a:rPr>
              <a:t>php-xml</a:t>
            </a:r>
            <a:r>
              <a:rPr lang="it-IT" sz="2100" dirty="0"/>
              <a:t> </a:t>
            </a:r>
            <a:r>
              <a:rPr lang="it-IT" sz="2100" dirty="0">
                <a:latin typeface="Ubuntu Mono" panose="020B0509030602030204" pitchFamily="49" charset="0"/>
              </a:rPr>
              <a:t>php-</a:t>
            </a:r>
            <a:r>
              <a:rPr lang="it-IT" sz="2100" dirty="0" err="1">
                <a:latin typeface="Ubuntu Mono" panose="020B0509030602030204" pitchFamily="49" charset="0"/>
              </a:rPr>
              <a:t>curl</a:t>
            </a:r>
            <a:r>
              <a:rPr lang="it-IT" sz="2200" dirty="0"/>
              <a:t>, cioè quelli con i moduli PHP richiesti 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E5C5F925-0906-694F-B6F7-D44171436C63}"/>
              </a:ext>
            </a:extLst>
          </p:cNvPr>
          <p:cNvSpPr/>
          <p:nvPr/>
        </p:nvSpPr>
        <p:spPr>
          <a:xfrm>
            <a:off x="131974" y="3955318"/>
            <a:ext cx="8725793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lvl="0" indent="-225425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/>
            </a:pPr>
            <a:r>
              <a:rPr lang="it-IT" sz="2200" i="1" dirty="0"/>
              <a:t>php -m</a:t>
            </a:r>
            <a:r>
              <a:rPr lang="it-IT" sz="2200" dirty="0"/>
              <a:t> elenca le </a:t>
            </a:r>
            <a:r>
              <a:rPr lang="it-IT" sz="2200" i="1" dirty="0"/>
              <a:t>estensioni</a:t>
            </a:r>
            <a:r>
              <a:rPr lang="it-IT" sz="2200" dirty="0"/>
              <a:t> (o </a:t>
            </a:r>
            <a:r>
              <a:rPr lang="it-IT" sz="2200" i="1" dirty="0"/>
              <a:t>moduli – </a:t>
            </a:r>
            <a:r>
              <a:rPr lang="it-IT" sz="2200" dirty="0"/>
              <a:t>librerie binarie) attivate nella vs. installazione PHP; ecco la situazione "base" con Ubuntu 18.04 LTS:</a:t>
            </a:r>
          </a:p>
        </p:txBody>
      </p:sp>
      <p:sp>
        <p:nvSpPr>
          <p:cNvPr id="16" name="Rettangolo 10">
            <a:extLst>
              <a:ext uri="{FF2B5EF4-FFF2-40B4-BE49-F238E27FC236}">
                <a16:creationId xmlns:a16="http://schemas.microsoft.com/office/drawing/2014/main" id="{A8257563-DEDE-6C4E-A669-6C303F7FC751}"/>
              </a:ext>
            </a:extLst>
          </p:cNvPr>
          <p:cNvSpPr/>
          <p:nvPr/>
        </p:nvSpPr>
        <p:spPr>
          <a:xfrm>
            <a:off x="510888" y="3348323"/>
            <a:ext cx="8052586" cy="50013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it-IT" sz="1200">
                <a:solidFill>
                  <a:schemeClr val="accent6"/>
                </a:solidFill>
                <a:latin typeface="Ubuntu Mono" panose="020B0509030602030204" pitchFamily="49" charset="0"/>
              </a:rPr>
              <a:t>$ </a:t>
            </a:r>
            <a:r>
              <a:rPr lang="it-IT" sz="1200" err="1">
                <a:solidFill>
                  <a:schemeClr val="tx1"/>
                </a:solidFill>
                <a:latin typeface="Ubuntu Mono" panose="020B0509030602030204" pitchFamily="49" charset="0"/>
              </a:rPr>
              <a:t>composer</a:t>
            </a:r>
            <a:r>
              <a:rPr lang="it-IT" sz="1200">
                <a:solidFill>
                  <a:schemeClr val="tx1"/>
                </a:solidFill>
                <a:latin typeface="Ubuntu Mono" panose="020B0509030602030204" pitchFamily="49" charset="0"/>
              </a:rPr>
              <a:t> </a:t>
            </a:r>
            <a:r>
              <a:rPr lang="it-IT" sz="1200" err="1">
                <a:solidFill>
                  <a:schemeClr val="tx1"/>
                </a:solidFill>
                <a:latin typeface="Ubuntu Mono" panose="020B0509030602030204" pitchFamily="49" charset="0"/>
              </a:rPr>
              <a:t>diagnose</a:t>
            </a:r>
            <a:r>
              <a:rPr lang="it-IT" sz="1200">
                <a:solidFill>
                  <a:schemeClr val="tx1"/>
                </a:solidFill>
                <a:latin typeface="Ubuntu Mono" panose="020B0509030602030204" pitchFamily="49" charset="0"/>
              </a:rPr>
              <a:t> | </a:t>
            </a:r>
            <a:r>
              <a:rPr lang="it-IT" sz="1200" err="1">
                <a:solidFill>
                  <a:schemeClr val="tx1"/>
                </a:solidFill>
                <a:latin typeface="Ubuntu Mono" panose="020B0509030602030204" pitchFamily="49" charset="0"/>
              </a:rPr>
              <a:t>grep</a:t>
            </a:r>
            <a:r>
              <a:rPr lang="it-IT" sz="1200">
                <a:solidFill>
                  <a:schemeClr val="tx1"/>
                </a:solidFill>
                <a:latin typeface="Ubuntu Mono" panose="020B0509030602030204" pitchFamily="49" charset="0"/>
              </a:rPr>
              <a:t> –i </a:t>
            </a:r>
            <a:r>
              <a:rPr lang="it-IT" sz="1200" err="1">
                <a:solidFill>
                  <a:schemeClr val="tx1"/>
                </a:solidFill>
                <a:latin typeface="Ubuntu Mono" panose="020B0509030602030204" pitchFamily="49" charset="0"/>
              </a:rPr>
              <a:t>curl</a:t>
            </a:r>
            <a:endParaRPr lang="it-IT" sz="1200">
              <a:solidFill>
                <a:schemeClr val="tx1"/>
              </a:solidFill>
              <a:latin typeface="Ubuntu Mono" panose="020B0509030602030204" pitchFamily="49" charset="0"/>
            </a:endParaRPr>
          </a:p>
          <a:p>
            <a:pPr>
              <a:spcAft>
                <a:spcPts val="300"/>
              </a:spcAft>
            </a:pPr>
            <a:r>
              <a:rPr lang="it-IT" sz="1200" err="1">
                <a:solidFill>
                  <a:schemeClr val="tx1"/>
                </a:solidFill>
                <a:latin typeface="Ubuntu Mono" panose="020B0509030602030204" pitchFamily="49" charset="0"/>
              </a:rPr>
              <a:t>cURL</a:t>
            </a:r>
            <a:r>
              <a:rPr lang="it-IT" sz="1200">
                <a:solidFill>
                  <a:schemeClr val="tx1"/>
                </a:solidFill>
                <a:latin typeface="Ubuntu Mono" panose="020B0509030602030204" pitchFamily="49" charset="0"/>
              </a:rPr>
              <a:t> </a:t>
            </a:r>
            <a:r>
              <a:rPr lang="it-IT" sz="1200" err="1">
                <a:solidFill>
                  <a:schemeClr val="tx1"/>
                </a:solidFill>
                <a:latin typeface="Ubuntu Mono" panose="020B0509030602030204" pitchFamily="49" charset="0"/>
              </a:rPr>
              <a:t>version</a:t>
            </a:r>
            <a:r>
              <a:rPr lang="it-IT" sz="1200">
                <a:solidFill>
                  <a:schemeClr val="tx1"/>
                </a:solidFill>
                <a:latin typeface="Ubuntu Mono" panose="020B0509030602030204" pitchFamily="49" charset="0"/>
              </a:rPr>
              <a:t>: </a:t>
            </a:r>
            <a:r>
              <a:rPr lang="it-IT" sz="1200" err="1">
                <a:solidFill>
                  <a:schemeClr val="bg1"/>
                </a:solidFill>
                <a:highlight>
                  <a:srgbClr val="FF0000"/>
                </a:highlight>
                <a:latin typeface="Ubuntu Mono" panose="020B0509030602030204" pitchFamily="49" charset="0"/>
              </a:rPr>
              <a:t>missing</a:t>
            </a:r>
            <a:r>
              <a:rPr lang="it-IT" sz="1200">
                <a:solidFill>
                  <a:schemeClr val="bg1"/>
                </a:solidFill>
                <a:highlight>
                  <a:srgbClr val="FF0000"/>
                </a:highlight>
                <a:latin typeface="Ubuntu Mono" panose="020B0509030602030204" pitchFamily="49" charset="0"/>
              </a:rPr>
              <a:t>, </a:t>
            </a:r>
            <a:r>
              <a:rPr lang="it-IT" sz="1200" err="1">
                <a:solidFill>
                  <a:schemeClr val="bg1"/>
                </a:solidFill>
                <a:highlight>
                  <a:srgbClr val="FF0000"/>
                </a:highlight>
                <a:latin typeface="Ubuntu Mono" panose="020B0509030602030204" pitchFamily="49" charset="0"/>
              </a:rPr>
              <a:t>using</a:t>
            </a:r>
            <a:r>
              <a:rPr lang="it-IT" sz="1200">
                <a:solidFill>
                  <a:schemeClr val="bg1"/>
                </a:solidFill>
                <a:highlight>
                  <a:srgbClr val="FF0000"/>
                </a:highlight>
                <a:latin typeface="Ubuntu Mono" panose="020B0509030602030204" pitchFamily="49" charset="0"/>
              </a:rPr>
              <a:t> </a:t>
            </a:r>
            <a:r>
              <a:rPr lang="it-IT" sz="1200" err="1">
                <a:solidFill>
                  <a:schemeClr val="bg1"/>
                </a:solidFill>
                <a:highlight>
                  <a:srgbClr val="FF0000"/>
                </a:highlight>
                <a:latin typeface="Ubuntu Mono" panose="020B0509030602030204" pitchFamily="49" charset="0"/>
              </a:rPr>
              <a:t>php</a:t>
            </a:r>
            <a:r>
              <a:rPr lang="it-IT" sz="1200">
                <a:solidFill>
                  <a:schemeClr val="bg1"/>
                </a:solidFill>
                <a:highlight>
                  <a:srgbClr val="FF0000"/>
                </a:highlight>
                <a:latin typeface="Ubuntu Mono" panose="020B0509030602030204" pitchFamily="49" charset="0"/>
              </a:rPr>
              <a:t> </a:t>
            </a:r>
            <a:r>
              <a:rPr lang="it-IT" sz="1200" err="1">
                <a:solidFill>
                  <a:schemeClr val="bg1"/>
                </a:solidFill>
                <a:highlight>
                  <a:srgbClr val="FF0000"/>
                </a:highlight>
                <a:latin typeface="Ubuntu Mono" panose="020B0509030602030204" pitchFamily="49" charset="0"/>
              </a:rPr>
              <a:t>streams</a:t>
            </a:r>
            <a:r>
              <a:rPr lang="it-IT" sz="1200">
                <a:solidFill>
                  <a:schemeClr val="bg1"/>
                </a:solidFill>
                <a:highlight>
                  <a:srgbClr val="FF0000"/>
                </a:highlight>
                <a:latin typeface="Ubuntu Mono" panose="020B0509030602030204" pitchFamily="49" charset="0"/>
              </a:rPr>
              <a:t> </a:t>
            </a:r>
            <a:r>
              <a:rPr lang="it-IT" sz="1200" err="1">
                <a:solidFill>
                  <a:schemeClr val="bg1"/>
                </a:solidFill>
                <a:highlight>
                  <a:srgbClr val="FF0000"/>
                </a:highlight>
                <a:latin typeface="Ubuntu Mono" panose="020B0509030602030204" pitchFamily="49" charset="0"/>
              </a:rPr>
              <a:t>fallback</a:t>
            </a:r>
            <a:r>
              <a:rPr lang="it-IT" sz="1200">
                <a:solidFill>
                  <a:schemeClr val="bg1"/>
                </a:solidFill>
                <a:highlight>
                  <a:srgbClr val="FF0000"/>
                </a:highlight>
                <a:latin typeface="Ubuntu Mono" panose="020B0509030602030204" pitchFamily="49" charset="0"/>
              </a:rPr>
              <a:t>, </a:t>
            </a:r>
            <a:r>
              <a:rPr lang="it-IT" sz="1200" err="1">
                <a:solidFill>
                  <a:schemeClr val="bg1"/>
                </a:solidFill>
                <a:highlight>
                  <a:srgbClr val="FF0000"/>
                </a:highlight>
                <a:latin typeface="Ubuntu Mono" panose="020B0509030602030204" pitchFamily="49" charset="0"/>
              </a:rPr>
              <a:t>which</a:t>
            </a:r>
            <a:r>
              <a:rPr lang="it-IT" sz="1200">
                <a:solidFill>
                  <a:schemeClr val="bg1"/>
                </a:solidFill>
                <a:highlight>
                  <a:srgbClr val="FF0000"/>
                </a:highlight>
                <a:latin typeface="Ubuntu Mono" panose="020B0509030602030204" pitchFamily="49" charset="0"/>
              </a:rPr>
              <a:t> </a:t>
            </a:r>
            <a:r>
              <a:rPr lang="it-IT" sz="1200" err="1">
                <a:solidFill>
                  <a:schemeClr val="bg1"/>
                </a:solidFill>
                <a:highlight>
                  <a:srgbClr val="FF0000"/>
                </a:highlight>
                <a:latin typeface="Ubuntu Mono" panose="020B0509030602030204" pitchFamily="49" charset="0"/>
              </a:rPr>
              <a:t>reduces</a:t>
            </a:r>
            <a:r>
              <a:rPr lang="it-IT" sz="1200">
                <a:solidFill>
                  <a:schemeClr val="bg1"/>
                </a:solidFill>
                <a:highlight>
                  <a:srgbClr val="FF0000"/>
                </a:highlight>
                <a:latin typeface="Ubuntu Mono" panose="020B0509030602030204" pitchFamily="49" charset="0"/>
              </a:rPr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370761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54" y="187961"/>
            <a:ext cx="8580438" cy="630957"/>
          </a:xfrm>
        </p:spPr>
        <p:txBody>
          <a:bodyPr>
            <a:normAutofit fontScale="90000"/>
          </a:bodyPr>
          <a:lstStyle/>
          <a:p>
            <a:r>
              <a:rPr lang="it-IT" sz="4000" b="0" err="1">
                <a:solidFill>
                  <a:srgbClr val="000000"/>
                </a:solidFill>
              </a:rPr>
              <a:t>Laravel</a:t>
            </a:r>
            <a:r>
              <a:rPr lang="it-IT" sz="4000" b="0">
                <a:solidFill>
                  <a:srgbClr val="000000"/>
                </a:solidFill>
              </a:rPr>
              <a:t>: requisiti </a:t>
            </a:r>
            <a:r>
              <a:rPr lang="it-IT" sz="4000" b="0">
                <a:solidFill>
                  <a:srgbClr val="000000"/>
                </a:solidFill>
                <a:latin typeface="Calibri"/>
              </a:rPr>
              <a:t>per </a:t>
            </a:r>
            <a:r>
              <a:rPr lang="it-IT" sz="4000" b="0" err="1">
                <a:solidFill>
                  <a:srgbClr val="000000"/>
                </a:solidFill>
                <a:latin typeface="Calibri"/>
              </a:rPr>
              <a:t>l'engine</a:t>
            </a:r>
            <a:r>
              <a:rPr lang="it-IT" sz="4000" b="0">
                <a:solidFill>
                  <a:srgbClr val="000000"/>
                </a:solidFill>
                <a:latin typeface="Calibri"/>
              </a:rPr>
              <a:t> PHP /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5D7F-5FE1-7647-B47C-9615D7FAABD3}" type="datetime1">
              <a:rPr lang="it-IT" smtClean="0"/>
              <a:t>14/01/25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8</a:t>
            </a:fld>
            <a:endParaRPr lang="it-IT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8E20C6-CD20-FC4D-9295-14084B6CA235}"/>
              </a:ext>
            </a:extLst>
          </p:cNvPr>
          <p:cNvSpPr txBox="1">
            <a:spLocks/>
          </p:cNvSpPr>
          <p:nvPr/>
        </p:nvSpPr>
        <p:spPr>
          <a:xfrm>
            <a:off x="249380" y="2394625"/>
            <a:ext cx="8693008" cy="8592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it-IT" sz="2400"/>
              <a:t>Ora possiamo verificare di nuovo la disponibilità di tutti i moduli PHP necessari:</a:t>
            </a:r>
          </a:p>
        </p:txBody>
      </p:sp>
      <p:sp>
        <p:nvSpPr>
          <p:cNvPr id="9" name="Rettangolo 13">
            <a:extLst>
              <a:ext uri="{FF2B5EF4-FFF2-40B4-BE49-F238E27FC236}">
                <a16:creationId xmlns:a16="http://schemas.microsoft.com/office/drawing/2014/main" id="{13FDA365-8EBC-FC47-B229-045DA0FBA62C}"/>
              </a:ext>
            </a:extLst>
          </p:cNvPr>
          <p:cNvSpPr/>
          <p:nvPr/>
        </p:nvSpPr>
        <p:spPr>
          <a:xfrm>
            <a:off x="517507" y="1955902"/>
            <a:ext cx="8149552" cy="307777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accent6"/>
                </a:solidFill>
                <a:latin typeface="Ubuntu Mono" panose="020B0509030602030204" pitchFamily="49" charset="0"/>
              </a:rPr>
              <a:t>$ </a:t>
            </a:r>
            <a:r>
              <a:rPr lang="it-IT" sz="1400" dirty="0">
                <a:solidFill>
                  <a:schemeClr val="tx1"/>
                </a:solidFill>
                <a:latin typeface="Ubuntu Mono" panose="020B0509030602030204" pitchFamily="49" charset="0"/>
              </a:rPr>
              <a:t>sudo </a:t>
            </a:r>
            <a:r>
              <a:rPr lang="it-IT" sz="1400" dirty="0" err="1">
                <a:solidFill>
                  <a:schemeClr val="tx1"/>
                </a:solidFill>
                <a:latin typeface="Ubuntu Mono" panose="020B0509030602030204" pitchFamily="49" charset="0"/>
              </a:rPr>
              <a:t>apt</a:t>
            </a:r>
            <a:r>
              <a:rPr lang="it-IT" sz="1400" dirty="0">
                <a:solidFill>
                  <a:schemeClr val="tx1"/>
                </a:solidFill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chemeClr val="tx1"/>
                </a:solidFill>
                <a:latin typeface="Ubuntu Mono" panose="020B0509030602030204" pitchFamily="49" charset="0"/>
              </a:rPr>
              <a:t>install</a:t>
            </a:r>
            <a:r>
              <a:rPr lang="it-IT" sz="1400" dirty="0">
                <a:solidFill>
                  <a:schemeClr val="tx1"/>
                </a:solidFill>
                <a:latin typeface="Ubuntu Mono" panose="020B0509030602030204" pitchFamily="49" charset="0"/>
              </a:rPr>
              <a:t> php-</a:t>
            </a:r>
            <a:r>
              <a:rPr lang="it-IT" sz="1400" dirty="0" err="1">
                <a:solidFill>
                  <a:schemeClr val="tx1"/>
                </a:solidFill>
                <a:latin typeface="Ubuntu Mono" panose="020B0509030602030204" pitchFamily="49" charset="0"/>
              </a:rPr>
              <a:t>bcmath</a:t>
            </a:r>
            <a:r>
              <a:rPr lang="it-IT" sz="1400" dirty="0">
                <a:solidFill>
                  <a:schemeClr val="tx1"/>
                </a:solidFill>
                <a:latin typeface="Ubuntu Mono" panose="020B0509030602030204" pitchFamily="49" charset="0"/>
              </a:rPr>
              <a:t> php-</a:t>
            </a:r>
            <a:r>
              <a:rPr lang="it-IT" sz="1400" dirty="0" err="1">
                <a:solidFill>
                  <a:schemeClr val="tx1"/>
                </a:solidFill>
                <a:latin typeface="Ubuntu Mono" panose="020B0509030602030204" pitchFamily="49" charset="0"/>
              </a:rPr>
              <a:t>mbstring</a:t>
            </a:r>
            <a:r>
              <a:rPr lang="it-IT" sz="1400" dirty="0">
                <a:solidFill>
                  <a:schemeClr val="tx1"/>
                </a:solidFill>
                <a:latin typeface="Ubuntu Mono" panose="020B0509030602030204" pitchFamily="49" charset="0"/>
              </a:rPr>
              <a:t> php-</a:t>
            </a:r>
            <a:r>
              <a:rPr lang="it-IT" sz="1400" dirty="0" err="1">
                <a:solidFill>
                  <a:schemeClr val="tx1"/>
                </a:solidFill>
                <a:latin typeface="Ubuntu Mono" panose="020B0509030602030204" pitchFamily="49" charset="0"/>
              </a:rPr>
              <a:t>mysql</a:t>
            </a:r>
            <a:r>
              <a:rPr lang="it-IT" sz="1400" dirty="0">
                <a:solidFill>
                  <a:schemeClr val="tx1"/>
                </a:solidFill>
                <a:latin typeface="Ubuntu Mono" panose="020B0509030602030204" pitchFamily="49" charset="0"/>
              </a:rPr>
              <a:t> php-xml php-</a:t>
            </a:r>
            <a:r>
              <a:rPr lang="it-IT" sz="1400" dirty="0" err="1">
                <a:solidFill>
                  <a:schemeClr val="tx1"/>
                </a:solidFill>
                <a:latin typeface="Ubuntu Mono" panose="020B0509030602030204" pitchFamily="49" charset="0"/>
              </a:rPr>
              <a:t>curl</a:t>
            </a:r>
            <a:endParaRPr lang="it-IT" sz="1400" dirty="0">
              <a:solidFill>
                <a:schemeClr val="tx1"/>
              </a:solidFill>
              <a:latin typeface="Ubuntu Mono" panose="020B05090306020302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05FBCB-FEC8-FE44-AD06-4D03F69B83B7}"/>
              </a:ext>
            </a:extLst>
          </p:cNvPr>
          <p:cNvSpPr txBox="1">
            <a:spLocks/>
          </p:cNvSpPr>
          <p:nvPr/>
        </p:nvSpPr>
        <p:spPr>
          <a:xfrm>
            <a:off x="249380" y="1111132"/>
            <a:ext cx="8764258" cy="7877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it-IT" sz="2400" dirty="0"/>
              <a:t>Peer una </a:t>
            </a:r>
            <a:r>
              <a:rPr lang="it-IT" sz="2400" dirty="0" err="1"/>
              <a:t>distro</a:t>
            </a:r>
            <a:r>
              <a:rPr lang="it-IT" sz="2400" dirty="0"/>
              <a:t> Ubuntu, occorre quindi installare a mano i pacchetti </a:t>
            </a:r>
            <a:r>
              <a:rPr lang="it-IT" sz="2400" i="1" dirty="0"/>
              <a:t>deb</a:t>
            </a:r>
            <a:r>
              <a:rPr lang="it-IT" sz="2400" dirty="0"/>
              <a:t> con i predetti moduli PHP mancanti: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418BC65-E2C7-4608-8A99-779CAA4333C6}"/>
              </a:ext>
            </a:extLst>
          </p:cNvPr>
          <p:cNvSpPr/>
          <p:nvPr/>
        </p:nvSpPr>
        <p:spPr>
          <a:xfrm>
            <a:off x="517507" y="3278424"/>
            <a:ext cx="8149552" cy="223138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it-IT" sz="1300" dirty="0">
                <a:solidFill>
                  <a:schemeClr val="accent6"/>
                </a:solidFill>
                <a:latin typeface="Ubuntu Mono" panose="020B0509030602030204" pitchFamily="49" charset="0"/>
              </a:rPr>
              <a:t>$ </a:t>
            </a:r>
            <a:r>
              <a:rPr lang="it-IT" sz="1300" dirty="0">
                <a:solidFill>
                  <a:schemeClr val="tx1"/>
                </a:solidFill>
                <a:latin typeface="Ubuntu Mono" panose="020B0509030602030204" pitchFamily="49" charset="0"/>
              </a:rPr>
              <a:t>php -m | </a:t>
            </a:r>
            <a:r>
              <a:rPr lang="it-IT" sz="1300" dirty="0" err="1">
                <a:solidFill>
                  <a:schemeClr val="tx1"/>
                </a:solidFill>
                <a:latin typeface="Ubuntu Mono" panose="020B0509030602030204" pitchFamily="49" charset="0"/>
              </a:rPr>
              <a:t>grep</a:t>
            </a:r>
            <a:r>
              <a:rPr lang="it-IT" sz="1300" dirty="0">
                <a:solidFill>
                  <a:schemeClr val="tx1"/>
                </a:solidFill>
                <a:latin typeface="Ubuntu Mono" panose="020B0509030602030204" pitchFamily="49" charset="0"/>
              </a:rPr>
              <a:t> -Ei '(</a:t>
            </a:r>
            <a:r>
              <a:rPr lang="it-IT" sz="1300" dirty="0" err="1">
                <a:solidFill>
                  <a:schemeClr val="tx1"/>
                </a:solidFill>
                <a:latin typeface="Ubuntu Mono" panose="020B0509030602030204" pitchFamily="49" charset="0"/>
              </a:rPr>
              <a:t>bcmath|ctype|fileinfo|json|mbstring|openssl|pdo|tokenizer</a:t>
            </a:r>
            <a:r>
              <a:rPr lang="it-IT" sz="1300" dirty="0">
                <a:solidFill>
                  <a:schemeClr val="tx1"/>
                </a:solidFill>
                <a:latin typeface="Ubuntu Mono" panose="020B0509030602030204" pitchFamily="49" charset="0"/>
              </a:rPr>
              <a:t>|^xml$|</a:t>
            </a:r>
            <a:r>
              <a:rPr lang="it-IT" sz="1300" dirty="0" err="1">
                <a:solidFill>
                  <a:schemeClr val="tx1"/>
                </a:solidFill>
                <a:latin typeface="Ubuntu Mono" panose="020B0509030602030204" pitchFamily="49" charset="0"/>
              </a:rPr>
              <a:t>curl</a:t>
            </a:r>
            <a:r>
              <a:rPr lang="it-IT" sz="1300" dirty="0">
                <a:solidFill>
                  <a:schemeClr val="tx1"/>
                </a:solidFill>
                <a:latin typeface="Ubuntu Mono" panose="020B0509030602030204" pitchFamily="49" charset="0"/>
              </a:rPr>
              <a:t>)'</a:t>
            </a:r>
          </a:p>
          <a:p>
            <a:pPr>
              <a:lnSpc>
                <a:spcPct val="95000"/>
              </a:lnSpc>
            </a:pPr>
            <a:r>
              <a:rPr lang="it-IT" sz="1300" b="1" dirty="0" err="1">
                <a:solidFill>
                  <a:srgbClr val="9F1410"/>
                </a:solidFill>
                <a:latin typeface="Ubuntu Mono" panose="020B0509030602030204" pitchFamily="49" charset="0"/>
              </a:rPr>
              <a:t>bcmath</a:t>
            </a:r>
            <a:r>
              <a:rPr lang="it-IT" sz="1300" b="1" dirty="0">
                <a:solidFill>
                  <a:srgbClr val="9F1410"/>
                </a:solidFill>
                <a:latin typeface="Ubuntu Mono" panose="020B0509030602030204" pitchFamily="49" charset="0"/>
              </a:rPr>
              <a:t>    </a:t>
            </a:r>
            <a:r>
              <a:rPr lang="it-IT" sz="1300" b="1" dirty="0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installata a parte, in quanto NON dipendenza di PHP su Ubuntu 18.04</a:t>
            </a:r>
            <a:endParaRPr lang="it-IT" sz="1300" dirty="0">
              <a:solidFill>
                <a:srgbClr val="9F1410"/>
              </a:solidFill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</a:pPr>
            <a:r>
              <a:rPr lang="it-IT" sz="1300" b="1" dirty="0" err="1">
                <a:solidFill>
                  <a:srgbClr val="9F1410"/>
                </a:solidFill>
                <a:latin typeface="Ubuntu Mono" panose="020B0509030602030204" pitchFamily="49" charset="0"/>
              </a:rPr>
              <a:t>ctype</a:t>
            </a:r>
            <a:endParaRPr lang="it-IT" sz="1300" b="1" dirty="0">
              <a:solidFill>
                <a:srgbClr val="9F1410"/>
              </a:solidFill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</a:pPr>
            <a:r>
              <a:rPr lang="it-IT" sz="1300" b="1" dirty="0" err="1">
                <a:solidFill>
                  <a:srgbClr val="9F1410"/>
                </a:solidFill>
                <a:latin typeface="Ubuntu Mono" panose="020B0509030602030204" pitchFamily="49" charset="0"/>
              </a:rPr>
              <a:t>curl</a:t>
            </a:r>
            <a:endParaRPr lang="it-IT" sz="1300" b="1" dirty="0">
              <a:solidFill>
                <a:srgbClr val="9F1410"/>
              </a:solidFill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</a:pPr>
            <a:r>
              <a:rPr lang="it-IT" sz="1300" b="1" dirty="0" err="1">
                <a:solidFill>
                  <a:srgbClr val="9F1410"/>
                </a:solidFill>
                <a:latin typeface="Ubuntu Mono" panose="020B0509030602030204" pitchFamily="49" charset="0"/>
              </a:rPr>
              <a:t>fileinfo</a:t>
            </a:r>
            <a:endParaRPr lang="it-IT" sz="1300" dirty="0">
              <a:solidFill>
                <a:srgbClr val="9F1410"/>
              </a:solidFill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</a:pPr>
            <a:r>
              <a:rPr lang="it-IT" sz="1300" b="1" dirty="0" err="1">
                <a:solidFill>
                  <a:srgbClr val="9F1410"/>
                </a:solidFill>
                <a:latin typeface="Ubuntu Mono" panose="020B0509030602030204" pitchFamily="49" charset="0"/>
              </a:rPr>
              <a:t>json</a:t>
            </a:r>
            <a:endParaRPr lang="it-IT" sz="1300" dirty="0">
              <a:solidFill>
                <a:srgbClr val="9F1410"/>
              </a:solidFill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</a:pPr>
            <a:r>
              <a:rPr lang="it-IT" sz="1300" b="1" dirty="0" err="1">
                <a:solidFill>
                  <a:srgbClr val="9F1410"/>
                </a:solidFill>
                <a:latin typeface="Ubuntu Mono" panose="020B0509030602030204" pitchFamily="49" charset="0"/>
              </a:rPr>
              <a:t>mbstring</a:t>
            </a:r>
            <a:r>
              <a:rPr lang="it-IT" sz="1300" b="1" dirty="0">
                <a:solidFill>
                  <a:srgbClr val="00B050"/>
                </a:solidFill>
                <a:latin typeface="Ubuntu Mono" panose="020B0509030602030204" pitchFamily="49" charset="0"/>
              </a:rPr>
              <a:t>  # </a:t>
            </a:r>
            <a:r>
              <a:rPr lang="it-IT" sz="13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installata a parte, in quanto NON dipendenza di PHP su Ubuntu 18.04</a:t>
            </a:r>
            <a:endParaRPr lang="it-IT" sz="1300" dirty="0">
              <a:solidFill>
                <a:srgbClr val="9F1410"/>
              </a:solidFill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</a:pPr>
            <a:r>
              <a:rPr lang="it-IT" sz="1300" b="1" dirty="0" err="1">
                <a:solidFill>
                  <a:srgbClr val="9F1410"/>
                </a:solidFill>
                <a:latin typeface="Ubuntu Mono" panose="020B0509030602030204" pitchFamily="49" charset="0"/>
              </a:rPr>
              <a:t>openssl</a:t>
            </a:r>
            <a:endParaRPr lang="it-IT" sz="1300" dirty="0">
              <a:solidFill>
                <a:srgbClr val="9F1410"/>
              </a:solidFill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</a:pPr>
            <a:r>
              <a:rPr lang="it-IT" sz="1300" b="1" dirty="0" err="1">
                <a:solidFill>
                  <a:srgbClr val="9F1410"/>
                </a:solidFill>
                <a:latin typeface="Ubuntu Mono" panose="020B0509030602030204" pitchFamily="49" charset="0"/>
              </a:rPr>
              <a:t>pdo</a:t>
            </a:r>
            <a:r>
              <a:rPr lang="it-IT" sz="1300" b="1" dirty="0" err="1">
                <a:solidFill>
                  <a:schemeClr val="tx1"/>
                </a:solidFill>
                <a:latin typeface="Ubuntu Mono" panose="020B0509030602030204" pitchFamily="49" charset="0"/>
              </a:rPr>
              <a:t>_mysql</a:t>
            </a:r>
            <a:r>
              <a:rPr lang="it-IT" sz="1300" b="1" dirty="0">
                <a:solidFill>
                  <a:schemeClr val="tx1"/>
                </a:solidFill>
                <a:latin typeface="Ubuntu Mono" panose="020B0509030602030204" pitchFamily="49" charset="0"/>
              </a:rPr>
              <a:t> </a:t>
            </a:r>
            <a:r>
              <a:rPr lang="it-IT" sz="1300" b="1" dirty="0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installata a parte, in quanto NON dipendenza di PHP su Ubuntu 18.04</a:t>
            </a:r>
            <a:endParaRPr lang="it-IT" sz="1300" b="1" dirty="0">
              <a:solidFill>
                <a:schemeClr val="tx1"/>
              </a:solidFill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</a:pPr>
            <a:r>
              <a:rPr lang="it-IT" sz="1300" b="1" dirty="0" err="1">
                <a:solidFill>
                  <a:srgbClr val="9F1410"/>
                </a:solidFill>
                <a:latin typeface="Ubuntu Mono" panose="020B0509030602030204" pitchFamily="49" charset="0"/>
              </a:rPr>
              <a:t>tokenizer</a:t>
            </a:r>
            <a:endParaRPr lang="it-IT" sz="1300" dirty="0">
              <a:solidFill>
                <a:srgbClr val="9F1410"/>
              </a:solidFill>
              <a:latin typeface="Ubuntu Mono" panose="020B0509030602030204" pitchFamily="49" charset="0"/>
            </a:endParaRPr>
          </a:p>
          <a:p>
            <a:pPr>
              <a:lnSpc>
                <a:spcPct val="95000"/>
              </a:lnSpc>
            </a:pPr>
            <a:r>
              <a:rPr lang="it-IT" sz="1300" b="1" dirty="0">
                <a:solidFill>
                  <a:srgbClr val="9F1410"/>
                </a:solidFill>
                <a:latin typeface="Ubuntu Mono" panose="020B0509030602030204" pitchFamily="49" charset="0"/>
              </a:rPr>
              <a:t>xml       </a:t>
            </a:r>
            <a:r>
              <a:rPr lang="it-IT" sz="1300" b="1" dirty="0">
                <a:solidFill>
                  <a:srgbClr val="00B050"/>
                </a:solidFill>
                <a:latin typeface="Ubuntu Mono" panose="020B0509030602030204" pitchFamily="49" charset="0"/>
              </a:rPr>
              <a:t># </a:t>
            </a:r>
            <a:r>
              <a:rPr lang="it-IT" sz="13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installata a parte, in quanto NON dipendenza di PHP su Ubuntu 18.04</a:t>
            </a:r>
            <a:endParaRPr lang="it-IT" sz="1300" dirty="0">
              <a:solidFill>
                <a:srgbClr val="9F1410"/>
              </a:solidFill>
              <a:latin typeface="Ubuntu Mono" panose="020B0509030602030204" pitchFamily="49" charset="0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AD5FF1F-709E-4A6B-82A1-E153E3AA3500}"/>
              </a:ext>
            </a:extLst>
          </p:cNvPr>
          <p:cNvSpPr txBox="1">
            <a:spLocks/>
          </p:cNvSpPr>
          <p:nvPr/>
        </p:nvSpPr>
        <p:spPr>
          <a:xfrm>
            <a:off x="249380" y="5566816"/>
            <a:ext cx="8608388" cy="5735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it-IT" sz="2400" dirty="0"/>
              <a:t>Qui è presente il modulo </a:t>
            </a:r>
            <a:r>
              <a:rPr lang="it-IT" sz="2400" i="1" dirty="0" err="1"/>
              <a:t>pdo_mysql</a:t>
            </a:r>
            <a:r>
              <a:rPr lang="it-IT" sz="2400" dirty="0"/>
              <a:t> per un </a:t>
            </a:r>
            <a:r>
              <a:rPr lang="it-IT" sz="2400" dirty="0" err="1"/>
              <a:t>backend</a:t>
            </a:r>
            <a:r>
              <a:rPr lang="it-IT" sz="2400" dirty="0"/>
              <a:t> </a:t>
            </a:r>
            <a:r>
              <a:rPr lang="it-IT" sz="2400" i="1" dirty="0" err="1"/>
              <a:t>mysql</a:t>
            </a:r>
            <a:r>
              <a:rPr lang="it-IT" sz="2400" dirty="0"/>
              <a:t>/</a:t>
            </a:r>
            <a:r>
              <a:rPr lang="it-IT" sz="2400" i="1" dirty="0" err="1"/>
              <a:t>mariadb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87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AD9E-63FB-F341-9899-95A9782F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029" y="75413"/>
            <a:ext cx="8579942" cy="722479"/>
          </a:xfrm>
        </p:spPr>
        <p:txBody>
          <a:bodyPr>
            <a:normAutofit/>
          </a:bodyPr>
          <a:lstStyle/>
          <a:p>
            <a:r>
              <a:rPr lang="en-IT" sz="4000" b="0"/>
              <a:t>Ultima versione PHP (Ubuntu)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17166-F4E1-FD46-8A46-17669487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8" y="808148"/>
            <a:ext cx="8677634" cy="767458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IT" sz="2200"/>
              <a:t>Ubuntu non aggiorna sempre con prontezza PHP, sicché il Laravel installato (v. oltre) </a:t>
            </a:r>
            <a:r>
              <a:rPr lang="it-IT" sz="2200"/>
              <a:t>potrebbe</a:t>
            </a:r>
            <a:r>
              <a:rPr lang="en-IT" sz="2200"/>
              <a:t> non trovare un PHP abbastanza nuovo, p.es.: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F6A6A-F583-3F49-9775-9D0FD328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7E220-782A-BB45-8C4B-C0B20DCBCFE9}" type="datetime1">
              <a:rPr lang="it-IT" smtClean="0"/>
              <a:t>14/01/25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FDAB5-4158-A142-915A-409E6105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installazione, configurazione, tool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5F404-673D-DD4B-B537-14BB6649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9</a:t>
            </a:fld>
            <a:endParaRPr lang="it-IT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C5ACF-9677-B049-9139-0C57CBD72209}"/>
              </a:ext>
            </a:extLst>
          </p:cNvPr>
          <p:cNvSpPr txBox="1"/>
          <p:nvPr/>
        </p:nvSpPr>
        <p:spPr>
          <a:xfrm>
            <a:off x="359500" y="1577562"/>
            <a:ext cx="857994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729FCF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200" b="1" i="1" dirty="0">
                <a:solidFill>
                  <a:srgbClr val="EF2929"/>
                </a:solidFill>
                <a:effectLst/>
                <a:latin typeface="Ubuntu Mono" panose="020B0509030602030204" pitchFamily="49" charset="0"/>
              </a:rPr>
              <a:t>grep DISTRIB_DESCRIPTION /etc/</a:t>
            </a:r>
            <a:r>
              <a:rPr lang="en-GB" sz="1200" b="1" i="1" dirty="0" err="1">
                <a:solidFill>
                  <a:srgbClr val="EF2929"/>
                </a:solidFill>
                <a:effectLst/>
                <a:latin typeface="Ubuntu Mono" panose="020B0509030602030204" pitchFamily="49" charset="0"/>
              </a:rPr>
              <a:t>lsb</a:t>
            </a:r>
            <a:r>
              <a:rPr lang="en-GB" sz="1200" b="1" i="1" dirty="0">
                <a:solidFill>
                  <a:srgbClr val="EF2929"/>
                </a:solidFill>
                <a:effectLst/>
                <a:latin typeface="Ubuntu Mono" panose="020B0509030602030204" pitchFamily="49" charset="0"/>
              </a:rPr>
              <a:t>-release</a:t>
            </a:r>
            <a:endParaRPr lang="en-GB" sz="1200" dirty="0">
              <a:solidFill>
                <a:srgbClr val="EF2929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dirty="0">
                <a:effectLst/>
                <a:latin typeface="Ubuntu Mono" panose="020B0509030602030204" pitchFamily="49" charset="0"/>
              </a:rPr>
              <a:t>DISTRIB_DESCRIPTION="Ubuntu 18.04.6 LTS"</a:t>
            </a:r>
          </a:p>
          <a:p>
            <a:r>
              <a:rPr lang="en-GB" sz="1200" b="1" dirty="0">
                <a:solidFill>
                  <a:srgbClr val="729FCF"/>
                </a:solidFill>
                <a:latin typeface="Ubuntu Mono" panose="020B0509030602030204" pitchFamily="49" charset="0"/>
              </a:rPr>
              <a:t>$</a:t>
            </a:r>
            <a:r>
              <a:rPr lang="en-GB" sz="1200" dirty="0">
                <a:solidFill>
                  <a:srgbClr val="FFFFFF"/>
                </a:solidFill>
                <a:latin typeface="Ubuntu Mono" panose="020B0509030602030204" pitchFamily="49" charset="0"/>
              </a:rPr>
              <a:t> </a:t>
            </a:r>
            <a:r>
              <a:rPr lang="en-GB" sz="1200" b="1" i="1" dirty="0">
                <a:solidFill>
                  <a:srgbClr val="EF2929"/>
                </a:solidFill>
                <a:latin typeface="Ubuntu Mono" panose="020B0509030602030204" pitchFamily="49" charset="0"/>
              </a:rPr>
              <a:t>php -v</a:t>
            </a:r>
          </a:p>
          <a:p>
            <a:r>
              <a:rPr lang="en-GB" sz="1200" dirty="0">
                <a:latin typeface="Ubuntu Mono" panose="020B0509030602030204" pitchFamily="49" charset="0"/>
              </a:rPr>
              <a:t>PHP 7.2.24-0ubuntu0.18.04.10 (cli) (built: Oct 25 2021 17:47:59)...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75E435-1AD0-F04D-8A3D-AB6985121B2E}"/>
              </a:ext>
            </a:extLst>
          </p:cNvPr>
          <p:cNvSpPr txBox="1">
            <a:spLocks/>
          </p:cNvSpPr>
          <p:nvPr/>
        </p:nvSpPr>
        <p:spPr>
          <a:xfrm>
            <a:off x="261808" y="2455501"/>
            <a:ext cx="8677634" cy="447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Font typeface="Arial"/>
              <a:buNone/>
            </a:pPr>
            <a:r>
              <a:rPr lang="en-IT" sz="2200"/>
              <a:t>Per Ubuntu LTS 18.04, PHP è alla v. 7.2.24, ma Laravel</a:t>
            </a:r>
            <a:r>
              <a:rPr lang="it-IT" sz="2200"/>
              <a:t> (nuovo)</a:t>
            </a:r>
            <a:r>
              <a:rPr lang="en-IT" sz="2200"/>
              <a:t> richiede v. &gt;= 7.3: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8C2C6-D05F-424F-A44E-8A01CEAD2ED5}"/>
              </a:ext>
            </a:extLst>
          </p:cNvPr>
          <p:cNvSpPr txBox="1"/>
          <p:nvPr/>
        </p:nvSpPr>
        <p:spPr>
          <a:xfrm>
            <a:off x="359500" y="3990791"/>
            <a:ext cx="857994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729FCF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200" b="1" i="1" dirty="0" err="1">
                <a:solidFill>
                  <a:srgbClr val="EF2929"/>
                </a:solidFill>
                <a:latin typeface="Ubuntu Mono" panose="020B0509030602030204" pitchFamily="49" charset="0"/>
              </a:rPr>
              <a:t>sudo</a:t>
            </a:r>
            <a:r>
              <a:rPr lang="en-GB" sz="1200" b="1" i="1" dirty="0">
                <a:solidFill>
                  <a:srgbClr val="EF2929"/>
                </a:solidFill>
                <a:latin typeface="Ubuntu Mono" panose="020B0509030602030204" pitchFamily="49" charset="0"/>
              </a:rPr>
              <a:t> add-apt-repository </a:t>
            </a:r>
            <a:r>
              <a:rPr lang="en-GB" sz="1200" b="1" i="1" dirty="0" err="1">
                <a:solidFill>
                  <a:srgbClr val="EF2929"/>
                </a:solidFill>
                <a:latin typeface="Ubuntu Mono" panose="020B0509030602030204" pitchFamily="49" charset="0"/>
              </a:rPr>
              <a:t>ppa:ondrej</a:t>
            </a:r>
            <a:r>
              <a:rPr lang="en-GB" sz="1200" b="1" i="1" dirty="0">
                <a:solidFill>
                  <a:srgbClr val="EF2929"/>
                </a:solidFill>
                <a:latin typeface="Ubuntu Mono" panose="020B0509030602030204" pitchFamily="49" charset="0"/>
              </a:rPr>
              <a:t>/php              </a:t>
            </a:r>
            <a:r>
              <a:rPr lang="en-GB" sz="1200" i="1" dirty="0">
                <a:solidFill>
                  <a:srgbClr val="0FA859"/>
                </a:solidFill>
                <a:latin typeface="Ubuntu Mono" panose="020B0509030602030204" pitchFamily="49" charset="0"/>
              </a:rPr>
              <a:t># </a:t>
            </a:r>
            <a:r>
              <a:rPr lang="en-GB" sz="1200" dirty="0" err="1">
                <a:solidFill>
                  <a:srgbClr val="0FA859"/>
                </a:solidFill>
                <a:latin typeface="Ubuntu Mono" panose="020B0509030602030204" pitchFamily="49" charset="0"/>
              </a:rPr>
              <a:t>ondrej</a:t>
            </a:r>
            <a:r>
              <a:rPr lang="en-GB" sz="1200" dirty="0">
                <a:solidFill>
                  <a:srgbClr val="0FA859"/>
                </a:solidFill>
                <a:latin typeface="Ubuntu Mono" panose="020B0509030602030204" pitchFamily="49" charset="0"/>
              </a:rPr>
              <a:t>/php</a:t>
            </a:r>
            <a:r>
              <a:rPr lang="en-GB" sz="1200" dirty="0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è</a:t>
            </a:r>
            <a:r>
              <a:rPr lang="en-GB" sz="1200" dirty="0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 repository </a:t>
            </a:r>
            <a:r>
              <a:rPr lang="en-GB" sz="1200" i="1" dirty="0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</a:t>
            </a:r>
            <a:r>
              <a:rPr lang="en-GB" sz="1200" dirty="0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semi-</a:t>
            </a:r>
            <a:r>
              <a:rPr lang="en-GB" sz="1200" dirty="0" err="1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ufficiale</a:t>
            </a:r>
            <a:r>
              <a:rPr lang="en-GB" sz="1200" dirty="0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 PHP </a:t>
            </a:r>
            <a:endParaRPr lang="en-GB" sz="1200" dirty="0">
              <a:solidFill>
                <a:srgbClr val="EF2929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1" dirty="0">
                <a:solidFill>
                  <a:srgbClr val="729FCF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200" b="1" i="1" dirty="0" err="1">
                <a:solidFill>
                  <a:srgbClr val="EF2929"/>
                </a:solidFill>
                <a:latin typeface="Ubuntu Mono" panose="020B0509030602030204" pitchFamily="49" charset="0"/>
              </a:rPr>
              <a:t>sudo</a:t>
            </a:r>
            <a:r>
              <a:rPr lang="en-GB" sz="1200" b="1" i="1" dirty="0">
                <a:solidFill>
                  <a:srgbClr val="EF2929"/>
                </a:solidFill>
                <a:latin typeface="Ubuntu Mono" panose="020B0509030602030204" pitchFamily="49" charset="0"/>
              </a:rPr>
              <a:t> apt update</a:t>
            </a:r>
          </a:p>
          <a:p>
            <a:r>
              <a:rPr lang="en-GB" sz="1200" b="1" dirty="0">
                <a:solidFill>
                  <a:srgbClr val="729FCF"/>
                </a:solidFill>
                <a:latin typeface="Ubuntu Mono" panose="020B0509030602030204" pitchFamily="49" charset="0"/>
              </a:rPr>
              <a:t>$</a:t>
            </a:r>
            <a:r>
              <a:rPr lang="en-GB" sz="1200" dirty="0">
                <a:solidFill>
                  <a:srgbClr val="FFFFFF"/>
                </a:solidFill>
                <a:latin typeface="Ubuntu Mono" panose="020B0509030602030204" pitchFamily="49" charset="0"/>
              </a:rPr>
              <a:t> </a:t>
            </a:r>
            <a:r>
              <a:rPr lang="en-GB" sz="1200" b="1" i="1" dirty="0" err="1">
                <a:solidFill>
                  <a:srgbClr val="EF2929"/>
                </a:solidFill>
                <a:latin typeface="Ubuntu Mono" panose="020B0509030602030204" pitchFamily="49" charset="0"/>
              </a:rPr>
              <a:t>sudo</a:t>
            </a:r>
            <a:r>
              <a:rPr lang="en-GB" sz="1200" b="1" i="1" dirty="0">
                <a:solidFill>
                  <a:srgbClr val="EF2929"/>
                </a:solidFill>
                <a:latin typeface="Ubuntu Mono" panose="020B0509030602030204" pitchFamily="49" charset="0"/>
              </a:rPr>
              <a:t> apt upgrade php php-</a:t>
            </a:r>
            <a:r>
              <a:rPr lang="en-GB" sz="1200" b="1" i="1" dirty="0" err="1">
                <a:solidFill>
                  <a:srgbClr val="EF2929"/>
                </a:solidFill>
                <a:latin typeface="Ubuntu Mono" panose="020B0509030602030204" pitchFamily="49" charset="0"/>
              </a:rPr>
              <a:t>bcmath</a:t>
            </a:r>
            <a:r>
              <a:rPr lang="en-GB" sz="1200" b="1" i="1" dirty="0">
                <a:solidFill>
                  <a:srgbClr val="EF2929"/>
                </a:solidFill>
                <a:latin typeface="Ubuntu Mono" panose="020B0509030602030204" pitchFamily="49" charset="0"/>
              </a:rPr>
              <a:t> php-</a:t>
            </a:r>
            <a:r>
              <a:rPr lang="en-GB" sz="1200" b="1" i="1" dirty="0" err="1">
                <a:solidFill>
                  <a:srgbClr val="EF2929"/>
                </a:solidFill>
                <a:latin typeface="Ubuntu Mono" panose="020B0509030602030204" pitchFamily="49" charset="0"/>
              </a:rPr>
              <a:t>mbstring</a:t>
            </a:r>
            <a:r>
              <a:rPr lang="en-GB" sz="1200" b="1" i="1" dirty="0">
                <a:solidFill>
                  <a:srgbClr val="EF2929"/>
                </a:solidFill>
                <a:latin typeface="Ubuntu Mono" panose="020B0509030602030204" pitchFamily="49" charset="0"/>
              </a:rPr>
              <a:t> php-</a:t>
            </a:r>
            <a:r>
              <a:rPr lang="en-GB" sz="1200" b="1" i="1" dirty="0" err="1">
                <a:solidFill>
                  <a:srgbClr val="EF2929"/>
                </a:solidFill>
                <a:latin typeface="Ubuntu Mono" panose="020B0509030602030204" pitchFamily="49" charset="0"/>
              </a:rPr>
              <a:t>mysql</a:t>
            </a:r>
            <a:r>
              <a:rPr lang="en-GB" sz="1200" b="1" i="1" dirty="0">
                <a:solidFill>
                  <a:srgbClr val="EF2929"/>
                </a:solidFill>
                <a:latin typeface="Ubuntu Mono" panose="020B0509030602030204" pitchFamily="49" charset="0"/>
              </a:rPr>
              <a:t> php-xml php-curl -y </a:t>
            </a:r>
            <a:r>
              <a:rPr lang="en-GB" sz="1200" i="1" dirty="0">
                <a:solidFill>
                  <a:srgbClr val="0FA859"/>
                </a:solidFill>
                <a:latin typeface="Ubuntu Mono" panose="020B0509030602030204" pitchFamily="49" charset="0"/>
              </a:rPr>
              <a:t># </a:t>
            </a:r>
            <a:r>
              <a:rPr lang="en-GB" sz="1200" dirty="0" err="1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1200" dirty="0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aggiornano</a:t>
            </a:r>
            <a:r>
              <a:rPr lang="en-GB" sz="1200" dirty="0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esplicitamente</a:t>
            </a:r>
            <a:r>
              <a:rPr lang="en-GB" sz="1200" dirty="0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anche</a:t>
            </a:r>
            <a:r>
              <a:rPr lang="en-GB" sz="1200" dirty="0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latin typeface="Ubuntu Mono" panose="020B0509030602030204" pitchFamily="49" charset="0"/>
              </a:rPr>
              <a:t>...                                                                          </a:t>
            </a:r>
            <a:r>
              <a:rPr lang="en-GB" sz="1200" i="1" dirty="0">
                <a:solidFill>
                  <a:srgbClr val="0FA859"/>
                </a:solidFill>
                <a:latin typeface="Ubuntu Mono" panose="020B0509030602030204" pitchFamily="49" charset="0"/>
              </a:rPr>
              <a:t># </a:t>
            </a:r>
            <a:r>
              <a:rPr lang="en-GB" sz="1200" dirty="0" err="1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200" dirty="0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pacchetti</a:t>
            </a:r>
            <a:r>
              <a:rPr lang="en-GB" sz="1200" dirty="0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necessari</a:t>
            </a:r>
            <a:r>
              <a:rPr lang="en-GB" sz="1200" dirty="0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 </a:t>
            </a:r>
            <a:r>
              <a:rPr lang="en-GB" sz="1200" dirty="0" err="1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sicurezza</a:t>
            </a:r>
            <a:endParaRPr lang="en-GB" sz="1200" dirty="0">
              <a:latin typeface="Ubuntu Mono" panose="020B05090306020302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CD7B90E-8BCA-3346-8CDF-4AA08F2B7CD1}"/>
              </a:ext>
            </a:extLst>
          </p:cNvPr>
          <p:cNvSpPr txBox="1">
            <a:spLocks/>
          </p:cNvSpPr>
          <p:nvPr/>
        </p:nvSpPr>
        <p:spPr>
          <a:xfrm>
            <a:off x="261808" y="4906117"/>
            <a:ext cx="8677634" cy="44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Font typeface="Arial"/>
              <a:buNone/>
            </a:pPr>
            <a:r>
              <a:rPr lang="en-IT" sz="2000"/>
              <a:t>Infine, bisogna cambiare l'engine PHP di default nella più recente disponibile: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DBA93-2828-BD46-BC9E-A66BAE952C1E}"/>
              </a:ext>
            </a:extLst>
          </p:cNvPr>
          <p:cNvSpPr txBox="1"/>
          <p:nvPr/>
        </p:nvSpPr>
        <p:spPr>
          <a:xfrm>
            <a:off x="355301" y="5275842"/>
            <a:ext cx="8579942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1">
                <a:solidFill>
                  <a:srgbClr val="729FCF"/>
                </a:solidFill>
                <a:effectLst/>
                <a:latin typeface="Ubuntu Mono" panose="020B0509030602030204" pitchFamily="49" charset="0"/>
              </a:rPr>
              <a:t>$ </a:t>
            </a:r>
            <a:r>
              <a:rPr lang="en-GB" sz="1200" b="1" i="1" err="1">
                <a:solidFill>
                  <a:srgbClr val="EF2929"/>
                </a:solidFill>
                <a:latin typeface="Ubuntu Mono" panose="020B0509030602030204" pitchFamily="49" charset="0"/>
              </a:rPr>
              <a:t>sudo</a:t>
            </a:r>
            <a:r>
              <a:rPr lang="en-GB" sz="1200" b="1" i="1">
                <a:solidFill>
                  <a:srgbClr val="EF2929"/>
                </a:solidFill>
                <a:latin typeface="Ubuntu Mono" panose="020B0509030602030204" pitchFamily="49" charset="0"/>
              </a:rPr>
              <a:t> update-alternatives --config php</a:t>
            </a:r>
            <a:endParaRPr lang="en-GB" sz="1200">
              <a:solidFill>
                <a:srgbClr val="0FA8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b="1">
                <a:latin typeface="Ubuntu Mono" panose="020B0509030602030204" pitchFamily="49" charset="0"/>
              </a:rPr>
              <a:t>...</a:t>
            </a:r>
            <a:r>
              <a:rPr lang="en-GB" sz="1200" b="1" i="1">
                <a:solidFill>
                  <a:srgbClr val="EF2929"/>
                </a:solidFill>
                <a:latin typeface="Ubuntu Mono" panose="020B0509030602030204" pitchFamily="49" charset="0"/>
              </a:rPr>
              <a:t>                                       </a:t>
            </a:r>
            <a:r>
              <a:rPr lang="en-GB" sz="1200" i="1">
                <a:solidFill>
                  <a:srgbClr val="0FA859"/>
                </a:solidFill>
                <a:latin typeface="Ubuntu Mono" panose="020B0509030602030204" pitchFamily="49" charset="0"/>
              </a:rPr>
              <a:t># </a:t>
            </a:r>
            <a:r>
              <a:rPr lang="en-GB" sz="1200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 menu </a:t>
            </a:r>
            <a:r>
              <a:rPr lang="en-GB" sz="1200" err="1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proposto</a:t>
            </a:r>
            <a:r>
              <a:rPr lang="en-GB" sz="1200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err="1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1200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err="1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scelga</a:t>
            </a:r>
            <a:r>
              <a:rPr lang="en-GB" sz="1200">
                <a:solidFill>
                  <a:srgbClr val="0FA8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8.x come nuovo default</a:t>
            </a:r>
            <a:endParaRPr lang="en-GB" sz="1200" b="1" i="1">
              <a:latin typeface="Ubuntu Mono" panose="020B0509030602030204" pitchFamily="49" charset="0"/>
            </a:endParaRPr>
          </a:p>
          <a:p>
            <a:r>
              <a:rPr lang="en-GB" sz="1200" b="1">
                <a:solidFill>
                  <a:srgbClr val="729FCF"/>
                </a:solidFill>
                <a:latin typeface="Ubuntu Mono" panose="020B0509030602030204" pitchFamily="49" charset="0"/>
              </a:rPr>
              <a:t>$</a:t>
            </a:r>
            <a:r>
              <a:rPr lang="en-GB" sz="1200">
                <a:solidFill>
                  <a:srgbClr val="FFFFFF"/>
                </a:solidFill>
                <a:latin typeface="Ubuntu Mono" panose="020B0509030602030204" pitchFamily="49" charset="0"/>
              </a:rPr>
              <a:t> </a:t>
            </a:r>
            <a:r>
              <a:rPr lang="en-GB" sz="1200" b="1" i="1">
                <a:solidFill>
                  <a:srgbClr val="EF2929"/>
                </a:solidFill>
                <a:latin typeface="Ubuntu Mono" panose="020B0509030602030204" pitchFamily="49" charset="0"/>
              </a:rPr>
              <a:t>php -v</a:t>
            </a:r>
            <a:endParaRPr lang="en-GB" sz="1200">
              <a:latin typeface="Ubuntu Mono" panose="020B0509030602030204" pitchFamily="49" charset="0"/>
            </a:endParaRPr>
          </a:p>
          <a:p>
            <a:r>
              <a:rPr lang="en-GB" sz="1200">
                <a:solidFill>
                  <a:srgbClr val="000000"/>
                </a:solidFill>
                <a:latin typeface="Ubuntu Mono" panose="020B0509030602030204" pitchFamily="49" charset="0"/>
              </a:rPr>
              <a:t>PHP 8.1.2 (cli) (built: Jan 24 2022 10:42:15) (NTS) 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D4F14C-225D-5849-8C09-BD2C52DFA599}"/>
              </a:ext>
            </a:extLst>
          </p:cNvPr>
          <p:cNvSpPr txBox="1"/>
          <p:nvPr/>
        </p:nvSpPr>
        <p:spPr>
          <a:xfrm>
            <a:off x="356794" y="2895309"/>
            <a:ext cx="857994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GB" sz="1200" b="1" dirty="0">
                <a:solidFill>
                  <a:srgbClr val="729FCF"/>
                </a:solidFill>
                <a:effectLst/>
                <a:latin typeface="Ubuntu Mono" panose="020B0509030602030204" pitchFamily="49" charset="0"/>
              </a:rPr>
              <a:t>$</a:t>
            </a:r>
            <a:r>
              <a:rPr lang="en-GB" sz="1200" dirty="0">
                <a:solidFill>
                  <a:srgbClr val="FFFFFF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200" b="1" i="1" dirty="0" err="1">
                <a:solidFill>
                  <a:srgbClr val="EF2929"/>
                </a:solidFill>
                <a:effectLst/>
                <a:latin typeface="Ubuntu Mono" panose="020B0509030602030204" pitchFamily="49" charset="0"/>
              </a:rPr>
              <a:t>laravel</a:t>
            </a:r>
            <a:r>
              <a:rPr lang="en-GB" sz="1200" b="1" i="1" dirty="0">
                <a:solidFill>
                  <a:srgbClr val="EF2929"/>
                </a:solidFill>
                <a:effectLst/>
                <a:latin typeface="Ubuntu Mono" panose="020B0509030602030204" pitchFamily="49" charset="0"/>
              </a:rPr>
              <a:t> new -q </a:t>
            </a:r>
            <a:r>
              <a:rPr lang="en-GB" sz="1200" b="1" i="1" dirty="0" err="1">
                <a:solidFill>
                  <a:srgbClr val="EF2929"/>
                </a:solidFill>
                <a:effectLst/>
                <a:latin typeface="Ubuntu Mono" panose="020B0509030602030204" pitchFamily="49" charset="0"/>
              </a:rPr>
              <a:t>my_app</a:t>
            </a:r>
            <a:r>
              <a:rPr lang="en-GB" sz="1200" b="1" i="1" dirty="0">
                <a:solidFill>
                  <a:srgbClr val="EF2929"/>
                </a:solidFill>
                <a:effectLst/>
                <a:latin typeface="Ubuntu Mono" panose="020B0509030602030204" pitchFamily="49" charset="0"/>
              </a:rPr>
              <a:t>        </a:t>
            </a:r>
            <a:r>
              <a:rPr lang="en-GB" sz="1200" i="1" dirty="0">
                <a:solidFill>
                  <a:srgbClr val="0FA859"/>
                </a:solidFill>
                <a:effectLst/>
                <a:latin typeface="Ubuntu Mono" panose="020B0509030602030204" pitchFamily="49" charset="0"/>
              </a:rPr>
              <a:t># </a:t>
            </a:r>
            <a:r>
              <a:rPr lang="en-GB" sz="1200" dirty="0" err="1">
                <a:solidFill>
                  <a:srgbClr val="0FA8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GB" sz="1200" dirty="0">
                <a:solidFill>
                  <a:srgbClr val="0FA8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FA8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immagini</a:t>
            </a:r>
            <a:r>
              <a:rPr lang="en-GB" sz="1200" dirty="0">
                <a:solidFill>
                  <a:srgbClr val="0FA8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GB" sz="1200" dirty="0" err="1">
                <a:solidFill>
                  <a:srgbClr val="0FA8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avere</a:t>
            </a:r>
            <a:r>
              <a:rPr lang="en-GB" sz="1200" dirty="0">
                <a:solidFill>
                  <a:srgbClr val="0FA8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solidFill>
                  <a:srgbClr val="0FA8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installato</a:t>
            </a:r>
            <a:r>
              <a:rPr lang="en-GB" sz="1200" dirty="0">
                <a:solidFill>
                  <a:srgbClr val="0FA8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(v. </a:t>
            </a:r>
            <a:r>
              <a:rPr lang="en-GB" sz="1200" dirty="0" err="1">
                <a:solidFill>
                  <a:srgbClr val="0FA8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oltre</a:t>
            </a:r>
            <a:r>
              <a:rPr lang="en-GB" sz="1200" dirty="0">
                <a:solidFill>
                  <a:srgbClr val="0FA8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il tool </a:t>
            </a:r>
            <a:r>
              <a:rPr lang="en-GB" sz="1200" i="1" dirty="0" err="1">
                <a:solidFill>
                  <a:srgbClr val="0FA859"/>
                </a:solidFill>
                <a:effectLst/>
                <a:latin typeface="Ubuntu Mono" panose="020B0509030602030204" pitchFamily="49" charset="0"/>
              </a:rPr>
              <a:t>laravel</a:t>
            </a:r>
            <a:endParaRPr lang="en-GB" sz="1200" dirty="0">
              <a:solidFill>
                <a:srgbClr val="0FA859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dirty="0">
                <a:solidFill>
                  <a:srgbClr val="C4A007"/>
                </a:solidFill>
                <a:effectLst/>
                <a:latin typeface="Ubuntu Mono" panose="020B0509030602030204" pitchFamily="49" charset="0"/>
              </a:rPr>
              <a:t>In </a:t>
            </a:r>
            <a:r>
              <a:rPr lang="en-GB" sz="1200" dirty="0" err="1">
                <a:solidFill>
                  <a:srgbClr val="C4A007"/>
                </a:solidFill>
                <a:effectLst/>
                <a:latin typeface="Ubuntu Mono" panose="020B0509030602030204" pitchFamily="49" charset="0"/>
              </a:rPr>
              <a:t>NewCommand.php</a:t>
            </a:r>
            <a:r>
              <a:rPr lang="en-GB" sz="1200" dirty="0">
                <a:solidFill>
                  <a:srgbClr val="C4A007"/>
                </a:solidFill>
                <a:effectLst/>
                <a:latin typeface="Ubuntu Mono" panose="020B0509030602030204" pitchFamily="49" charset="0"/>
              </a:rPr>
              <a:t> line 73:</a:t>
            </a:r>
          </a:p>
          <a:p>
            <a:r>
              <a:rPr lang="en-GB" sz="1200" dirty="0">
                <a:highlight>
                  <a:srgbClr val="FF0000"/>
                </a:highlight>
                <a:latin typeface="Ubuntu Mono" panose="020B0509030602030204" pitchFamily="49" charset="0"/>
              </a:rPr>
              <a:t>The Laravel installer requires PHP 7.3.0 or greater...                                      .</a:t>
            </a:r>
            <a:endParaRPr lang="en-GB" sz="1200" dirty="0">
              <a:solidFill>
                <a:srgbClr val="AD7FA8"/>
              </a:solidFill>
              <a:effectLst/>
              <a:highlight>
                <a:srgbClr val="FF0000"/>
              </a:highlight>
              <a:latin typeface="Ubuntu Mono" panose="020B0509030602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A011B33-17A3-E44D-9A55-19DABD2D9AB4}"/>
              </a:ext>
            </a:extLst>
          </p:cNvPr>
          <p:cNvSpPr txBox="1">
            <a:spLocks/>
          </p:cNvSpPr>
          <p:nvPr/>
        </p:nvSpPr>
        <p:spPr>
          <a:xfrm>
            <a:off x="257609" y="3568632"/>
            <a:ext cx="8677634" cy="436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ts val="0"/>
              </a:spcBef>
              <a:buFont typeface="Arial"/>
              <a:buNone/>
            </a:pPr>
            <a:r>
              <a:rPr lang="en-IT" sz="2200"/>
              <a:t>Per risolvere il problema e avere sempre versioni PHP fresche: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8C3A9B-15EA-C846-A9AB-5EA2CC577B36}"/>
              </a:ext>
            </a:extLst>
          </p:cNvPr>
          <p:cNvSpPr txBox="1">
            <a:spLocks/>
          </p:cNvSpPr>
          <p:nvPr/>
        </p:nvSpPr>
        <p:spPr>
          <a:xfrm>
            <a:off x="257609" y="6080241"/>
            <a:ext cx="8677634" cy="373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IT" sz="1800"/>
              <a:t>(v. </a:t>
            </a:r>
            <a:r>
              <a:rPr lang="en-GB" sz="1800">
                <a:hlinkClick r:id="rId2"/>
              </a:rPr>
              <a:t>https://computingforgeeks.com/how-to-install-php-on-ubuntu/</a:t>
            </a:r>
            <a:r>
              <a:rPr lang="en-IT" sz="18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0176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 GP" id="{BAD74CA3-6B3E-8A4D-8E2B-752A888D062B}" vid="{D21FE228-A00F-C142-B4C6-5DF0DEB91C6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B05F7F9714B44598AF14998BA24504" ma:contentTypeVersion="4" ma:contentTypeDescription="Create a new document." ma:contentTypeScope="" ma:versionID="0806643b797739618def913505dccf39">
  <xsd:schema xmlns:xsd="http://www.w3.org/2001/XMLSchema" xmlns:xs="http://www.w3.org/2001/XMLSchema" xmlns:p="http://schemas.microsoft.com/office/2006/metadata/properties" xmlns:ns2="6f3c515a-557b-4875-9a37-1ed692dec5ae" targetNamespace="http://schemas.microsoft.com/office/2006/metadata/properties" ma:root="true" ma:fieldsID="528dfc33ac5599d37b8ca9ee7a2872d8" ns2:_="">
    <xsd:import namespace="6f3c515a-557b-4875-9a37-1ed692dec5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c515a-557b-4875-9a37-1ed692dec5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0771B4-1D7D-41DC-9DDC-A682C5A33473}"/>
</file>

<file path=customXml/itemProps2.xml><?xml version="1.0" encoding="utf-8"?>
<ds:datastoreItem xmlns:ds="http://schemas.openxmlformats.org/officeDocument/2006/customXml" ds:itemID="{15827799-3006-412E-A1A5-F1A573968F8C}"/>
</file>

<file path=customXml/itemProps3.xml><?xml version="1.0" encoding="utf-8"?>
<ds:datastoreItem xmlns:ds="http://schemas.openxmlformats.org/officeDocument/2006/customXml" ds:itemID="{99A48DBE-2F23-47E6-9340-B4029B18A8F6}"/>
</file>

<file path=docProps/app.xml><?xml version="1.0" encoding="utf-8"?>
<Properties xmlns="http://schemas.openxmlformats.org/officeDocument/2006/extended-properties" xmlns:vt="http://schemas.openxmlformats.org/officeDocument/2006/docPropsVTypes">
  <Template>Tema di Office</Template>
  <TotalTime>90773</TotalTime>
  <Words>7961</Words>
  <Application>Microsoft Macintosh PowerPoint</Application>
  <PresentationFormat>On-screen Show (4:3)</PresentationFormat>
  <Paragraphs>748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Narrow</vt:lpstr>
      <vt:lpstr>Calibri</vt:lpstr>
      <vt:lpstr>Font di sistema</vt:lpstr>
      <vt:lpstr>Times New Roman</vt:lpstr>
      <vt:lpstr>Ubuntu Mono</vt:lpstr>
      <vt:lpstr>Tema di Office</vt:lpstr>
      <vt:lpstr>Laravel: un framework MVC per PHP</vt:lpstr>
      <vt:lpstr>Cos'è un framework</vt:lpstr>
      <vt:lpstr>Prerequisiti</vt:lpstr>
      <vt:lpstr>Laravel: risorse "ufficiali"</vt:lpstr>
      <vt:lpstr>Quickstart</vt:lpstr>
      <vt:lpstr>Laravel: installazione manuale</vt:lpstr>
      <vt:lpstr>Laravel: requisiti per server / PC di sviluppo</vt:lpstr>
      <vt:lpstr>Laravel: requisiti per l'engine PHP / 2</vt:lpstr>
      <vt:lpstr>Ultima versione PHP (Ubuntu)</vt:lpstr>
      <vt:lpstr>PHP: i progetti</vt:lpstr>
      <vt:lpstr>PHP: i package usati da un progetto</vt:lpstr>
      <vt:lpstr>Dipendenze PHP: il tool composer</vt:lpstr>
      <vt:lpstr>Composer: installazione (via rete)</vt:lpstr>
      <vt:lpstr>Composer: installazione / 2</vt:lpstr>
      <vt:lpstr>PowerPoint Presentation</vt:lpstr>
      <vt:lpstr>Composer diagnose</vt:lpstr>
      <vt:lpstr>composer e bash-completion</vt:lpstr>
      <vt:lpstr>composer e bash-completion / 2</vt:lpstr>
      <vt:lpstr>Installare package PHP con composer</vt:lpstr>
      <vt:lpstr>Installare package PHP con composer</vt:lpstr>
      <vt:lpstr>Installare... l'installer di Laravel</vt:lpstr>
      <vt:lpstr>Lanciare l'installer di Laravel</vt:lpstr>
      <vt:lpstr>Aggiornare l'installer di Laravel / 1</vt:lpstr>
      <vt:lpstr>Aggiornare l'installer di Laravel / 2</vt:lpstr>
      <vt:lpstr>Installer di Laravel in Windows: configurazioni</vt:lpstr>
      <vt:lpstr>Altre indicazioni</vt:lpstr>
      <vt:lpstr>Generare applicazioni Laravel col tool laravel</vt:lpstr>
      <vt:lpstr>La app generata da Laravel</vt:lpstr>
      <vt:lpstr>Generare app laravel con composer</vt:lpstr>
      <vt:lpstr>Uso di Laravel: i due ruoli di composer</vt:lpstr>
      <vt:lpstr>Servire app Laravel</vt:lpstr>
      <vt:lpstr>Servire altre app Laravel</vt:lpstr>
      <vt:lpstr>Servire direttamente da PHP</vt:lpstr>
      <vt:lpstr>Il tool artisan</vt:lpstr>
      <vt:lpstr>PowerPoint Presentation</vt:lpstr>
      <vt:lpstr>Artisan: autocompletamento nativo</vt:lpstr>
      <vt:lpstr>artisan e bash-completion: script</vt:lpstr>
      <vt:lpstr>artisan e bash-completion: script e alias</vt:lpstr>
      <vt:lpstr>artisan e bash-completion, con PHP / 1</vt:lpstr>
      <vt:lpstr>artisan e bash-completion, con PHP /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Giuseppe P</dc:creator>
  <cp:lastModifiedBy>Giuseppe Pappalardo</cp:lastModifiedBy>
  <cp:revision>1004</cp:revision>
  <cp:lastPrinted>2025-01-14T23:43:22Z</cp:lastPrinted>
  <dcterms:created xsi:type="dcterms:W3CDTF">2019-05-15T22:30:11Z</dcterms:created>
  <dcterms:modified xsi:type="dcterms:W3CDTF">2025-01-15T00:13:11Z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0x010100AAB05F7F9714B44598AF14998BA24504</vt:lpwstr>
  </property>
</Properties>
</file>