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0" r:id="rId2"/>
    <p:sldId id="347" r:id="rId3"/>
    <p:sldId id="343" r:id="rId4"/>
    <p:sldId id="345" r:id="rId5"/>
    <p:sldId id="342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46" r:id="rId16"/>
    <p:sldId id="331" r:id="rId17"/>
    <p:sldId id="332" r:id="rId18"/>
    <p:sldId id="339" r:id="rId19"/>
    <p:sldId id="333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ruttura di una semplice app Laravel: route, callback, view" id="{F809A999-B60C-9D4B-BDE5-CB4E3C604CE9}">
          <p14:sldIdLst>
            <p14:sldId id="340"/>
            <p14:sldId id="347"/>
            <p14:sldId id="343"/>
            <p14:sldId id="345"/>
            <p14:sldId id="342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Template e il Blade engine" id="{22853645-0A8B-9E4C-833A-F1E9A7E55963}">
          <p14:sldIdLst>
            <p14:sldId id="328"/>
            <p14:sldId id="329"/>
            <p14:sldId id="330"/>
            <p14:sldId id="346"/>
            <p14:sldId id="331"/>
            <p14:sldId id="332"/>
            <p14:sldId id="339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FEAEE"/>
    <a:srgbClr val="0000FF"/>
    <a:srgbClr val="F7F8F8"/>
    <a:srgbClr val="E9EFF2"/>
    <a:srgbClr val="A7719B"/>
    <a:srgbClr val="0FA859"/>
    <a:srgbClr val="DE2A11"/>
    <a:srgbClr val="F00E94"/>
    <a:srgbClr val="E4EDF2"/>
    <a:srgbClr val="ED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1" autoAdjust="0"/>
    <p:restoredTop sz="94674"/>
  </p:normalViewPr>
  <p:slideViewPr>
    <p:cSldViewPr snapToGrid="0">
      <p:cViewPr varScale="1">
        <p:scale>
          <a:sx n="147" d="100"/>
          <a:sy n="147" d="100"/>
        </p:scale>
        <p:origin x="4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10/01/24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09/01/24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5F857-4324-BC45-BF97-61AB32C1605A}" type="datetime1">
              <a:t>09/01/24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259AA-2E81-6E4B-9F56-B53DFE936AD9}" type="datetime1">
              <a:t>09/01/24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5" y="100529"/>
            <a:ext cx="5398586" cy="478177"/>
          </a:xfrm>
        </p:spPr>
        <p:txBody>
          <a:bodyPr>
            <a:noAutofit/>
          </a:bodyPr>
          <a:lstStyle/>
          <a:p>
            <a:pPr algn="l"/>
            <a:r>
              <a:rPr lang="it-IT" sz="3000" b="0" dirty="0"/>
              <a:t>Struttura di un </a:t>
            </a:r>
            <a:r>
              <a:rPr lang="it-IT" sz="3000" b="0" dirty="0" err="1"/>
              <a:t>app</a:t>
            </a:r>
            <a:r>
              <a:rPr lang="it-IT" sz="3000" b="0" dirty="0"/>
              <a:t> </a:t>
            </a:r>
            <a:r>
              <a:rPr lang="it-IT" sz="3000" b="0" dirty="0" err="1"/>
              <a:t>Laravel</a:t>
            </a:r>
            <a:r>
              <a:rPr lang="it-IT" sz="3000" b="0" dirty="0"/>
              <a:t>: </a:t>
            </a:r>
            <a:r>
              <a:rPr lang="it-IT" sz="3000" b="0" i="1" dirty="0" err="1"/>
              <a:t>route</a:t>
            </a:r>
            <a:endParaRPr lang="it-IT" sz="3000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2A4BA-3928-CE45-AE78-8A9761B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96" y="699576"/>
            <a:ext cx="8538544" cy="3627327"/>
          </a:xfrm>
        </p:spPr>
        <p:txBody>
          <a:bodyPr>
            <a:noAutofit/>
          </a:bodyPr>
          <a:lstStyle/>
          <a:p>
            <a:pPr marL="182563" indent="-182563"/>
            <a:r>
              <a:rPr lang="it-IT" sz="2200" dirty="0"/>
              <a:t>Partiamo da </a:t>
            </a:r>
            <a:r>
              <a:rPr lang="it-IT" sz="2200" i="1" dirty="0" err="1"/>
              <a:t>routes</a:t>
            </a:r>
            <a:r>
              <a:rPr lang="it-IT" sz="2200" i="1" dirty="0"/>
              <a:t>/</a:t>
            </a:r>
            <a:r>
              <a:rPr lang="it-IT" sz="2200" i="1" dirty="0" err="1"/>
              <a:t>web.php</a:t>
            </a:r>
            <a:r>
              <a:rPr lang="it-IT" sz="2200" dirty="0"/>
              <a:t>, 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il 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componente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di base (router)</a:t>
            </a:r>
          </a:p>
          <a:p>
            <a:pPr marL="182563" indent="-182563">
              <a:spcBef>
                <a:spcPts val="1200"/>
              </a:spcBef>
            </a:pPr>
            <a:r>
              <a:rPr lang="it-IT" sz="2200" dirty="0"/>
              <a:t>Vi troviamo clausole della forma 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1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US" sz="2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US" sz="2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US" sz="2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2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en-US" sz="2200" b="0" i="1" dirty="0">
                <a:solidFill>
                  <a:srgbClr val="A31515"/>
                </a:solidFill>
                <a:effectLst/>
              </a:rPr>
              <a:t>path</a:t>
            </a:r>
            <a:r>
              <a:rPr lang="en-US" sz="2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en-US" sz="2100" b="0" dirty="0">
                <a:solidFill>
                  <a:srgbClr val="A31515"/>
                </a:solidFill>
                <a:effectLst/>
              </a:rPr>
              <a:t>...</a:t>
            </a:r>
            <a:r>
              <a:rPr lang="en-US" sz="2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2100" i="1" dirty="0">
                <a:latin typeface="Ubuntu Mono" panose="020B0509030602030204" pitchFamily="49" charset="0"/>
              </a:rPr>
              <a:t>,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it-IT" sz="2100" dirty="0">
                <a:latin typeface="Ubuntu Mono" panose="020B0509030602030204" pitchFamily="49" charset="0"/>
              </a:rPr>
              <a:t>)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che specifica che:</a:t>
            </a:r>
          </a:p>
          <a:p>
            <a:pPr marL="265113" lvl="1" indent="-87313">
              <a:spcBef>
                <a:spcPts val="200"/>
              </a:spcBef>
              <a:buFont typeface="Font di sistema"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se dal web arriva alla app una 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richiesta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HTTP </a:t>
            </a:r>
            <a:r>
              <a:rPr lang="it-IT" sz="2200" dirty="0">
                <a:highlight>
                  <a:srgbClr val="C0C0C0"/>
                </a:highlight>
                <a:cs typeface="Calibri" panose="020F0502020204030204" pitchFamily="34" charset="0"/>
              </a:rPr>
              <a:t>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  <a:cs typeface="Calibri" panose="020F0502020204030204" pitchFamily="34" charset="0"/>
              </a:rPr>
              <a:t>GET</a:t>
            </a:r>
            <a:r>
              <a:rPr lang="it-IT" sz="22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/</a:t>
            </a:r>
            <a:r>
              <a:rPr lang="en-US" sz="2200" b="0" i="1" dirty="0">
                <a:solidFill>
                  <a:srgbClr val="A31515"/>
                </a:solidFill>
                <a:effectLst/>
                <a:highlight>
                  <a:srgbClr val="C0C0C0"/>
                </a:highlight>
              </a:rPr>
              <a:t>path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Ubuntu Mono" panose="020B0509030602030204" pitchFamily="49" charset="0"/>
              </a:rPr>
              <a:t>/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C0C0C0"/>
                </a:highlight>
              </a:rPr>
              <a:t>... </a:t>
            </a:r>
            <a:endParaRPr lang="it-IT" sz="2200" i="1" dirty="0"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6088" lvl="1" indent="0">
              <a:spcBef>
                <a:spcPts val="200"/>
              </a:spcBef>
              <a:buNone/>
            </a:pP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(NB: "</a:t>
            </a:r>
            <a:r>
              <a:rPr lang="it-IT" sz="1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1800" i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it-IT" sz="1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/...</a:t>
            </a: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" è ciò che, nella URL del </a:t>
            </a:r>
            <a:b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1800" dirty="0">
                <a:latin typeface="Calibri" panose="020F0502020204030204" pitchFamily="34" charset="0"/>
                <a:cs typeface="Calibri" panose="020F0502020204030204" pitchFamily="34" charset="0"/>
              </a:rPr>
              <a:t>browser da cui proviene la richiesta, segue il nome del server)</a:t>
            </a:r>
          </a:p>
          <a:p>
            <a:pPr marL="265113" lvl="1" indent="-87313">
              <a:spcBef>
                <a:spcPts val="300"/>
              </a:spcBef>
              <a:buFont typeface="Font di sistema"/>
              <a:buChar char="-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allora la app </a:t>
            </a:r>
            <a:r>
              <a:rPr lang="it-IT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reagirà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invocando il parametro </a:t>
            </a:r>
            <a:r>
              <a:rPr lang="it-IT" sz="2200" dirty="0" err="1">
                <a:solidFill>
                  <a:srgbClr val="0000FF"/>
                </a:solidFill>
                <a:latin typeface="Ubuntu Mono" panose="020B0509030602030204" pitchFamily="49" charset="0"/>
                <a:cs typeface="Calibri" panose="020F0502020204030204" pitchFamily="34" charset="0"/>
              </a:rPr>
              <a:t>function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endParaRPr lang="it-IT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D593-A071-2F42-ADC9-33DA3F03872B}" type="datetime1">
              <a:t>09/01/24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D6C1A405-1B0A-CD4B-B9E5-9C7EF687CC69}"/>
              </a:ext>
            </a:extLst>
          </p:cNvPr>
          <p:cNvSpPr txBox="1">
            <a:spLocks/>
          </p:cNvSpPr>
          <p:nvPr/>
        </p:nvSpPr>
        <p:spPr>
          <a:xfrm>
            <a:off x="162396" y="4286148"/>
            <a:ext cx="8896544" cy="2167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563" indent="-182563">
              <a:spcBef>
                <a:spcPts val="0"/>
              </a:spcBef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l'invocazione del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restituisce testo (tipicamente HTML), che </a:t>
            </a:r>
            <a:b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verrà inviato come </a:t>
            </a:r>
            <a:r>
              <a:rPr lang="it-IT" sz="2200" b="1" dirty="0">
                <a:latin typeface="Calibri" panose="020F0502020204030204" pitchFamily="34" charset="0"/>
                <a:cs typeface="Calibri" panose="020F0502020204030204" pitchFamily="34" charset="0"/>
              </a:rPr>
              <a:t>risposta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al browser da cui proviene la richiesta</a:t>
            </a:r>
          </a:p>
          <a:p>
            <a:pPr marL="444500" lvl="1" indent="-219075">
              <a:spcBef>
                <a:spcPts val="0"/>
              </a:spcBef>
              <a:buSzPct val="70000"/>
            </a:pP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web.php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qui sopra,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è una </a:t>
            </a:r>
            <a:r>
              <a:rPr lang="it-IT" sz="2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function</a:t>
            </a:r>
            <a:r>
              <a:rPr lang="it-IT" sz="2200" dirty="0"/>
              <a:t> anonima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detta </a:t>
            </a:r>
            <a:r>
              <a:rPr lang="it-IT" sz="2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closure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it-IT" sz="2200" b="1" u="sng" spc="-20" dirty="0" err="1">
                <a:latin typeface="Calibri" panose="020F0502020204030204" pitchFamily="34" charset="0"/>
                <a:cs typeface="Calibri" panose="020F0502020204030204" pitchFamily="34" charset="0"/>
              </a:rPr>
              <a:t>route</a:t>
            </a: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200" i="1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("rotta")</a:t>
            </a: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 definisce allora la risposta dell'app a una data richiesta HTTP</a:t>
            </a:r>
            <a:r>
              <a:rPr lang="it-IT"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, ossia </a:t>
            </a:r>
            <a:r>
              <a:rPr lang="it-IT" sz="2200" i="1" spc="-20" dirty="0">
                <a:latin typeface="Calibri" panose="020F0502020204030204" pitchFamily="34" charset="0"/>
                <a:cs typeface="Calibri" panose="020F0502020204030204" pitchFamily="34" charset="0"/>
              </a:rPr>
              <a:t>instrada</a:t>
            </a:r>
            <a:r>
              <a:rPr lang="it-IT" sz="2200" spc="-20" dirty="0">
                <a:latin typeface="Calibri" panose="020F0502020204030204" pitchFamily="34" charset="0"/>
                <a:cs typeface="Calibri" panose="020F0502020204030204" pitchFamily="34" charset="0"/>
              </a:rPr>
              <a:t> la richiesta in arrivo verso il codice che produce la risposta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Il paradigma di programmazione di </a:t>
            </a:r>
            <a:r>
              <a:rPr lang="it-IT" sz="2200" u="sng" spc="-20" dirty="0" err="1">
                <a:latin typeface="Calibri" panose="020F0502020204030204" pitchFamily="34" charset="0"/>
                <a:cs typeface="Calibri" panose="020F0502020204030204" pitchFamily="34" charset="0"/>
              </a:rPr>
              <a:t>Laravel</a:t>
            </a: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 è cioè </a:t>
            </a:r>
            <a:r>
              <a:rPr lang="it-IT" sz="2200" i="1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reattivo</a:t>
            </a:r>
            <a:r>
              <a:rPr lang="it-IT" sz="2200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sz="2200" i="1" u="sng" spc="-20" dirty="0">
                <a:latin typeface="Calibri" panose="020F0502020204030204" pitchFamily="34" charset="0"/>
                <a:cs typeface="Calibri" panose="020F0502020204030204" pitchFamily="34" charset="0"/>
              </a:rPr>
              <a:t>orientato agli eventi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C0B1D1-FF81-CC4A-949E-800394C9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33" y="704120"/>
            <a:ext cx="4271649" cy="2797363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3324D4-9856-42A2-96F9-5B3E9CDCB2FD}"/>
              </a:ext>
            </a:extLst>
          </p:cNvPr>
          <p:cNvSpPr txBox="1"/>
          <p:nvPr/>
        </p:nvSpPr>
        <p:spPr>
          <a:xfrm>
            <a:off x="5821146" y="1136064"/>
            <a:ext cx="3036622" cy="2175847"/>
          </a:xfrm>
          <a:prstGeom prst="rect">
            <a:avLst/>
          </a:prstGeom>
          <a:solidFill>
            <a:srgbClr val="F7F8F8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b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use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Illuminate\Support\Facades\</a:t>
            </a:r>
            <a:r>
              <a:rPr lang="en-US" sz="11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/* Web Routes */</a:t>
            </a:r>
            <a:endParaRPr lang="en-US" sz="11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'welcome'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US" sz="11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US" sz="1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'/about'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US" sz="11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</a:t>
            </a:r>
            <a:r>
              <a:rPr lang="en-US" sz="11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US" sz="11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'about'</a:t>
            </a:r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8835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2F4A-A694-FF47-B5DC-CDF2A2446B98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98" y="192231"/>
            <a:ext cx="8556937" cy="4649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La nuova </a:t>
            </a:r>
            <a:r>
              <a:rPr lang="it-IT" sz="3600" dirty="0" err="1"/>
              <a:t>route</a:t>
            </a:r>
            <a:r>
              <a:rPr lang="it-IT" sz="3600" dirty="0"/>
              <a:t> </a:t>
            </a:r>
            <a:r>
              <a:rPr lang="it-IT" sz="3600" u="sng" dirty="0"/>
              <a:t>con</a:t>
            </a:r>
            <a:r>
              <a:rPr lang="it-IT" sz="3600" dirty="0"/>
              <a:t> la </a:t>
            </a:r>
            <a:r>
              <a:rPr lang="it-IT" sz="3600" dirty="0" err="1"/>
              <a:t>view</a:t>
            </a:r>
            <a:r>
              <a:rPr lang="it-IT" sz="3600" dirty="0"/>
              <a:t> </a:t>
            </a:r>
            <a:r>
              <a:rPr lang="it-IT" sz="3600" i="1" dirty="0" err="1"/>
              <a:t>contact</a:t>
            </a:r>
            <a:r>
              <a:rPr lang="it-IT" sz="3600" dirty="0"/>
              <a:t> e il suo output</a:t>
            </a:r>
          </a:p>
        </p:txBody>
      </p:sp>
      <p:sp>
        <p:nvSpPr>
          <p:cNvPr id="13" name="Segnaposto contenuto 8">
            <a:extLst>
              <a:ext uri="{FF2B5EF4-FFF2-40B4-BE49-F238E27FC236}">
                <a16:creationId xmlns:a16="http://schemas.microsoft.com/office/drawing/2014/main" id="{DDF63461-5C9B-254C-B086-E259EEF7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12" y="3183049"/>
            <a:ext cx="8460854" cy="820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/>
              <a:t>Per renderla raggiungibile, aggiungiamo un link a </a:t>
            </a:r>
            <a:r>
              <a:rPr lang="it-IT" sz="2400" i="1"/>
              <a:t>/contact</a:t>
            </a:r>
            <a:r>
              <a:rPr lang="it-IT" sz="2400"/>
              <a:t> sulla pagina "home":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072E91C-5480-BD4E-8E8C-9B66824D71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99" t="-3938" r="20711" b="37164"/>
          <a:stretch/>
        </p:blipFill>
        <p:spPr>
          <a:xfrm>
            <a:off x="4823339" y="4003309"/>
            <a:ext cx="4034429" cy="24332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C2555C90-5907-6945-8CD0-CDA4700DB8BB}"/>
              </a:ext>
            </a:extLst>
          </p:cNvPr>
          <p:cNvSpPr/>
          <p:nvPr/>
        </p:nvSpPr>
        <p:spPr>
          <a:xfrm>
            <a:off x="895559" y="897677"/>
            <a:ext cx="3728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>
              <a:effectLst/>
              <a:latin typeface="Ubuntu Mono" panose="020B0509030602030204" pitchFamily="49" charset="0"/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0F0F7FB-7C72-7C49-8D5D-93FA325C37FF}"/>
              </a:ext>
            </a:extLst>
          </p:cNvPr>
          <p:cNvSpPr/>
          <p:nvPr/>
        </p:nvSpPr>
        <p:spPr>
          <a:xfrm>
            <a:off x="1032053" y="811116"/>
            <a:ext cx="3539947" cy="2354491"/>
          </a:xfrm>
          <a:prstGeom prst="rect">
            <a:avLst/>
          </a:prstGeom>
          <a:solidFill>
            <a:srgbClr val="E9EFF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{{-- </a:t>
            </a:r>
            <a:r>
              <a:rPr lang="it-IT" sz="1200" dirty="0" err="1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contact.blade.php</a:t>
            </a:r>
            <a:r>
              <a:rPr lang="it-IT" sz="1200" dirty="0">
                <a:solidFill>
                  <a:srgbClr val="008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it-IT" sz="10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&lt;!DOCTYPE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>
                <a:solidFill>
                  <a:srgbClr val="FF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html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&lt;html&gt;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&lt;head&gt;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it-IT" sz="1400" dirty="0" err="1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Contatti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it-IT" sz="1400" dirty="0" err="1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title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&lt;/head&gt;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&lt;body&gt;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&lt;h1&gt;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Modulo nostri contatti</a:t>
            </a:r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&lt;/h1&gt;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&lt;/body&gt;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t-IT" sz="1400" dirty="0">
                <a:solidFill>
                  <a:srgbClr val="800000"/>
                </a:solidFill>
                <a:latin typeface="Ubuntu Mono" panose="020B0509030602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&lt;/html&gt;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1737D3F-0A79-6B4B-9E89-14B5CC2ED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38" b="22608"/>
          <a:stretch/>
        </p:blipFill>
        <p:spPr>
          <a:xfrm>
            <a:off x="5004800" y="811115"/>
            <a:ext cx="3825120" cy="2354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34520E07-479A-E24A-AEEF-0F007FB090B0}"/>
              </a:ext>
            </a:extLst>
          </p:cNvPr>
          <p:cNvSpPr/>
          <p:nvPr/>
        </p:nvSpPr>
        <p:spPr>
          <a:xfrm>
            <a:off x="432800" y="4003309"/>
            <a:ext cx="4139200" cy="2431435"/>
          </a:xfrm>
          <a:prstGeom prst="rect">
            <a:avLst/>
          </a:prstGeom>
          <a:solidFill>
            <a:srgbClr val="E9EFF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10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&lt;h1&gt;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Si comincia!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Contattateci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"/contact"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5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8D085-75B2-7C43-A278-C557D319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79" y="109710"/>
            <a:ext cx="8579942" cy="521767"/>
          </a:xfrm>
        </p:spPr>
        <p:txBody>
          <a:bodyPr>
            <a:normAutofit fontScale="90000"/>
          </a:bodyPr>
          <a:lstStyle/>
          <a:p>
            <a:r>
              <a:rPr lang="it-IT" b="0"/>
              <a:t>Una terza route/view: </a:t>
            </a:r>
            <a:r>
              <a:rPr lang="it-IT" b="0" i="1"/>
              <a:t>about</a:t>
            </a:r>
            <a:endParaRPr lang="it-IT" b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7A1283-1F9C-B344-8C1A-85BD0DC7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6AB7-FC51-E949-8844-0135A6E0B775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18167E-2F8A-2740-8FCA-AD25D482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4CC0C0-1F8F-E54F-9B91-3DEBB32D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01AAE9-F711-7144-88A3-B31852EC7D8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954" b="21032"/>
          <a:stretch/>
        </p:blipFill>
        <p:spPr>
          <a:xfrm>
            <a:off x="339379" y="773152"/>
            <a:ext cx="3389853" cy="2461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C3019C5-FD57-E449-94B9-0A3E1A88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29"/>
          <a:stretch/>
        </p:blipFill>
        <p:spPr>
          <a:xfrm>
            <a:off x="4205468" y="783200"/>
            <a:ext cx="4652299" cy="2716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18732AB-0446-4246-B1AA-B4852A9A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80" y="4029941"/>
            <a:ext cx="3360300" cy="24240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0248345B-BA13-AC40-B1B6-5E838742F54A}"/>
              </a:ext>
            </a:extLst>
          </p:cNvPr>
          <p:cNvSpPr/>
          <p:nvPr/>
        </p:nvSpPr>
        <p:spPr>
          <a:xfrm>
            <a:off x="4198166" y="1086597"/>
            <a:ext cx="4659601" cy="279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&lt;h1&gt;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Si comincia!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 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9AAE29B-6B0B-EA45-8CB2-99A142EA3064}"/>
              </a:ext>
            </a:extLst>
          </p:cNvPr>
          <p:cNvSpPr/>
          <p:nvPr/>
        </p:nvSpPr>
        <p:spPr>
          <a:xfrm>
            <a:off x="328868" y="1081279"/>
            <a:ext cx="3400363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4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4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4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4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'welcome'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  <a:p>
            <a:endParaRPr lang="it-IT" sz="11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4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  <a:p>
            <a:br>
              <a:rPr lang="it-IT" sz="11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it-IT" sz="14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 </a:t>
            </a:r>
          </a:p>
          <a:p>
            <a:r>
              <a:rPr lang="it-IT" sz="1400" b="0" dirty="0" err="1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b="0" dirty="0" err="1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});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7FEDE77-BF9C-3C49-9F7C-398F3EBDD42F}"/>
              </a:ext>
            </a:extLst>
          </p:cNvPr>
          <p:cNvSpPr/>
          <p:nvPr/>
        </p:nvSpPr>
        <p:spPr>
          <a:xfrm>
            <a:off x="328868" y="4331848"/>
            <a:ext cx="3370812" cy="2120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&lt;h1&gt;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p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Chi siamo, dove andiamo, </a:t>
            </a: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   da dove veniamo...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p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62051F4-9490-F345-891D-4EEABD756B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0681"/>
          <a:stretch/>
        </p:blipFill>
        <p:spPr>
          <a:xfrm>
            <a:off x="4198166" y="4029941"/>
            <a:ext cx="4659601" cy="24240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9704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file di layout: motivazione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92" y="931026"/>
            <a:ext cx="4215883" cy="1549385"/>
          </a:xfrm>
        </p:spPr>
        <p:txBody>
          <a:bodyPr>
            <a:normAutofit/>
          </a:bodyPr>
          <a:lstStyle/>
          <a:p>
            <a:pPr marL="222250" indent="-222250">
              <a:lnSpc>
                <a:spcPct val="95000"/>
              </a:lnSpc>
            </a:pPr>
            <a:r>
              <a:rPr lang="it-IT" sz="2300"/>
              <a:t>Immaginiamo ora di </a:t>
            </a:r>
            <a:r>
              <a:rPr lang="it-IT" sz="2300" dirty="0"/>
              <a:t>volere i link "</a:t>
            </a:r>
            <a:r>
              <a:rPr lang="it-IT" sz="2300" u="sng" dirty="0" err="1"/>
              <a:t>About</a:t>
            </a:r>
            <a:r>
              <a:rPr lang="it-IT" sz="2300" u="sng" dirty="0"/>
              <a:t> </a:t>
            </a:r>
            <a:r>
              <a:rPr lang="it-IT" sz="2300" u="sng" dirty="0" err="1"/>
              <a:t>us</a:t>
            </a:r>
            <a:r>
              <a:rPr lang="it-IT" sz="2300" dirty="0"/>
              <a:t>" e "</a:t>
            </a:r>
            <a:r>
              <a:rPr lang="it-IT" sz="2300" dirty="0" err="1"/>
              <a:t>Contatteci</a:t>
            </a:r>
            <a:r>
              <a:rPr lang="it-IT" sz="2300" dirty="0"/>
              <a:t> </a:t>
            </a:r>
            <a:r>
              <a:rPr lang="it-IT" sz="2300" u="sng" dirty="0"/>
              <a:t>qui</a:t>
            </a:r>
            <a:r>
              <a:rPr lang="it-IT" sz="2300" dirty="0"/>
              <a:t>" in ogni pagina/</a:t>
            </a:r>
            <a:r>
              <a:rPr lang="it-IT" sz="2300" dirty="0" err="1"/>
              <a:t>view</a:t>
            </a:r>
            <a:r>
              <a:rPr lang="it-IT" sz="2300" dirty="0"/>
              <a:t> e non solo </a:t>
            </a:r>
            <a:r>
              <a:rPr lang="it-IT" sz="2300"/>
              <a:t>nella home/root </a:t>
            </a:r>
            <a:r>
              <a:rPr lang="it-IT" sz="2300" dirty="0"/>
              <a:t>(</a:t>
            </a:r>
            <a:r>
              <a:rPr lang="it-IT" sz="2300" i="1" dirty="0"/>
              <a:t>welcome</a:t>
            </a:r>
            <a:r>
              <a:rPr lang="it-IT" sz="2300" dirty="0"/>
              <a:t>) ...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74C-FC5B-C740-873D-2577A7EF7412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04494A0-132A-6F49-A287-44C177B2F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186" b="35865"/>
          <a:stretch/>
        </p:blipFill>
        <p:spPr>
          <a:xfrm>
            <a:off x="5147542" y="1029254"/>
            <a:ext cx="3181350" cy="1967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983D6C-461F-E04D-9797-79AD77793616}"/>
              </a:ext>
            </a:extLst>
          </p:cNvPr>
          <p:cNvSpPr txBox="1">
            <a:spLocks/>
          </p:cNvSpPr>
          <p:nvPr/>
        </p:nvSpPr>
        <p:spPr>
          <a:xfrm>
            <a:off x="133093" y="2373625"/>
            <a:ext cx="4336165" cy="412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5000"/>
              </a:lnSpc>
            </a:pPr>
            <a:r>
              <a:rPr lang="it-IT" sz="2300" dirty="0"/>
              <a:t>Piuttosto che inserirli a mano in </a:t>
            </a:r>
            <a:r>
              <a:rPr lang="it-IT" sz="2300" i="1" dirty="0"/>
              <a:t>ogni</a:t>
            </a:r>
            <a:r>
              <a:rPr lang="it-IT" sz="2300" dirty="0"/>
              <a:t> pagina, presente e futura, si introduce una vista che li contiene e farà da "template" per tutte le altre...</a:t>
            </a:r>
          </a:p>
          <a:p>
            <a:pPr marL="222250" indent="-222250">
              <a:lnSpc>
                <a:spcPct val="95000"/>
              </a:lnSpc>
              <a:spcBef>
                <a:spcPts val="1200"/>
              </a:spcBef>
            </a:pPr>
            <a:r>
              <a:rPr lang="it-IT" sz="2300" dirty="0"/>
              <a:t>Iniziamo copiando (l'attuale) </a:t>
            </a:r>
            <a:r>
              <a:rPr lang="it-IT" sz="2300" i="1" dirty="0"/>
              <a:t>welcome. </a:t>
            </a:r>
            <a:r>
              <a:rPr lang="it-IT" sz="2300" i="1" dirty="0" err="1"/>
              <a:t>blade.php</a:t>
            </a:r>
            <a:r>
              <a:rPr lang="it-IT" sz="2300" dirty="0"/>
              <a:t> sul template </a:t>
            </a:r>
            <a:r>
              <a:rPr lang="it-IT" sz="2300" i="1" dirty="0" err="1"/>
              <a:t>layout.blade.php</a:t>
            </a:r>
            <a:r>
              <a:rPr lang="it-IT" sz="2300" dirty="0"/>
              <a:t>, così da avere in questo i 2 link  (</a:t>
            </a:r>
            <a:r>
              <a:rPr lang="it-IT" sz="2300" i="1" dirty="0"/>
              <a:t>&lt;a </a:t>
            </a:r>
            <a:r>
              <a:rPr lang="it-IT" sz="2300" i="1" dirty="0" err="1"/>
              <a:t>href</a:t>
            </a:r>
            <a:r>
              <a:rPr lang="it-IT" sz="2300" i="1" dirty="0"/>
              <a:t> ...&gt;</a:t>
            </a:r>
            <a:r>
              <a:rPr lang="it-IT" sz="2300" dirty="0"/>
              <a:t>)</a:t>
            </a:r>
          </a:p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300" dirty="0"/>
              <a:t>Ora, si vuole rendere generica la </a:t>
            </a:r>
            <a:r>
              <a:rPr lang="it-IT" sz="2300" dirty="0">
                <a:highlight>
                  <a:srgbClr val="FFFF00"/>
                </a:highlight>
              </a:rPr>
              <a:t>parte specifica</a:t>
            </a:r>
            <a:r>
              <a:rPr lang="it-IT" sz="2300" dirty="0"/>
              <a:t> (</a:t>
            </a:r>
            <a:r>
              <a:rPr lang="it-IT" sz="2100" dirty="0">
                <a:highlight>
                  <a:srgbClr val="FFFF00"/>
                </a:highlight>
                <a:latin typeface="Ubuntu Mono" panose="020B0509030602030204" pitchFamily="49" charset="0"/>
              </a:rPr>
              <a:t>&lt;h1&gt;</a:t>
            </a:r>
            <a:r>
              <a:rPr lang="it-IT" sz="2300" dirty="0">
                <a:highlight>
                  <a:srgbClr val="FFFF00"/>
                </a:highlight>
              </a:rPr>
              <a:t>…</a:t>
            </a:r>
            <a:r>
              <a:rPr lang="it-IT" sz="2100" dirty="0">
                <a:highlight>
                  <a:srgbClr val="FFFF00"/>
                </a:highlight>
                <a:latin typeface="Ubuntu Mono" panose="020B0509030602030204" pitchFamily="49" charset="0"/>
              </a:rPr>
              <a:t>&lt;/h1&gt;</a:t>
            </a:r>
            <a:r>
              <a:rPr lang="it-IT" sz="2300" dirty="0"/>
              <a:t>)…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855902B-3EDC-C04A-8028-4FFCAA01D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87"/>
          <a:stretch/>
        </p:blipFill>
        <p:spPr>
          <a:xfrm>
            <a:off x="4555399" y="3195962"/>
            <a:ext cx="4365636" cy="28639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74231223-7370-9141-8E9E-A8B06723A999}"/>
              </a:ext>
            </a:extLst>
          </p:cNvPr>
          <p:cNvSpPr/>
          <p:nvPr/>
        </p:nvSpPr>
        <p:spPr>
          <a:xfrm>
            <a:off x="4543864" y="3478880"/>
            <a:ext cx="437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</a:t>
            </a:r>
            <a:r>
              <a:rPr lang="it-IT" sz="13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&lt;h1&gt;</a:t>
            </a:r>
            <a:r>
              <a:rPr lang="it-IT" sz="13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Si comincia!</a:t>
            </a:r>
            <a:r>
              <a:rPr lang="it-IT" sz="1300" b="0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&lt;/h1&gt;</a:t>
            </a:r>
            <a:endParaRPr lang="it-IT" sz="13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8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0"/>
              <a:t>Il template </a:t>
            </a:r>
            <a:r>
              <a:rPr lang="it-IT" sz="4000" b="0" i="1"/>
              <a:t>layout.blade.php</a:t>
            </a:r>
            <a:endParaRPr lang="it-IT" sz="4000" b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1066069"/>
            <a:ext cx="4077478" cy="2899756"/>
          </a:xfrm>
        </p:spPr>
        <p:txBody>
          <a:bodyPr>
            <a:normAutofit lnSpcReduction="10000"/>
          </a:bodyPr>
          <a:lstStyle/>
          <a:p>
            <a:pPr marL="174625" indent="-174625"/>
            <a:r>
              <a:rPr lang="it-IT" sz="2200" dirty="0"/>
              <a:t>Eliminiamo quindi dal template la parte specifica </a:t>
            </a:r>
            <a:r>
              <a:rPr lang="it-IT" sz="2200" i="1" dirty="0"/>
              <a:t>&lt;h1&gt;...&lt;/h1&gt;</a:t>
            </a:r>
            <a:r>
              <a:rPr lang="it-IT" sz="2200" dirty="0"/>
              <a:t> del </a:t>
            </a:r>
            <a:r>
              <a:rPr lang="it-IT" sz="2200" i="1" dirty="0"/>
              <a:t>body</a:t>
            </a:r>
            <a:r>
              <a:rPr lang="it-IT" sz="2200" dirty="0"/>
              <a:t>, sostituendola con il costrutto </a:t>
            </a:r>
            <a:r>
              <a:rPr lang="it-IT" sz="2200" dirty="0" err="1"/>
              <a:t>blade</a:t>
            </a:r>
            <a:r>
              <a:rPr lang="it-IT" sz="2200" dirty="0"/>
              <a:t> </a:t>
            </a:r>
            <a:r>
              <a:rPr lang="it-IT" sz="2200" i="1" dirty="0">
                <a:highlight>
                  <a:srgbClr val="FFFF00"/>
                </a:highlight>
              </a:rPr>
              <a:t>@yield </a:t>
            </a:r>
            <a:r>
              <a:rPr lang="it-IT" sz="2200" dirty="0"/>
              <a:t> (</a:t>
            </a:r>
            <a:r>
              <a:rPr lang="it-IT" sz="2200" i="1" dirty="0"/>
              <a:t>yield </a:t>
            </a:r>
            <a:r>
              <a:rPr lang="it-IT" sz="2200" dirty="0"/>
              <a:t>vuol dire </a:t>
            </a:r>
            <a:r>
              <a:rPr lang="it-IT" sz="2200" i="1" dirty="0"/>
              <a:t>genera</a:t>
            </a:r>
            <a:r>
              <a:rPr lang="it-IT" sz="2200" dirty="0"/>
              <a:t>)</a:t>
            </a:r>
          </a:p>
          <a:p>
            <a:pPr marL="174625" indent="-174625"/>
            <a:r>
              <a:rPr lang="it-IT" sz="2200" dirty="0"/>
              <a:t>Questa è la parte "variabile", che ogni </a:t>
            </a:r>
            <a:r>
              <a:rPr lang="it-IT" sz="2200" dirty="0" err="1"/>
              <a:t>view</a:t>
            </a:r>
            <a:r>
              <a:rPr lang="it-IT" sz="2200" dirty="0"/>
              <a:t> basata sul template </a:t>
            </a:r>
            <a:r>
              <a:rPr lang="it-IT" sz="2200" i="1" dirty="0" err="1"/>
              <a:t>layout.blade.php</a:t>
            </a:r>
            <a:r>
              <a:rPr lang="it-IT" sz="2200" dirty="0"/>
              <a:t> potrà rimpiazzare a piacimento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E6F9-E1EC-C24D-B079-9DA2BFEF7F5A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983D6C-461F-E04D-9797-79AD77793616}"/>
              </a:ext>
            </a:extLst>
          </p:cNvPr>
          <p:cNvSpPr txBox="1">
            <a:spLocks/>
          </p:cNvSpPr>
          <p:nvPr/>
        </p:nvSpPr>
        <p:spPr>
          <a:xfrm>
            <a:off x="93306" y="3995104"/>
            <a:ext cx="8958228" cy="237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/>
            <a:r>
              <a:rPr lang="it-IT" sz="2200" dirty="0"/>
              <a:t>A questo scopo, una </a:t>
            </a:r>
            <a:r>
              <a:rPr lang="it-IT" sz="2200" dirty="0" err="1"/>
              <a:t>view</a:t>
            </a:r>
            <a:r>
              <a:rPr lang="it-IT" sz="2200" dirty="0"/>
              <a:t> basata sul template </a:t>
            </a:r>
            <a:r>
              <a:rPr lang="it-IT" sz="2200" i="1" dirty="0" err="1"/>
              <a:t>layout.blade.php</a:t>
            </a:r>
            <a:r>
              <a:rPr lang="it-IT" sz="2200" dirty="0"/>
              <a:t> deve definire un blocco HTML, sia </a:t>
            </a:r>
            <a:r>
              <a:rPr lang="it-IT" sz="2200" i="1" dirty="0"/>
              <a:t>B</a:t>
            </a:r>
            <a:r>
              <a:rPr lang="it-IT" sz="2200" dirty="0"/>
              <a:t>, marcato come </a:t>
            </a:r>
            <a:r>
              <a:rPr lang="it-IT" sz="2000" dirty="0">
                <a:latin typeface="Ubuntu Mono" panose="020B0509030602030204" pitchFamily="49" charset="0"/>
              </a:rPr>
              <a:t>@</a:t>
            </a:r>
            <a:r>
              <a:rPr lang="it-IT" sz="2000" dirty="0" err="1">
                <a:latin typeface="Ubuntu Mono" panose="020B0509030602030204" pitchFamily="49" charset="0"/>
              </a:rPr>
              <a:t>section</a:t>
            </a:r>
            <a:r>
              <a:rPr lang="it-IT" sz="2000" dirty="0">
                <a:latin typeface="Ubuntu Mono" panose="020B0509030602030204" pitchFamily="49" charset="0"/>
              </a:rPr>
              <a:t>(</a:t>
            </a:r>
            <a:r>
              <a:rPr lang="it-IT" sz="2000" dirty="0">
                <a:solidFill>
                  <a:srgbClr val="A31515"/>
                </a:solidFill>
                <a:latin typeface="Ubuntu Mono" panose="020B0509030602030204" pitchFamily="49" charset="0"/>
              </a:rPr>
              <a:t>'contenuto'</a:t>
            </a:r>
            <a:r>
              <a:rPr lang="it-IT" sz="2000" dirty="0">
                <a:latin typeface="Ubuntu Mono" panose="020B0509030602030204" pitchFamily="49" charset="0"/>
              </a:rPr>
              <a:t>)</a:t>
            </a:r>
            <a:endParaRPr lang="it-IT" sz="2200" dirty="0">
              <a:latin typeface="Ubuntu Mono" panose="020B0509030602030204" pitchFamily="49" charset="0"/>
            </a:endParaRPr>
          </a:p>
          <a:p>
            <a:pPr marL="174625" indent="-174625"/>
            <a:r>
              <a:rPr lang="it-IT" sz="2200" spc="-20" dirty="0"/>
              <a:t>Quando </a:t>
            </a:r>
            <a:r>
              <a:rPr lang="it-IT" sz="2200" spc="-20" dirty="0" err="1"/>
              <a:t>Laravel</a:t>
            </a:r>
            <a:r>
              <a:rPr lang="it-IT" sz="2200" spc="-20" dirty="0"/>
              <a:t> serve al client una </a:t>
            </a:r>
            <a:r>
              <a:rPr lang="it-IT" sz="2200" spc="-20" dirty="0" err="1"/>
              <a:t>view</a:t>
            </a:r>
            <a:r>
              <a:rPr lang="it-IT" sz="2200" spc="-20" dirty="0"/>
              <a:t> basata sul template </a:t>
            </a:r>
            <a:r>
              <a:rPr lang="it-IT" sz="2200" i="1" spc="-20" dirty="0" err="1"/>
              <a:t>layout.blade.php</a:t>
            </a:r>
            <a:r>
              <a:rPr lang="it-IT" sz="2200" spc="-20" dirty="0"/>
              <a:t> invierà il template stesso, sostituendovi </a:t>
            </a:r>
            <a:r>
              <a:rPr lang="it-IT" sz="2200" i="1" spc="-20" dirty="0"/>
              <a:t>B </a:t>
            </a:r>
            <a:r>
              <a:rPr lang="it-IT" sz="2200" spc="-20" dirty="0"/>
              <a:t>a </a:t>
            </a:r>
            <a:r>
              <a:rPr lang="it-IT" sz="2100" spc="-20" dirty="0">
                <a:highlight>
                  <a:srgbClr val="FFFF00"/>
                </a:highlight>
                <a:latin typeface="Ubuntu Mono" panose="020B0509030602030204" pitchFamily="49" charset="0"/>
              </a:rPr>
              <a:t>@yield(</a:t>
            </a:r>
            <a:r>
              <a:rPr lang="it-IT" sz="2100" spc="-2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2100" spc="-20" dirty="0"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200" spc="-20" dirty="0"/>
              <a:t> </a:t>
            </a:r>
          </a:p>
          <a:p>
            <a:pPr marL="174625" indent="-174625"/>
            <a:r>
              <a:rPr lang="it-IT" sz="2200" dirty="0"/>
              <a:t>Così, ogni </a:t>
            </a:r>
            <a:r>
              <a:rPr lang="it-IT" sz="2200" dirty="0" err="1"/>
              <a:t>view</a:t>
            </a:r>
            <a:r>
              <a:rPr lang="it-IT" sz="2200" dirty="0"/>
              <a:t> che sia basata sul template </a:t>
            </a:r>
            <a:r>
              <a:rPr lang="it-IT" sz="2200" i="1" dirty="0" err="1"/>
              <a:t>layout.blade.php</a:t>
            </a:r>
            <a:r>
              <a:rPr lang="it-IT" sz="2200" dirty="0"/>
              <a:t> lo riproduce, istanziandone e differenziandone la parte </a:t>
            </a:r>
            <a:r>
              <a:rPr lang="it-IT" sz="2200" dirty="0">
                <a:highlight>
                  <a:srgbClr val="FFFF00"/>
                </a:highlight>
              </a:rPr>
              <a:t>"variabile"</a:t>
            </a:r>
            <a:r>
              <a:rPr lang="it-IT" sz="2200" dirty="0"/>
              <a:t> e replicando il resto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56B4502-22BB-7D49-955C-C7ABF57A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5" b="11494"/>
          <a:stretch/>
        </p:blipFill>
        <p:spPr>
          <a:xfrm>
            <a:off x="4245802" y="1116849"/>
            <a:ext cx="4611965" cy="2477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C9D10F02-6DE5-CC43-8699-099CE3EB5EF8}"/>
              </a:ext>
            </a:extLst>
          </p:cNvPr>
          <p:cNvSpPr/>
          <p:nvPr/>
        </p:nvSpPr>
        <p:spPr>
          <a:xfrm>
            <a:off x="4235754" y="1385143"/>
            <a:ext cx="4622013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Istanza di un file di layout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80" y="884497"/>
            <a:ext cx="4555410" cy="1550477"/>
          </a:xfrm>
        </p:spPr>
        <p:txBody>
          <a:bodyPr>
            <a:normAutofit/>
          </a:bodyPr>
          <a:lstStyle/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/>
              <a:t>Con </a:t>
            </a:r>
            <a:r>
              <a:rPr lang="it-IT" sz="2000" b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@extends</a:t>
            </a:r>
            <a:r>
              <a:rPr lang="it-IT" sz="20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2000" b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2000" b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r>
              <a:rPr lang="it-IT" sz="2200" i="1"/>
              <a:t> </a:t>
            </a:r>
            <a:r>
              <a:rPr lang="it-IT" sz="2200"/>
              <a:t>si rende </a:t>
            </a:r>
            <a:r>
              <a:rPr lang="it-IT" sz="2200" i="1"/>
              <a:t>welcome.blade.php</a:t>
            </a:r>
            <a:r>
              <a:rPr lang="it-IT" sz="2200"/>
              <a:t> un'istanza del template </a:t>
            </a:r>
            <a:r>
              <a:rPr lang="it-IT" sz="2200" i="1"/>
              <a:t>layout.blade.php</a:t>
            </a:r>
            <a:r>
              <a:rPr lang="it-IT" sz="2200"/>
              <a:t>, con l'effetto mostrato qui a fianco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D562-ED30-604E-BD25-1A22675FCDBE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1BD77AB-75C7-F541-8EDA-C13203A0222C}"/>
              </a:ext>
            </a:extLst>
          </p:cNvPr>
          <p:cNvSpPr/>
          <p:nvPr/>
        </p:nvSpPr>
        <p:spPr>
          <a:xfrm>
            <a:off x="4718996" y="930344"/>
            <a:ext cx="3149540" cy="669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1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1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1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105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6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6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F8BA6C-C6DB-9B43-A878-51DF2D7C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32" y="1595120"/>
            <a:ext cx="3052815" cy="13394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E3465579-EF33-4E75-B80F-E0A1F28862CE}"/>
              </a:ext>
            </a:extLst>
          </p:cNvPr>
          <p:cNvSpPr txBox="1">
            <a:spLocks/>
          </p:cNvSpPr>
          <p:nvPr/>
        </p:nvSpPr>
        <p:spPr>
          <a:xfrm>
            <a:off x="139881" y="3124056"/>
            <a:ext cx="4579115" cy="33299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 dirty="0"/>
              <a:t>NB: il costrutto </a:t>
            </a:r>
            <a:r>
              <a:rPr lang="it-IT" sz="20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@yield</a:t>
            </a:r>
            <a:r>
              <a:rPr lang="it-IT" sz="20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20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20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200" dirty="0">
                <a:highlight>
                  <a:srgbClr val="FFFF00"/>
                </a:highlight>
              </a:rPr>
              <a:t> </a:t>
            </a:r>
            <a:r>
              <a:rPr lang="it-IT" sz="2200" dirty="0"/>
              <a:t>presente in </a:t>
            </a:r>
            <a:r>
              <a:rPr lang="it-IT" sz="2200" i="1" dirty="0" err="1"/>
              <a:t>layout.blade.php</a:t>
            </a:r>
            <a:r>
              <a:rPr lang="it-IT" sz="2200" dirty="0"/>
              <a:t> non produce alcun effetto nel rendering di </a:t>
            </a:r>
            <a:r>
              <a:rPr lang="it-IT" sz="2200" i="1" dirty="0" err="1"/>
              <a:t>welcome.blade.php</a:t>
            </a:r>
            <a:endParaRPr lang="it-IT" sz="2200" i="1" dirty="0"/>
          </a:p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 dirty="0"/>
              <a:t>Ciò in quanto </a:t>
            </a:r>
            <a:r>
              <a:rPr lang="it-IT" sz="2200" i="1" dirty="0" err="1"/>
              <a:t>welcome.blade.php</a:t>
            </a:r>
            <a:r>
              <a:rPr lang="it-IT" sz="2200" dirty="0"/>
              <a:t> non contiene, in questa versione, una corrispondente definizione di </a:t>
            </a:r>
            <a:r>
              <a:rPr lang="it-IT" sz="2000" dirty="0">
                <a:latin typeface="Ubuntu Mono" panose="020B0509030602030204" pitchFamily="49" charset="0"/>
              </a:rPr>
              <a:t>@</a:t>
            </a:r>
            <a:r>
              <a:rPr lang="it-IT" sz="2000" dirty="0" err="1">
                <a:latin typeface="Ubuntu Mono" panose="020B0509030602030204" pitchFamily="49" charset="0"/>
              </a:rPr>
              <a:t>section</a:t>
            </a:r>
            <a:r>
              <a:rPr lang="it-IT" sz="2000" dirty="0">
                <a:latin typeface="Ubuntu Mono" panose="020B0509030602030204" pitchFamily="49" charset="0"/>
              </a:rPr>
              <a:t>(</a:t>
            </a:r>
            <a:r>
              <a:rPr lang="it-IT" sz="2000" dirty="0">
                <a:solidFill>
                  <a:srgbClr val="A31515"/>
                </a:solidFill>
                <a:latin typeface="Ubuntu Mono" panose="020B0509030602030204" pitchFamily="49" charset="0"/>
              </a:rPr>
              <a:t>'contenuto'</a:t>
            </a:r>
            <a:r>
              <a:rPr lang="it-IT" sz="2000" dirty="0">
                <a:latin typeface="Ubuntu Mono" panose="020B0509030602030204" pitchFamily="49" charset="0"/>
              </a:rPr>
              <a:t>)</a:t>
            </a:r>
          </a:p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 dirty="0"/>
              <a:t>Vediamo quindi cosa succede introducendola…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C7129398-F5B6-47D3-AC89-78FA136595C7}"/>
              </a:ext>
            </a:extLst>
          </p:cNvPr>
          <p:cNvSpPr txBox="1">
            <a:spLocks/>
          </p:cNvSpPr>
          <p:nvPr/>
        </p:nvSpPr>
        <p:spPr>
          <a:xfrm>
            <a:off x="139880" y="2306289"/>
            <a:ext cx="5336246" cy="78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200"/>
              <a:t>Ciò si spiega riprendendo </a:t>
            </a:r>
            <a:r>
              <a:rPr lang="it-IT" sz="2200" i="1"/>
              <a:t>layout.blade.php</a:t>
            </a:r>
            <a:r>
              <a:rPr lang="it-IT" sz="2200"/>
              <a:t>, qui riprodotto per chiarezza 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9434781-8D6B-4B17-A381-3D40DB3B9A37}"/>
              </a:ext>
            </a:extLst>
          </p:cNvPr>
          <p:cNvSpPr/>
          <p:nvPr/>
        </p:nvSpPr>
        <p:spPr>
          <a:xfrm>
            <a:off x="4975847" y="3093222"/>
            <a:ext cx="3860800" cy="2846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100" b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layout.blade.php --}}</a:t>
            </a:r>
            <a:endParaRPr lang="it-IT" sz="1100" b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head&gt;</a:t>
            </a:r>
          </a:p>
          <a:p>
            <a:r>
              <a:rPr lang="it-IT" sz="1200">
                <a:solidFill>
                  <a:srgbClr val="800000"/>
                </a:solidFill>
                <a:latin typeface="Ubuntu Mono" panose="020B0509030602030204" pitchFamily="49" charset="0"/>
              </a:rPr>
              <a:t>    </a:t>
            </a:r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0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Istanza di un file di layout /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885027"/>
            <a:ext cx="4257459" cy="2308657"/>
          </a:xfrm>
        </p:spPr>
        <p:txBody>
          <a:bodyPr>
            <a:noAutofit/>
          </a:bodyPr>
          <a:lstStyle/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100"/>
              <a:t>Ecco quindi una versione di </a:t>
            </a:r>
            <a:r>
              <a:rPr lang="it-IT" sz="2100" i="1"/>
              <a:t>welcome.blade.php</a:t>
            </a:r>
            <a:r>
              <a:rPr lang="it-IT" sz="2100"/>
              <a:t> in cui compare </a:t>
            </a:r>
            <a:r>
              <a:rPr lang="it-IT" sz="1900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@section</a:t>
            </a:r>
            <a:r>
              <a:rPr lang="it-IT" sz="19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900" b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900" b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100"/>
              <a:t> che si accoppia all'annotazione </a:t>
            </a:r>
            <a:r>
              <a:rPr lang="it-IT" sz="190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@yield</a:t>
            </a:r>
            <a:r>
              <a:rPr lang="it-IT" sz="190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90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90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100"/>
              <a:t> nel template </a:t>
            </a:r>
            <a:r>
              <a:rPr lang="it-IT" sz="2100" i="1"/>
              <a:t>layout.blade.php</a:t>
            </a:r>
            <a:r>
              <a:rPr lang="it-IT" sz="2100"/>
              <a:t>, con l'effetto mostrato qui a fianco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D562-ED30-604E-BD25-1A22675FCDBE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05C17E9-20A5-004B-83A6-A87C2C0BD874}"/>
              </a:ext>
            </a:extLst>
          </p:cNvPr>
          <p:cNvSpPr/>
          <p:nvPr/>
        </p:nvSpPr>
        <p:spPr>
          <a:xfrm>
            <a:off x="4524262" y="883390"/>
            <a:ext cx="3149540" cy="140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5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5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5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  <a:endParaRPr lang="it-IT" sz="105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105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6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6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6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6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6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section</a:t>
            </a:r>
            <a:r>
              <a:rPr lang="it-IT" sz="16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6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6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</a:p>
          <a:p>
            <a:r>
              <a:rPr lang="it-IT" sz="1600" dirty="0">
                <a:solidFill>
                  <a:srgbClr val="800000"/>
                </a:solidFill>
                <a:latin typeface="Ubuntu Mono" panose="020B0509030602030204" pitchFamily="49" charset="0"/>
              </a:rPr>
              <a:t>&lt;h1&gt;</a:t>
            </a:r>
            <a:r>
              <a:rPr lang="it-IT" sz="1600" dirty="0">
                <a:solidFill>
                  <a:srgbClr val="000000"/>
                </a:solidFill>
                <a:latin typeface="Ubuntu Mono" panose="020B0509030602030204" pitchFamily="49" charset="0"/>
              </a:rPr>
              <a:t>Benvenuti!</a:t>
            </a:r>
            <a:r>
              <a:rPr lang="it-IT" sz="1600" dirty="0">
                <a:solidFill>
                  <a:srgbClr val="800000"/>
                </a:solidFill>
                <a:latin typeface="Ubuntu Mono" panose="020B0509030602030204" pitchFamily="49" charset="0"/>
              </a:rPr>
              <a:t>&lt;/h1&gt;</a:t>
            </a:r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6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600" dirty="0" err="1">
                <a:solidFill>
                  <a:srgbClr val="0000FF"/>
                </a:solidFill>
                <a:latin typeface="Ubuntu Mono" panose="020B0509030602030204" pitchFamily="49" charset="0"/>
              </a:rPr>
              <a:t>endsection</a:t>
            </a:r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E3465579-EF33-4E75-B80F-E0A1F28862CE}"/>
              </a:ext>
            </a:extLst>
          </p:cNvPr>
          <p:cNvSpPr txBox="1">
            <a:spLocks/>
          </p:cNvSpPr>
          <p:nvPr/>
        </p:nvSpPr>
        <p:spPr>
          <a:xfrm>
            <a:off x="218138" y="3162812"/>
            <a:ext cx="4542103" cy="247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lnSpc>
                <a:spcPct val="95000"/>
              </a:lnSpc>
              <a:spcBef>
                <a:spcPts val="600"/>
              </a:spcBef>
            </a:pPr>
            <a:r>
              <a:rPr lang="it-IT" sz="2100"/>
              <a:t>Come si vede, nell'inviare la view </a:t>
            </a:r>
            <a:r>
              <a:rPr lang="it-IT" sz="2100" i="1"/>
              <a:t>welcome.blade.php</a:t>
            </a:r>
            <a:r>
              <a:rPr lang="it-IT" sz="2100"/>
              <a:t> al browser, Laravel, attraverso </a:t>
            </a:r>
            <a:r>
              <a:rPr lang="it-IT" sz="2100" i="1"/>
              <a:t>blade</a:t>
            </a:r>
            <a:r>
              <a:rPr lang="it-IT" sz="2100"/>
              <a:t>, invia il template </a:t>
            </a:r>
            <a:r>
              <a:rPr lang="it-IT" sz="2100" i="1"/>
              <a:t>layout.blade.php</a:t>
            </a:r>
            <a:endParaRPr lang="it-IT" sz="2100"/>
          </a:p>
          <a:p>
            <a:pPr marL="446088" lvl="1" indent="-180975">
              <a:lnSpc>
                <a:spcPct val="95000"/>
              </a:lnSpc>
              <a:spcBef>
                <a:spcPts val="0"/>
              </a:spcBef>
              <a:buSzPct val="70000"/>
            </a:pPr>
            <a:r>
              <a:rPr lang="it-IT" sz="2100"/>
              <a:t>sostituendo </a:t>
            </a:r>
            <a:r>
              <a:rPr lang="it-IT" sz="1900" spc="-3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@yield</a:t>
            </a:r>
            <a:r>
              <a:rPr lang="it-IT" sz="1900" spc="-3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900" spc="-3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900" spc="-3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100"/>
              <a:t> nel template della view</a:t>
            </a:r>
          </a:p>
          <a:p>
            <a:pPr marL="446088" lvl="1" indent="-180975">
              <a:lnSpc>
                <a:spcPct val="95000"/>
              </a:lnSpc>
              <a:spcBef>
                <a:spcPts val="0"/>
              </a:spcBef>
              <a:buSzPct val="70000"/>
            </a:pPr>
            <a:r>
              <a:rPr lang="it-IT" sz="2100"/>
              <a:t>con il testo di </a:t>
            </a:r>
            <a:r>
              <a:rPr lang="it-IT" sz="1900" spc="-5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@section</a:t>
            </a:r>
            <a:r>
              <a:rPr lang="it-IT" sz="1900" spc="-5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900" spc="-5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900" spc="-5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r>
              <a:rPr lang="it-IT" sz="2100" spc="-30">
                <a:solidFill>
                  <a:srgbClr val="000000"/>
                </a:solidFill>
              </a:rPr>
              <a:t> nella view </a:t>
            </a:r>
            <a:r>
              <a:rPr lang="it-IT" sz="2100" i="1"/>
              <a:t>welcome.blade.php</a:t>
            </a:r>
            <a:endParaRPr lang="it-IT" sz="2100"/>
          </a:p>
          <a:p>
            <a:pPr marL="446088" lvl="1" indent="-180975">
              <a:lnSpc>
                <a:spcPct val="95000"/>
              </a:lnSpc>
              <a:spcBef>
                <a:spcPts val="0"/>
              </a:spcBef>
              <a:buSzPct val="70000"/>
            </a:pPr>
            <a:endParaRPr lang="it-IT" sz="210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CF7E7564-BFA0-447D-856B-90A8CEE7953E}"/>
              </a:ext>
            </a:extLst>
          </p:cNvPr>
          <p:cNvSpPr/>
          <p:nvPr/>
        </p:nvSpPr>
        <p:spPr>
          <a:xfrm>
            <a:off x="4760241" y="3954865"/>
            <a:ext cx="3860800" cy="247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100" b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layout.blade.php --}}</a:t>
            </a:r>
            <a:endParaRPr lang="it-IT" sz="1100" b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head&gt;&lt;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&gt;&lt;/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39E122-D42F-C147-954D-EE8ED1413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1" r="19995"/>
          <a:stretch/>
        </p:blipFill>
        <p:spPr>
          <a:xfrm>
            <a:off x="6713535" y="2102623"/>
            <a:ext cx="2234875" cy="20516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657CF54E-19E4-49F5-AA26-39DBD586843B}"/>
              </a:ext>
            </a:extLst>
          </p:cNvPr>
          <p:cNvSpPr txBox="1">
            <a:spLocks/>
          </p:cNvSpPr>
          <p:nvPr/>
        </p:nvSpPr>
        <p:spPr>
          <a:xfrm>
            <a:off x="261808" y="5682944"/>
            <a:ext cx="4293680" cy="808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222250">
              <a:spcBef>
                <a:spcPts val="1000"/>
              </a:spcBef>
            </a:pPr>
            <a:r>
              <a:rPr lang="it-IT" sz="2200"/>
              <a:t>Ciò illustra come </a:t>
            </a:r>
            <a:r>
              <a:rPr lang="it-IT" sz="2200" i="1"/>
              <a:t>blade</a:t>
            </a:r>
            <a:r>
              <a:rPr lang="it-IT" sz="2200"/>
              <a:t> sia prima di tutto </a:t>
            </a:r>
            <a:r>
              <a:rPr lang="it-IT" sz="2200" dirty="0"/>
              <a:t>un </a:t>
            </a:r>
            <a:r>
              <a:rPr lang="it-IT" sz="2200" i="1" dirty="0" err="1"/>
              <a:t>template</a:t>
            </a:r>
            <a:r>
              <a:rPr lang="it-IT" sz="2200" i="1" dirty="0"/>
              <a:t> </a:t>
            </a:r>
            <a:r>
              <a:rPr lang="it-IT" sz="2200" i="1" dirty="0" err="1"/>
              <a:t>engine</a:t>
            </a:r>
            <a:endParaRPr lang="it-IT" sz="2200" i="1" dirty="0"/>
          </a:p>
        </p:txBody>
      </p:sp>
    </p:spTree>
    <p:extLst>
      <p:ext uri="{BB962C8B-B14F-4D97-AF65-F5344CB8AC3E}">
        <p14:creationId xmlns:p14="http://schemas.microsoft.com/office/powerpoint/2010/main" val="335803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Istanza di un file di layout /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1066069"/>
            <a:ext cx="3665184" cy="1972960"/>
          </a:xfrm>
        </p:spPr>
        <p:txBody>
          <a:bodyPr>
            <a:normAutofit/>
          </a:bodyPr>
          <a:lstStyle/>
          <a:p>
            <a:pPr marL="228600" indent="-228600"/>
            <a:r>
              <a:rPr lang="it-IT" sz="2200" dirty="0"/>
              <a:t>Ora, se si decide che i link devono precedere (anziché seguire) il contenuto, basta spostare </a:t>
            </a:r>
            <a:r>
              <a:rPr lang="it-IT" sz="2200" i="1" dirty="0">
                <a:highlight>
                  <a:srgbClr val="FFFF00"/>
                </a:highlight>
              </a:rPr>
              <a:t>@</a:t>
            </a:r>
            <a:r>
              <a:rPr lang="it-IT" sz="2200" i="1" dirty="0" err="1">
                <a:highlight>
                  <a:srgbClr val="FFFF00"/>
                </a:highlight>
              </a:rPr>
              <a:t>yield</a:t>
            </a:r>
            <a:r>
              <a:rPr lang="it-IT" sz="2200" i="1" dirty="0">
                <a:highlight>
                  <a:srgbClr val="FFFF00"/>
                </a:highlight>
              </a:rPr>
              <a:t>('contenuto</a:t>
            </a:r>
            <a:r>
              <a:rPr lang="it-IT" sz="2200" i="1">
                <a:highlight>
                  <a:srgbClr val="FFFF00"/>
                </a:highlight>
              </a:rPr>
              <a:t>')</a:t>
            </a:r>
            <a:r>
              <a:rPr lang="it-IT" sz="2200"/>
              <a:t> in fondo nel template</a:t>
            </a:r>
            <a:endParaRPr lang="it-IT" sz="2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98F8-8B18-CD41-90D6-9A284F7C2F8E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983D6C-461F-E04D-9797-79AD77793616}"/>
              </a:ext>
            </a:extLst>
          </p:cNvPr>
          <p:cNvSpPr txBox="1">
            <a:spLocks/>
          </p:cNvSpPr>
          <p:nvPr/>
        </p:nvSpPr>
        <p:spPr>
          <a:xfrm>
            <a:off x="261808" y="2895202"/>
            <a:ext cx="3494362" cy="1610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dirty="0"/>
              <a:t>Così le viste "istanza" </a:t>
            </a:r>
            <a:r>
              <a:rPr lang="it-IT" sz="2200"/>
              <a:t>del template cambieranno </a:t>
            </a:r>
            <a:r>
              <a:rPr lang="it-IT" sz="2200" dirty="0"/>
              <a:t>tutte, ma i rispettivi file sorgente sono invariati!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2722EFB-0471-FE4C-9DDF-6FDFDF55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911" y="4222953"/>
            <a:ext cx="3494363" cy="2196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D65D66-AB70-CF44-A0F5-2D3382821C05}"/>
              </a:ext>
            </a:extLst>
          </p:cNvPr>
          <p:cNvSpPr txBox="1">
            <a:spLocks/>
          </p:cNvSpPr>
          <p:nvPr/>
        </p:nvSpPr>
        <p:spPr>
          <a:xfrm>
            <a:off x="261808" y="4425861"/>
            <a:ext cx="4657557" cy="18461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200" dirty="0"/>
              <a:t>Proseguire l'esercizio:</a:t>
            </a:r>
          </a:p>
          <a:p>
            <a:pPr marL="533400" lvl="1"/>
            <a:r>
              <a:rPr lang="it-IT" sz="2200" dirty="0"/>
              <a:t>rendere tutte le </a:t>
            </a:r>
            <a:r>
              <a:rPr lang="it-IT" sz="2200" dirty="0" err="1"/>
              <a:t>view</a:t>
            </a:r>
            <a:r>
              <a:rPr lang="it-IT" sz="2200" dirty="0"/>
              <a:t> istanze del template </a:t>
            </a:r>
            <a:r>
              <a:rPr lang="it-IT" sz="2200" i="1" dirty="0" err="1"/>
              <a:t>layout.blade.php</a:t>
            </a:r>
            <a:endParaRPr lang="it-IT" sz="2200" dirty="0"/>
          </a:p>
          <a:p>
            <a:pPr marL="533400" lvl="1"/>
            <a:r>
              <a:rPr lang="it-IT" sz="2200" dirty="0"/>
              <a:t>aggiungere un link </a:t>
            </a:r>
            <a:r>
              <a:rPr lang="it-IT" sz="2200" i="1" dirty="0"/>
              <a:t>Home</a:t>
            </a:r>
            <a:r>
              <a:rPr lang="it-IT" sz="2200" dirty="0"/>
              <a:t> in tutte le viste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AAE9D39-1FEC-B344-821A-412D61A588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55" b="11494"/>
          <a:stretch/>
        </p:blipFill>
        <p:spPr>
          <a:xfrm>
            <a:off x="4123309" y="1034821"/>
            <a:ext cx="4611965" cy="2477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76D21ABA-7FCB-D64D-9D73-C5B866C3B959}"/>
              </a:ext>
            </a:extLst>
          </p:cNvPr>
          <p:cNvSpPr/>
          <p:nvPr/>
        </p:nvSpPr>
        <p:spPr>
          <a:xfrm>
            <a:off x="4113261" y="1317546"/>
            <a:ext cx="4622013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</a:t>
            </a:r>
            <a:r>
              <a:rPr lang="it-IT" sz="1200" dirty="0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BE6D2-0508-2746-A6F1-2A9C3BBF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Layout con doppio yield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69A0A2-FE18-D34C-89BC-D3C65A78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919424"/>
            <a:ext cx="3999454" cy="2946518"/>
          </a:xfrm>
        </p:spPr>
        <p:txBody>
          <a:bodyPr>
            <a:normAutofit/>
          </a:bodyPr>
          <a:lstStyle/>
          <a:p>
            <a:r>
              <a:rPr lang="it-IT"/>
              <a:t>Nel file di layout si possono introdurre più </a:t>
            </a:r>
            <a:r>
              <a:rPr lang="it-IT" i="1"/>
              <a:t>@yield ...</a:t>
            </a:r>
            <a:endParaRPr lang="it-IT"/>
          </a:p>
          <a:p>
            <a:pPr lvl="1"/>
            <a:r>
              <a:rPr lang="it-IT"/>
              <a:t>p.es. per rendere generico il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D0DF-4B2B-C74F-B677-43EF5D6F8587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17</a:t>
            </a:fld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D65D66-AB70-CF44-A0F5-2D3382821C05}"/>
              </a:ext>
            </a:extLst>
          </p:cNvPr>
          <p:cNvSpPr txBox="1">
            <a:spLocks/>
          </p:cNvSpPr>
          <p:nvPr/>
        </p:nvSpPr>
        <p:spPr>
          <a:xfrm>
            <a:off x="252843" y="4053961"/>
            <a:ext cx="5077177" cy="1725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Se una </a:t>
            </a:r>
            <a:r>
              <a:rPr lang="it-IT" i="1" dirty="0"/>
              <a:t>@</a:t>
            </a:r>
            <a:r>
              <a:rPr lang="it-IT" i="1" dirty="0" err="1"/>
              <a:t>section</a:t>
            </a:r>
            <a:r>
              <a:rPr lang="it-IT" dirty="0"/>
              <a:t>, come quella corrispondente allo </a:t>
            </a:r>
            <a:r>
              <a:rPr lang="it-IT" dirty="0" err="1"/>
              <a:t>yield</a:t>
            </a:r>
            <a:r>
              <a:rPr lang="it-IT" dirty="0"/>
              <a:t> </a:t>
            </a:r>
            <a:r>
              <a:rPr lang="it-IT" i="1" dirty="0"/>
              <a:t>'titolo</a:t>
            </a:r>
            <a:r>
              <a:rPr lang="it-IT" dirty="0"/>
              <a:t>', è breve, la si può definire </a:t>
            </a:r>
            <a:r>
              <a:rPr lang="it-IT" i="1" dirty="0" err="1"/>
              <a:t>inline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anzichè</a:t>
            </a:r>
            <a:r>
              <a:rPr lang="it-IT" dirty="0"/>
              <a:t> come blocco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22618BD-A87A-E74D-A406-0B00D599D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5" b="11494"/>
          <a:stretch/>
        </p:blipFill>
        <p:spPr>
          <a:xfrm>
            <a:off x="4270227" y="951727"/>
            <a:ext cx="4611965" cy="2477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BD16476-24E7-4248-8AA2-F8A5A2E295AF}"/>
              </a:ext>
            </a:extLst>
          </p:cNvPr>
          <p:cNvSpPr/>
          <p:nvPr/>
        </p:nvSpPr>
        <p:spPr>
          <a:xfrm>
            <a:off x="4261262" y="1234452"/>
            <a:ext cx="4620930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latin typeface="Ubuntu Mono" panose="020B0509030602030204" pitchFamily="49" charset="0"/>
              </a:rPr>
              <a:t>'titolo'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2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it-IT" sz="1200" dirty="0">
                <a:solidFill>
                  <a:srgbClr val="0000FF"/>
                </a:solidFill>
                <a:latin typeface="Ubuntu Mono" panose="020B0509030602030204" pitchFamily="49" charset="0"/>
              </a:rPr>
              <a:t>    @</a:t>
            </a:r>
            <a:r>
              <a:rPr lang="it-IT" sz="1200" dirty="0" err="1">
                <a:solidFill>
                  <a:srgbClr val="0000FF"/>
                </a:solidFill>
                <a:latin typeface="Ubuntu Mono" panose="020B0509030602030204" pitchFamily="49" charset="0"/>
              </a:rPr>
              <a:t>yield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A31515"/>
                </a:solidFill>
                <a:latin typeface="Ubuntu Mono" panose="020B0509030602030204" pitchFamily="49" charset="0"/>
              </a:rPr>
              <a:t>'contenuto'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4F81BD7-B15A-B349-A3BF-DFB21F697C5C}"/>
              </a:ext>
            </a:extLst>
          </p:cNvPr>
          <p:cNvSpPr/>
          <p:nvPr/>
        </p:nvSpPr>
        <p:spPr>
          <a:xfrm>
            <a:off x="5654898" y="4025556"/>
            <a:ext cx="3227294" cy="2008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05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{{-- </a:t>
            </a:r>
            <a:r>
              <a:rPr lang="it-IT" sz="105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welcome.blade.php</a:t>
            </a:r>
            <a:r>
              <a:rPr lang="it-IT" sz="105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--}}</a:t>
            </a:r>
          </a:p>
          <a:p>
            <a:endParaRPr lang="it-IT" sz="16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'layout'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titolo'</a:t>
            </a:r>
            <a:r>
              <a:rPr lang="it-IT" sz="14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  <a:r>
              <a:rPr lang="it-IT" sz="14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'Welcome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section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'contenuto'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&lt;h1&gt;</a:t>
            </a:r>
            <a:r>
              <a:rPr lang="it-IT" sz="14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Benvenuti!</a:t>
            </a:r>
            <a:r>
              <a:rPr lang="it-IT" sz="14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4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4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endsection</a:t>
            </a:r>
            <a:endParaRPr lang="it-IT" sz="14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BDA5EBF1-73AC-5541-AA47-A5EA2882C0F6}"/>
              </a:ext>
            </a:extLst>
          </p:cNvPr>
          <p:cNvCxnSpPr>
            <a:cxnSpLocks/>
          </p:cNvCxnSpPr>
          <p:nvPr/>
        </p:nvCxnSpPr>
        <p:spPr>
          <a:xfrm flipV="1">
            <a:off x="2651140" y="5394036"/>
            <a:ext cx="2253369" cy="173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>
            <a:extLst>
              <a:ext uri="{FF2B5EF4-FFF2-40B4-BE49-F238E27FC236}">
                <a16:creationId xmlns:a16="http://schemas.microsoft.com/office/drawing/2014/main" id="{0F0C72ED-7315-6042-82BE-3AAAA98EC5D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904509" y="5001983"/>
            <a:ext cx="750389" cy="392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BA76EB86-97E5-EE49-87C2-777D12D40C8C}"/>
              </a:ext>
            </a:extLst>
          </p:cNvPr>
          <p:cNvSpPr/>
          <p:nvPr/>
        </p:nvSpPr>
        <p:spPr>
          <a:xfrm>
            <a:off x="5654898" y="4841716"/>
            <a:ext cx="2699364" cy="320533"/>
          </a:xfrm>
          <a:prstGeom prst="rec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1 16">
            <a:extLst>
              <a:ext uri="{FF2B5EF4-FFF2-40B4-BE49-F238E27FC236}">
                <a16:creationId xmlns:a16="http://schemas.microsoft.com/office/drawing/2014/main" id="{31CF806D-C98B-5D42-8A71-DD5D43CAFE3F}"/>
              </a:ext>
            </a:extLst>
          </p:cNvPr>
          <p:cNvCxnSpPr>
            <a:cxnSpLocks/>
          </p:cNvCxnSpPr>
          <p:nvPr/>
        </p:nvCxnSpPr>
        <p:spPr>
          <a:xfrm flipV="1">
            <a:off x="3699471" y="5499719"/>
            <a:ext cx="2054784" cy="524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A5633E-5E58-424F-A017-AA0429D6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E5416-F839-1742-B47D-A88165455CAB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561E0F-CBA7-A641-B663-369895B6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3A9A56-CD7A-E941-8942-99DC44C2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18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B983D6C-461F-E04D-9797-79AD77793616}"/>
              </a:ext>
            </a:extLst>
          </p:cNvPr>
          <p:cNvSpPr txBox="1">
            <a:spLocks/>
          </p:cNvSpPr>
          <p:nvPr/>
        </p:nvSpPr>
        <p:spPr>
          <a:xfrm>
            <a:off x="252844" y="951728"/>
            <a:ext cx="3692506" cy="2816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/>
              <a:t>Per evitare che una view che non istanzia lo </a:t>
            </a:r>
            <a:r>
              <a:rPr lang="it-IT" sz="2400" i="1"/>
              <a:t>@yield('titolo')</a:t>
            </a:r>
            <a:r>
              <a:rPr lang="it-IT" sz="2400"/>
              <a:t> </a:t>
            </a:r>
            <a:br>
              <a:rPr lang="it-IT" sz="2400"/>
            </a:br>
            <a:r>
              <a:rPr lang="it-IT" sz="2400"/>
              <a:t>resti con &lt;</a:t>
            </a:r>
            <a:r>
              <a:rPr lang="it-IT" sz="2400" i="1"/>
              <a:t>title</a:t>
            </a:r>
            <a:r>
              <a:rPr lang="it-IT" sz="2400"/>
              <a:t>&gt; vuoto, </a:t>
            </a:r>
            <a:br>
              <a:rPr lang="it-IT" sz="2400"/>
            </a:br>
            <a:r>
              <a:rPr lang="it-IT" sz="2400"/>
              <a:t>si può anche definire un default per lo </a:t>
            </a:r>
            <a:r>
              <a:rPr lang="it-IT" sz="2400" i="1"/>
              <a:t>yield</a:t>
            </a:r>
            <a:r>
              <a:rPr lang="it-IT" sz="2400"/>
              <a:t>, così: </a:t>
            </a:r>
            <a:r>
              <a:rPr lang="it-IT" sz="2400" i="1"/>
              <a:t>@yield('titolo','Laravel')</a:t>
            </a:r>
            <a:endParaRPr lang="it-IT" sz="2400"/>
          </a:p>
          <a:p>
            <a:endParaRPr lang="it-IT" sz="240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22618BD-A87A-E74D-A406-0B00D599D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5" b="11494"/>
          <a:stretch/>
        </p:blipFill>
        <p:spPr>
          <a:xfrm>
            <a:off x="4209049" y="872979"/>
            <a:ext cx="4611965" cy="24776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CBD16476-24E7-4248-8AA2-F8A5A2E295AF}"/>
              </a:ext>
            </a:extLst>
          </p:cNvPr>
          <p:cNvSpPr/>
          <p:nvPr/>
        </p:nvSpPr>
        <p:spPr>
          <a:xfrm>
            <a:off x="4200084" y="1155704"/>
            <a:ext cx="4620930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yield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900112"/>
                </a:solidFill>
                <a:latin typeface="Ubuntu Mono" panose="020B0509030602030204" pitchFamily="49" charset="0"/>
              </a:rPr>
              <a:t>'titolo','</a:t>
            </a:r>
            <a:r>
              <a:rPr lang="it-IT" sz="1300" dirty="0" err="1">
                <a:solidFill>
                  <a:srgbClr val="900112"/>
                </a:solidFill>
                <a:latin typeface="Ubuntu Mono" panose="020B0509030602030204" pitchFamily="49" charset="0"/>
              </a:rPr>
              <a:t>Laravel</a:t>
            </a:r>
            <a:r>
              <a:rPr lang="it-IT" sz="1300" dirty="0">
                <a:solidFill>
                  <a:srgbClr val="900112"/>
                </a:solidFill>
                <a:latin typeface="Ubuntu Mono" panose="020B050903060203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&lt;body&gt;</a:t>
            </a: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Contattateci 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qui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    &lt;li&gt;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&lt;a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href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"/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&lt;/a&gt;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&lt;/li&gt;</a:t>
            </a: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 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&lt;li&gt;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&lt;a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FF0000"/>
                </a:solidFill>
                <a:latin typeface="Ubuntu Mono" panose="020B0509030602030204" pitchFamily="49" charset="0"/>
              </a:rPr>
              <a:t>href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=</a:t>
            </a:r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"/"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&gt;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Home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&lt;/a&gt;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800000"/>
                </a:solidFill>
                <a:latin typeface="Ubuntu Mono" panose="020B0509030602030204" pitchFamily="49" charset="0"/>
              </a:rPr>
              <a:t>&lt;/li&gt;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 &lt;/</a:t>
            </a:r>
            <a:r>
              <a:rPr lang="it-IT" sz="13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ul</a:t>
            </a:r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</a:p>
          <a:p>
            <a:r>
              <a:rPr lang="it-IT" sz="1300" dirty="0">
                <a:solidFill>
                  <a:srgbClr val="0000FF"/>
                </a:solidFill>
                <a:latin typeface="Ubuntu Mono" panose="020B0509030602030204" pitchFamily="49" charset="0"/>
              </a:rPr>
              <a:t>    @</a:t>
            </a:r>
            <a:r>
              <a:rPr lang="it-IT" sz="1300" dirty="0" err="1">
                <a:solidFill>
                  <a:srgbClr val="0000FF"/>
                </a:solidFill>
                <a:latin typeface="Ubuntu Mono" panose="020B0509030602030204" pitchFamily="49" charset="0"/>
              </a:rPr>
              <a:t>yield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A31515"/>
                </a:solidFill>
                <a:latin typeface="Ubuntu Mono" panose="020B0509030602030204" pitchFamily="49" charset="0"/>
              </a:rPr>
              <a:t>'contenuto'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)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   &lt;/body&gt;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5AC872B6-EFF4-924C-AFF4-4B32410515FE}"/>
              </a:ext>
            </a:extLst>
          </p:cNvPr>
          <p:cNvSpPr txBox="1">
            <a:spLocks/>
          </p:cNvSpPr>
          <p:nvPr/>
        </p:nvSpPr>
        <p:spPr>
          <a:xfrm>
            <a:off x="252844" y="3662906"/>
            <a:ext cx="4746534" cy="2888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Infine, si aggiunge a </a:t>
            </a:r>
            <a:r>
              <a:rPr lang="it-IT" sz="2400" i="1" dirty="0"/>
              <a:t>layout</a:t>
            </a:r>
            <a:r>
              <a:rPr lang="it-IT" sz="2400" dirty="0"/>
              <a:t>, </a:t>
            </a:r>
            <a:br>
              <a:rPr lang="it-IT" sz="2400" dirty="0"/>
            </a:br>
            <a:r>
              <a:rPr lang="it-IT" sz="2400" dirty="0"/>
              <a:t>quindi a tutte le </a:t>
            </a:r>
            <a:r>
              <a:rPr lang="it-IT" sz="2400" dirty="0" err="1"/>
              <a:t>view</a:t>
            </a:r>
            <a:r>
              <a:rPr lang="it-IT" sz="2400" dirty="0"/>
              <a:t> che lo istanziano, un link </a:t>
            </a:r>
            <a:r>
              <a:rPr lang="it-IT" sz="2400" i="1" dirty="0"/>
              <a:t>Home</a:t>
            </a:r>
            <a:r>
              <a:rPr lang="it-IT" sz="2400" dirty="0"/>
              <a:t> che punta al </a:t>
            </a:r>
            <a:r>
              <a:rPr lang="it-IT" sz="2400" dirty="0" err="1"/>
              <a:t>path</a:t>
            </a:r>
            <a:r>
              <a:rPr lang="it-IT" sz="2400" dirty="0"/>
              <a:t> base ("/")</a:t>
            </a:r>
          </a:p>
          <a:p>
            <a:pPr>
              <a:spcBef>
                <a:spcPts val="800"/>
              </a:spcBef>
            </a:pPr>
            <a:r>
              <a:rPr lang="it-IT" sz="2400" dirty="0"/>
              <a:t>Come si ricorderà, questo </a:t>
            </a:r>
            <a:r>
              <a:rPr lang="it-IT" sz="2400" dirty="0" err="1"/>
              <a:t>path</a:t>
            </a:r>
            <a:r>
              <a:rPr lang="it-IT" sz="2400" dirty="0"/>
              <a:t> è associato alla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i="1" dirty="0"/>
              <a:t>welcome</a:t>
            </a:r>
            <a:r>
              <a:rPr lang="it-IT" sz="2400" dirty="0"/>
              <a:t> da una rotta del file </a:t>
            </a:r>
            <a:r>
              <a:rPr lang="it-IT" sz="2400" i="1" dirty="0" err="1"/>
              <a:t>web.php</a:t>
            </a:r>
            <a:endParaRPr lang="it-IT" sz="2400" dirty="0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8DEF27AA-0407-E843-A424-362AB20B54B2}"/>
              </a:ext>
            </a:extLst>
          </p:cNvPr>
          <p:cNvSpPr txBox="1">
            <a:spLocks/>
          </p:cNvSpPr>
          <p:nvPr/>
        </p:nvSpPr>
        <p:spPr>
          <a:xfrm>
            <a:off x="140677" y="73049"/>
            <a:ext cx="8798765" cy="799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b="0" dirty="0"/>
              <a:t>Per concludere l'esempio su layout e </a:t>
            </a:r>
            <a:r>
              <a:rPr lang="it-IT" sz="3600" b="0" dirty="0" err="1"/>
              <a:t>Blade</a:t>
            </a:r>
            <a:r>
              <a:rPr lang="it-IT" sz="3600" b="0" dirty="0"/>
              <a:t>...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B37AFD0-324E-4C18-A49F-CC1475785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97" b="32374"/>
          <a:stretch/>
        </p:blipFill>
        <p:spPr>
          <a:xfrm>
            <a:off x="5596726" y="4056305"/>
            <a:ext cx="3102476" cy="2249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235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17AB3A-9E30-0443-8E84-EEAEC57D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73049"/>
            <a:ext cx="8798765" cy="799930"/>
          </a:xfrm>
        </p:spPr>
        <p:txBody>
          <a:bodyPr>
            <a:noAutofit/>
          </a:bodyPr>
          <a:lstStyle/>
          <a:p>
            <a:r>
              <a:rPr lang="it-IT" sz="3600" b="0"/>
              <a:t>Per concludere l'esempio su layout e Blade...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A9220-D218-704F-A1E2-908D623A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59" y="943316"/>
            <a:ext cx="8734884" cy="1619131"/>
          </a:xfrm>
        </p:spPr>
        <p:txBody>
          <a:bodyPr>
            <a:normAutofit/>
          </a:bodyPr>
          <a:lstStyle/>
          <a:p>
            <a:r>
              <a:rPr lang="it-IT" sz="2400" dirty="0"/>
              <a:t>Rinfreschiamo le pagine corrispondenti a ciascuna delle viste realizzate e ispezioniamo nel browser il relativo codice sorgente HTML, generato per ciascuno, da </a:t>
            </a:r>
            <a:r>
              <a:rPr lang="it-IT" sz="2400" err="1"/>
              <a:t>Laravel</a:t>
            </a:r>
            <a:r>
              <a:rPr lang="it-IT" sz="2400"/>
              <a:t>/Blade </a:t>
            </a:r>
            <a:r>
              <a:rPr lang="it-IT" sz="2400" dirty="0"/>
              <a:t>istanziando il layout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16D177-623E-124B-9718-8718884D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C8AA-2FBC-0F48-8737-BDD230632F1C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D47944-33A4-934C-A963-9D641F29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E96B68-CA2F-954F-BE7D-1C661B03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19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60EE941-3FEC-364A-B1DB-E4FCFA36C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97"/>
          <a:stretch/>
        </p:blipFill>
        <p:spPr>
          <a:xfrm>
            <a:off x="565173" y="2767282"/>
            <a:ext cx="3102476" cy="3326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6379BC3-D1E2-0C40-9F0A-DAA64F4840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10"/>
          <a:stretch/>
        </p:blipFill>
        <p:spPr>
          <a:xfrm>
            <a:off x="3990188" y="2767282"/>
            <a:ext cx="4867580" cy="3304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694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321" y="180225"/>
            <a:ext cx="5123358" cy="605614"/>
          </a:xfrm>
        </p:spPr>
        <p:txBody>
          <a:bodyPr>
            <a:noAutofit/>
          </a:bodyPr>
          <a:lstStyle/>
          <a:p>
            <a:r>
              <a:rPr lang="it-IT"/>
              <a:t>Callback e 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2A4BA-3928-CE45-AE78-8A9761B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78" y="839970"/>
            <a:ext cx="3603869" cy="377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300" dirty="0"/>
              <a:t>Il file </a:t>
            </a:r>
            <a:r>
              <a:rPr lang="it-IT" sz="2300" i="1" dirty="0" err="1"/>
              <a:t>web.php</a:t>
            </a:r>
            <a:r>
              <a:rPr lang="it-IT" sz="2300" dirty="0"/>
              <a:t> qui a destra </a:t>
            </a:r>
            <a:br>
              <a:rPr lang="it-IT" sz="2300" dirty="0"/>
            </a:br>
            <a:r>
              <a:rPr lang="it-IT" sz="2300" dirty="0"/>
              <a:t>è (in forma lievemente semplificata) quello generato per default con una nuova app; in esso:</a:t>
            </a:r>
          </a:p>
          <a:p>
            <a:pPr marL="269875" indent="-269875">
              <a:spcBef>
                <a:spcPts val="800"/>
              </a:spcBef>
            </a:pPr>
            <a:r>
              <a:rPr lang="it-IT" sz="2300" dirty="0"/>
              <a:t>Il </a:t>
            </a:r>
            <a:r>
              <a:rPr lang="it-IT" sz="2300" dirty="0" err="1"/>
              <a:t>callback</a:t>
            </a:r>
            <a:r>
              <a:rPr lang="it-IT" sz="2300" dirty="0"/>
              <a:t> restituisce l'output prodotto, a sua volta, dalla chiamata di funzione </a:t>
            </a:r>
            <a:r>
              <a:rPr lang="it-IT" sz="2100" spc="-20" dirty="0" err="1">
                <a:latin typeface="Ubuntu Mono" panose="020B0509030602030204" pitchFamily="49" charset="0"/>
              </a:rPr>
              <a:t>view</a:t>
            </a:r>
            <a:r>
              <a:rPr lang="it-IT" sz="2100" spc="-20" dirty="0">
                <a:latin typeface="Ubuntu Mono" panose="020B0509030602030204" pitchFamily="49" charset="0"/>
              </a:rPr>
              <a:t>(</a:t>
            </a:r>
            <a:r>
              <a:rPr lang="it-IT" sz="2100" b="0" spc="-2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2100" b="0" spc="-2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welcome</a:t>
            </a:r>
            <a:r>
              <a:rPr lang="it-IT" sz="2100" b="0" spc="-2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2100" spc="-20" dirty="0">
                <a:latin typeface="Ubuntu Mono" panose="020B0509030602030204" pitchFamily="49" charset="0"/>
              </a:rPr>
              <a:t>)</a:t>
            </a:r>
            <a:r>
              <a:rPr lang="it-IT" sz="2300" dirty="0"/>
              <a:t>, la quale: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4C6B-E47B-804D-B9DE-7CBED97E56AA}" type="datetime1">
              <a:t>09/01/24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6013D62-169C-4182-81CF-14EE6490DD58}"/>
              </a:ext>
            </a:extLst>
          </p:cNvPr>
          <p:cNvSpPr txBox="1">
            <a:spLocks/>
          </p:cNvSpPr>
          <p:nvPr/>
        </p:nvSpPr>
        <p:spPr>
          <a:xfrm>
            <a:off x="161424" y="4486945"/>
            <a:ext cx="8720768" cy="2071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9925" lvl="1" indent="-269875">
              <a:spcBef>
                <a:spcPts val="800"/>
              </a:spcBef>
            </a:pPr>
            <a:r>
              <a:rPr lang="it-IT" sz="2300" dirty="0"/>
              <a:t>preleva una pagina HTML, detta appunto </a:t>
            </a:r>
            <a:r>
              <a:rPr lang="it-IT" sz="2300" i="1" dirty="0" err="1"/>
              <a:t>view</a:t>
            </a:r>
            <a:r>
              <a:rPr lang="it-IT" sz="2300" dirty="0"/>
              <a:t>, dal file '</a:t>
            </a:r>
            <a:r>
              <a:rPr lang="it-IT" sz="2300" i="1" dirty="0" err="1">
                <a:highlight>
                  <a:srgbClr val="FFFF00"/>
                </a:highlight>
              </a:rPr>
              <a:t>welcome</a:t>
            </a:r>
            <a:r>
              <a:rPr lang="it-IT" sz="2300" i="1" dirty="0" err="1"/>
              <a:t>.blade.php</a:t>
            </a:r>
            <a:r>
              <a:rPr lang="it-IT" sz="2300" dirty="0"/>
              <a:t>', posto in </a:t>
            </a:r>
            <a:r>
              <a:rPr lang="it-IT" sz="2300" i="1" dirty="0" err="1"/>
              <a:t>resources</a:t>
            </a:r>
            <a:r>
              <a:rPr lang="it-IT" sz="2300" i="1" dirty="0"/>
              <a:t>/</a:t>
            </a:r>
            <a:r>
              <a:rPr lang="it-IT" sz="2300" i="1" dirty="0" err="1"/>
              <a:t>views</a:t>
            </a:r>
            <a:r>
              <a:rPr lang="it-IT" sz="2300" dirty="0"/>
              <a:t>, e </a:t>
            </a:r>
          </a:p>
          <a:p>
            <a:pPr marL="669925" lvl="1" indent="-269875">
              <a:spcBef>
                <a:spcPts val="600"/>
              </a:spcBef>
            </a:pPr>
            <a:r>
              <a:rPr lang="it-IT" sz="2300" dirty="0"/>
              <a:t>ne restituisce il contenuto, dopo un eventuale </a:t>
            </a:r>
            <a:r>
              <a:rPr lang="it-IT" sz="2300" dirty="0" err="1"/>
              <a:t>pre</a:t>
            </a:r>
            <a:r>
              <a:rPr lang="it-IT" sz="2300" dirty="0"/>
              <a:t>-processing da parte </a:t>
            </a:r>
            <a:r>
              <a:rPr lang="it-IT" sz="2300" dirty="0" err="1"/>
              <a:t>dell'engine</a:t>
            </a:r>
            <a:r>
              <a:rPr lang="it-IT" sz="2300" dirty="0"/>
              <a:t> </a:t>
            </a:r>
            <a:r>
              <a:rPr lang="it-IT" sz="2300" i="1" dirty="0" err="1"/>
              <a:t>Blade</a:t>
            </a:r>
            <a:r>
              <a:rPr lang="it-IT" sz="2300" i="1" dirty="0"/>
              <a:t> </a:t>
            </a:r>
            <a:r>
              <a:rPr lang="it-IT" sz="2300" dirty="0"/>
              <a:t>(v. oltre); è questo l'HTML inviato al cliente</a:t>
            </a:r>
          </a:p>
          <a:p>
            <a:pPr marL="269875" indent="-269875">
              <a:spcBef>
                <a:spcPts val="900"/>
              </a:spcBef>
            </a:pPr>
            <a:r>
              <a:rPr lang="it-IT" sz="2300" dirty="0"/>
              <a:t>Così per qualsiasi argomento </a:t>
            </a:r>
            <a:r>
              <a:rPr lang="it-IT" sz="2300" dirty="0">
                <a:highlight>
                  <a:srgbClr val="FFFF00"/>
                </a:highlight>
              </a:rPr>
              <a:t>stringa</a:t>
            </a:r>
            <a:r>
              <a:rPr lang="it-IT" sz="2300" dirty="0"/>
              <a:t> di </a:t>
            </a:r>
            <a:r>
              <a:rPr lang="it-IT" sz="2300" spc="-20" dirty="0" err="1">
                <a:latin typeface="Ubuntu Mono" panose="020B0509030602030204" pitchFamily="49" charset="0"/>
              </a:rPr>
              <a:t>view</a:t>
            </a:r>
            <a:r>
              <a:rPr lang="it-IT" sz="2300" spc="-20" dirty="0">
                <a:latin typeface="Ubuntu Mono" panose="020B0509030602030204" pitchFamily="49" charset="0"/>
              </a:rPr>
              <a:t>(</a:t>
            </a:r>
            <a:r>
              <a:rPr lang="it-IT" sz="2300" spc="-20" dirty="0">
                <a:highlight>
                  <a:srgbClr val="FFFF00"/>
                </a:highlight>
                <a:latin typeface="Ubuntu Mono" panose="020B0509030602030204" pitchFamily="49" charset="0"/>
              </a:rPr>
              <a:t>...</a:t>
            </a:r>
            <a:r>
              <a:rPr lang="it-IT" sz="2300" spc="-20" dirty="0">
                <a:latin typeface="Ubuntu Mono" panose="020B0509030602030204" pitchFamily="49" charset="0"/>
              </a:rPr>
              <a:t>)</a:t>
            </a:r>
            <a:r>
              <a:rPr lang="it-IT" sz="2300" dirty="0"/>
              <a:t> in un </a:t>
            </a:r>
            <a:r>
              <a:rPr lang="it-IT" sz="2300" dirty="0" err="1"/>
              <a:t>callback</a:t>
            </a:r>
            <a:endParaRPr lang="it-IT" sz="23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105AEBA-B601-4E1E-9456-E547BD34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47" y="1012753"/>
            <a:ext cx="5000344" cy="340399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44" y="69445"/>
            <a:ext cx="5123358" cy="605614"/>
          </a:xfrm>
        </p:spPr>
        <p:txBody>
          <a:bodyPr>
            <a:noAutofit/>
          </a:bodyPr>
          <a:lstStyle/>
          <a:p>
            <a:pPr algn="l"/>
            <a:r>
              <a:rPr lang="it-IT" sz="3600" b="0"/>
              <a:t>Callback: cosa restituisce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2A4BA-3928-CE45-AE78-8A9761B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24" y="738544"/>
            <a:ext cx="6173388" cy="2732040"/>
          </a:xfrm>
        </p:spPr>
        <p:txBody>
          <a:bodyPr>
            <a:noAutofit/>
          </a:bodyPr>
          <a:lstStyle/>
          <a:p>
            <a:pPr marL="225425" indent="-225425"/>
            <a:r>
              <a:rPr lang="it-IT" sz="2200" dirty="0"/>
              <a:t>Qui a destra un </a:t>
            </a:r>
            <a:r>
              <a:rPr lang="it-IT" sz="2200" i="1" dirty="0" err="1"/>
              <a:t>web.php</a:t>
            </a:r>
            <a:r>
              <a:rPr lang="it-IT" sz="2200" dirty="0"/>
              <a:t> semplificato: il </a:t>
            </a:r>
            <a:r>
              <a:rPr lang="it-IT" sz="2200" dirty="0" err="1"/>
              <a:t>callback</a:t>
            </a:r>
            <a:r>
              <a:rPr lang="it-IT" sz="2200" dirty="0"/>
              <a:t> restituisce testo HTML direttamente, anziché attraverso la funzione </a:t>
            </a:r>
            <a:r>
              <a:rPr lang="it-IT" sz="2200" i="1" dirty="0" err="1"/>
              <a:t>view</a:t>
            </a:r>
            <a:r>
              <a:rPr lang="it-IT" sz="2200" i="1" dirty="0"/>
              <a:t>()</a:t>
            </a:r>
            <a:r>
              <a:rPr lang="it-IT" sz="2200" dirty="0"/>
              <a:t> e un file/</a:t>
            </a:r>
            <a:r>
              <a:rPr lang="it-IT" sz="2200" dirty="0" err="1"/>
              <a:t>view</a:t>
            </a:r>
            <a:endParaRPr lang="it-IT" sz="2200" dirty="0"/>
          </a:p>
          <a:p>
            <a:pPr marL="0" indent="-225425">
              <a:spcBef>
                <a:spcPts val="1300"/>
              </a:spcBef>
            </a:pPr>
            <a:r>
              <a:rPr lang="it-IT" sz="2200" dirty="0"/>
              <a:t>Si può restituire anche altro tipo di testo, es. JSON</a:t>
            </a:r>
          </a:p>
          <a:p>
            <a:pPr marL="403225" lvl="1" indent="-168275">
              <a:spcBef>
                <a:spcPts val="300"/>
              </a:spcBef>
              <a:buFont typeface="System Font Regular"/>
              <a:buChar char="-"/>
            </a:pPr>
            <a:r>
              <a:rPr lang="it-IT" sz="2200" dirty="0"/>
              <a:t>HTML si addice a una Web </a:t>
            </a:r>
            <a:r>
              <a:rPr lang="it-IT" sz="2200" dirty="0" err="1"/>
              <a:t>app</a:t>
            </a:r>
            <a:r>
              <a:rPr lang="it-IT" sz="2200" dirty="0"/>
              <a:t> fruita via browser</a:t>
            </a:r>
          </a:p>
          <a:p>
            <a:pPr marL="403225" lvl="1" indent="-168275">
              <a:spcBef>
                <a:spcPts val="300"/>
              </a:spcBef>
              <a:buFont typeface="System Font Regular"/>
              <a:buChar char="-"/>
            </a:pPr>
            <a:r>
              <a:rPr lang="it-IT" sz="2200" dirty="0"/>
              <a:t>JSON si addice a una API REST fruita da un cliente "programmatico" (es. </a:t>
            </a:r>
            <a:r>
              <a:rPr lang="it-IT" sz="2200" dirty="0" err="1"/>
              <a:t>javascript</a:t>
            </a:r>
            <a:r>
              <a:rPr lang="it-IT" sz="2200" dirty="0"/>
              <a:t>)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F151-9B8B-D949-A5B1-11790A4DCD9B}" type="datetime1">
              <a:t>09/01/24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Laravel</a:t>
            </a:r>
            <a:r>
              <a:rPr lang="it-IT" dirty="0"/>
              <a:t>: struttura app e layout </a:t>
            </a:r>
            <a:r>
              <a:rPr lang="it-IT" dirty="0" err="1"/>
              <a:t>blade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2C6229-B239-D54E-A8EE-8FB822FA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00" y="2249712"/>
            <a:ext cx="2625568" cy="885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AC2AD06-FD32-8A4A-B850-BB10751D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87" y="482084"/>
            <a:ext cx="2623729" cy="1583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2D8F17C-AC73-0A48-B410-FB85FDD63B5D}"/>
              </a:ext>
            </a:extLst>
          </p:cNvPr>
          <p:cNvSpPr txBox="1">
            <a:spLocks/>
          </p:cNvSpPr>
          <p:nvPr/>
        </p:nvSpPr>
        <p:spPr>
          <a:xfrm>
            <a:off x="161424" y="3501635"/>
            <a:ext cx="6367195" cy="297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7500" indent="-31750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6275" indent="-3175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–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511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888" indent="-3175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1000" indent="-296863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200" dirty="0"/>
              <a:t>Per facilitare questa seconda modalità, se un </a:t>
            </a:r>
            <a:r>
              <a:rPr lang="it-IT" sz="2200" dirty="0" err="1"/>
              <a:t>callback</a:t>
            </a:r>
            <a:r>
              <a:rPr lang="it-IT" sz="2200" dirty="0"/>
              <a:t> restituisce un dato PHP, come un array, questo sarà automaticamente convertito in JSON</a:t>
            </a:r>
          </a:p>
          <a:p>
            <a:pPr marL="628650" lvl="1" indent="-269875">
              <a:spcBef>
                <a:spcPts val="300"/>
              </a:spcBef>
            </a:pPr>
            <a:r>
              <a:rPr lang="it-IT" sz="2200" dirty="0"/>
              <a:t>v. esempio qui a destra (N.B.: il </a:t>
            </a:r>
            <a:r>
              <a:rPr lang="it-IT" sz="2200" dirty="0" err="1"/>
              <a:t>path</a:t>
            </a:r>
            <a:r>
              <a:rPr lang="it-IT" sz="2200" dirty="0"/>
              <a:t> </a:t>
            </a:r>
            <a:r>
              <a:rPr lang="it-IT" sz="2100" dirty="0">
                <a:latin typeface="Ubuntu Mono" panose="020B0509030602030204" pitchFamily="49" charset="0"/>
              </a:rPr>
              <a:t>/</a:t>
            </a:r>
            <a:r>
              <a:rPr lang="it-IT" sz="2100" dirty="0" err="1">
                <a:latin typeface="Ubuntu Mono" panose="020B0509030602030204" pitchFamily="49" charset="0"/>
              </a:rPr>
              <a:t>gigi</a:t>
            </a:r>
            <a:r>
              <a:rPr lang="it-IT" sz="2200" dirty="0"/>
              <a:t> )</a:t>
            </a:r>
          </a:p>
          <a:p>
            <a:pPr marL="269875" indent="-269875">
              <a:spcBef>
                <a:spcPts val="1000"/>
              </a:spcBef>
            </a:pPr>
            <a:r>
              <a:rPr lang="it-IT" sz="2200" dirty="0"/>
              <a:t>Infine, vedremo in seguito che più </a:t>
            </a:r>
            <a:r>
              <a:rPr lang="it-IT" sz="2200" dirty="0" err="1"/>
              <a:t>callback</a:t>
            </a:r>
            <a:r>
              <a:rPr lang="it-IT" sz="2200" dirty="0"/>
              <a:t> per </a:t>
            </a:r>
            <a:r>
              <a:rPr lang="it-IT" sz="2200" i="1" dirty="0" err="1"/>
              <a:t>route</a:t>
            </a:r>
            <a:r>
              <a:rPr lang="it-IT" sz="2200" dirty="0"/>
              <a:t> "omogenee" si possono </a:t>
            </a:r>
            <a:r>
              <a:rPr lang="it-IT" sz="2200" u="sng" dirty="0"/>
              <a:t>accorpare</a:t>
            </a:r>
            <a:r>
              <a:rPr lang="it-IT" sz="2200" dirty="0"/>
              <a:t> come metodi di un componente detto </a:t>
            </a:r>
            <a:r>
              <a:rPr lang="it-IT" sz="2200" i="1" dirty="0"/>
              <a:t>controller</a:t>
            </a:r>
            <a:r>
              <a:rPr lang="it-IT" sz="2200" dirty="0"/>
              <a:t>, una classe (maggiori dettagli più avanti)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8864EC2-0D14-8F4E-A3BD-B479A1C7B3EE}"/>
              </a:ext>
            </a:extLst>
          </p:cNvPr>
          <p:cNvSpPr/>
          <p:nvPr/>
        </p:nvSpPr>
        <p:spPr>
          <a:xfrm>
            <a:off x="6407999" y="744783"/>
            <a:ext cx="263561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200" dirty="0" err="1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200" dirty="0">
              <a:solidFill>
                <a:srgbClr val="BC7A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200" i="1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endParaRPr lang="it-IT" sz="1200" dirty="0"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effectLst/>
                <a:latin typeface="Ubuntu Mono" panose="020B050903060203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 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('welcome');</a:t>
            </a:r>
            <a:endParaRPr lang="it-IT" sz="1200" dirty="0">
              <a:solidFill>
                <a:srgbClr val="40808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  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'&lt;H1&gt;Hello!&lt;/H1&gt;'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  <a:endParaRPr lang="it-IT" sz="1200" dirty="0">
              <a:solidFill>
                <a:srgbClr val="BA212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</a:rPr>
              <a:t>});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C1412D13-AEBC-8E4A-98F4-B3EBB1A1E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12" y="3597952"/>
            <a:ext cx="2708805" cy="1583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Rettangolo 24">
            <a:extLst>
              <a:ext uri="{FF2B5EF4-FFF2-40B4-BE49-F238E27FC236}">
                <a16:creationId xmlns:a16="http://schemas.microsoft.com/office/drawing/2014/main" id="{87A1A9D4-39E1-ED4B-8DD3-CC609ADC3ADD}"/>
              </a:ext>
            </a:extLst>
          </p:cNvPr>
          <p:cNvSpPr/>
          <p:nvPr/>
        </p:nvSpPr>
        <p:spPr>
          <a:xfrm>
            <a:off x="6334812" y="3860651"/>
            <a:ext cx="2708805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200" dirty="0" err="1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200" dirty="0">
              <a:solidFill>
                <a:srgbClr val="BC7A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200" i="1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endParaRPr lang="it-IT" sz="1200" dirty="0"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effectLst/>
                <a:latin typeface="Ubuntu Mono" panose="020B050903060203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it-IT" sz="12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gigi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    </a:t>
            </a:r>
            <a:r>
              <a:rPr lang="it-IT" sz="1200" b="1" dirty="0" err="1">
                <a:solidFill>
                  <a:srgbClr val="008000"/>
                </a:solidFill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([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</a:rPr>
              <a:t>'nome'</a:t>
            </a:r>
            <a:r>
              <a:rPr lang="it-IT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=&gt;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</a:rPr>
              <a:t>'Gigi'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,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  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</a:rPr>
              <a:t>'cognome'</a:t>
            </a:r>
            <a:r>
              <a:rPr lang="it-IT" sz="1200" dirty="0">
                <a:solidFill>
                  <a:srgbClr val="666666"/>
                </a:solidFill>
                <a:latin typeface="Ubuntu Mono" panose="020B0509030602030204" pitchFamily="49" charset="0"/>
              </a:rPr>
              <a:t>=&gt;</a:t>
            </a:r>
            <a:r>
              <a:rPr lang="it-IT" sz="1200" dirty="0">
                <a:solidFill>
                  <a:srgbClr val="BA2121"/>
                </a:solidFill>
                <a:latin typeface="Ubuntu Mono" panose="020B0509030602030204" pitchFamily="49" charset="0"/>
              </a:rPr>
              <a:t>'Riva'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]);</a:t>
            </a:r>
            <a:endParaRPr lang="it-IT" sz="1200" dirty="0">
              <a:solidFill>
                <a:srgbClr val="BA2121"/>
              </a:solidFill>
              <a:latin typeface="Ubuntu Mono" panose="020B050903060203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</a:rPr>
              <a:t>});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1F83788-E502-41AA-9BCE-64A652C10DF7}"/>
              </a:ext>
            </a:extLst>
          </p:cNvPr>
          <p:cNvGrpSpPr/>
          <p:nvPr/>
        </p:nvGrpSpPr>
        <p:grpSpPr>
          <a:xfrm>
            <a:off x="6896274" y="5128457"/>
            <a:ext cx="2062863" cy="1048622"/>
            <a:chOff x="6970705" y="5373014"/>
            <a:chExt cx="2062863" cy="104862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1765135-1EF6-464D-95C8-61B3F5347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0705" y="5373014"/>
              <a:ext cx="2062863" cy="10486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FD09438-AD71-4A15-8E24-CE62166595DD}"/>
                </a:ext>
              </a:extLst>
            </p:cNvPr>
            <p:cNvSpPr txBox="1"/>
            <p:nvPr/>
          </p:nvSpPr>
          <p:spPr>
            <a:xfrm>
              <a:off x="7541929" y="5396367"/>
              <a:ext cx="1405047" cy="247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it-IT" sz="1000"/>
                <a:t>localhost:8000/gigi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77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17D9C-E1CA-C849-8B1A-CE487C98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9" y="91337"/>
            <a:ext cx="8861383" cy="799930"/>
          </a:xfrm>
        </p:spPr>
        <p:txBody>
          <a:bodyPr>
            <a:normAutofit/>
          </a:bodyPr>
          <a:lstStyle/>
          <a:p>
            <a:r>
              <a:rPr lang="it-IT" sz="3600" b="0" dirty="0"/>
              <a:t>Semantica di una app </a:t>
            </a:r>
            <a:r>
              <a:rPr lang="it-IT" sz="3600" b="0" dirty="0" err="1"/>
              <a:t>Laravel</a:t>
            </a:r>
            <a:r>
              <a:rPr lang="it-IT" sz="3600" b="0" dirty="0"/>
              <a:t>: le rotte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CC33E-9B63-0C46-B761-9EEEDCC6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05" y="840362"/>
            <a:ext cx="8585285" cy="12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300" dirty="0"/>
              <a:t>Cos'è in effetti una </a:t>
            </a:r>
            <a:r>
              <a:rPr lang="it-IT" sz="2300" b="1" dirty="0"/>
              <a:t>app</a:t>
            </a:r>
            <a:r>
              <a:rPr lang="it-IT" sz="2300" dirty="0"/>
              <a:t> </a:t>
            </a:r>
            <a:r>
              <a:rPr lang="it-IT" sz="2300" dirty="0" err="1"/>
              <a:t>Laravel</a:t>
            </a:r>
            <a:r>
              <a:rPr lang="it-IT" sz="2300" dirty="0"/>
              <a:t>? All'avvio con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artisan serve</a:t>
            </a:r>
            <a:r>
              <a:rPr lang="it-IT" sz="2300" i="1" dirty="0"/>
              <a:t>,</a:t>
            </a:r>
            <a:r>
              <a:rPr lang="it-IT" sz="2300" dirty="0"/>
              <a:t> l'esecuzione entra nella directory </a:t>
            </a:r>
            <a:r>
              <a:rPr lang="it-IT" sz="2300" i="1" dirty="0"/>
              <a:t>public</a:t>
            </a:r>
            <a:r>
              <a:rPr lang="it-IT" sz="2300" dirty="0"/>
              <a:t> e si comporta (grosso modo) come se si eseguisse: </a:t>
            </a:r>
            <a:r>
              <a:rPr lang="en-US" sz="2200" dirty="0">
                <a:highlight>
                  <a:srgbClr val="C0C0C0"/>
                </a:highlight>
                <a:latin typeface="Ubuntu Mono" panose="020B0509030602030204" pitchFamily="49" charset="0"/>
              </a:rPr>
              <a:t>php -S localhost:8000 public/</a:t>
            </a:r>
            <a:r>
              <a:rPr lang="en-US" sz="2200" dirty="0" err="1">
                <a:highlight>
                  <a:srgbClr val="C0C0C0"/>
                </a:highlight>
                <a:latin typeface="Ubuntu Mono" panose="020B0509030602030204" pitchFamily="49" charset="0"/>
              </a:rPr>
              <a:t>index.php</a:t>
            </a:r>
            <a:endParaRPr lang="en-US" sz="2200" dirty="0">
              <a:highlight>
                <a:srgbClr val="C0C0C0"/>
              </a:highlight>
              <a:latin typeface="Ubuntu Mono" panose="020B0509030602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FC5F32-8C34-DE48-83C7-C4DD6E0A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3656" y="6454038"/>
            <a:ext cx="2133600" cy="365125"/>
          </a:xfrm>
        </p:spPr>
        <p:txBody>
          <a:bodyPr/>
          <a:lstStyle/>
          <a:p>
            <a:fld id="{D6D5F857-4324-BC45-BF97-61AB32C1605A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781F64-C756-9A47-83BC-BC73E8C1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9320" y="6454038"/>
            <a:ext cx="2895600" cy="365125"/>
          </a:xfrm>
        </p:spPr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4F06AF-3A17-CA42-96E4-93220CB9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6016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A4BB28E-3673-4488-AC8F-83F0E59F8E34}"/>
              </a:ext>
            </a:extLst>
          </p:cNvPr>
          <p:cNvSpPr txBox="1">
            <a:spLocks/>
          </p:cNvSpPr>
          <p:nvPr/>
        </p:nvSpPr>
        <p:spPr>
          <a:xfrm>
            <a:off x="246005" y="1976284"/>
            <a:ext cx="8585285" cy="2751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300" dirty="0"/>
              <a:t>Qui, i meccanismi sfruttati dalla app </a:t>
            </a:r>
            <a:r>
              <a:rPr lang="it-IT" sz="2300" dirty="0" err="1"/>
              <a:t>Laravel</a:t>
            </a:r>
            <a:r>
              <a:rPr lang="it-IT" sz="2300" dirty="0"/>
              <a:t> si fanno complessi, ma è semplice descriverne il comportamento "percepito" in termini </a:t>
            </a:r>
            <a:r>
              <a:rPr lang="it-IT" sz="2300" i="1" dirty="0"/>
              <a:t>event-</a:t>
            </a:r>
            <a:r>
              <a:rPr lang="it-IT" sz="2300" i="1" dirty="0" err="1"/>
              <a:t>driven</a:t>
            </a:r>
            <a:r>
              <a:rPr lang="it-IT" sz="2300" dirty="0"/>
              <a:t> o </a:t>
            </a:r>
            <a:r>
              <a:rPr lang="it-IT" sz="2300" i="1" dirty="0"/>
              <a:t>reattivi</a:t>
            </a:r>
            <a:r>
              <a:rPr lang="it-IT" sz="2300" dirty="0"/>
              <a:t>: l'app ascolta richieste HTTP dai clienti e, quando ne riceve una (l'</a:t>
            </a:r>
            <a:r>
              <a:rPr lang="it-IT" sz="2300" i="1" u="sng" dirty="0"/>
              <a:t>evento</a:t>
            </a:r>
            <a:r>
              <a:rPr lang="it-IT" sz="2300" dirty="0"/>
              <a:t>), </a:t>
            </a:r>
            <a:r>
              <a:rPr lang="it-IT" sz="2300" i="1" u="sng" dirty="0"/>
              <a:t>reagisce</a:t>
            </a:r>
            <a:r>
              <a:rPr lang="it-IT" sz="2300" dirty="0"/>
              <a:t> così:</a:t>
            </a:r>
            <a:endParaRPr lang="it-IT" sz="2300" i="1" dirty="0"/>
          </a:p>
          <a:p>
            <a:pPr marL="268288" indent="-268288">
              <a:spcBef>
                <a:spcPts val="600"/>
              </a:spcBef>
            </a:pPr>
            <a:r>
              <a:rPr lang="it-IT" sz="2300" dirty="0"/>
              <a:t>individua in </a:t>
            </a:r>
            <a:r>
              <a:rPr lang="it-IT" sz="2300" i="1" dirty="0" err="1"/>
              <a:t>web.php</a:t>
            </a:r>
            <a:r>
              <a:rPr lang="it-IT" sz="2300" dirty="0"/>
              <a:t> la </a:t>
            </a:r>
            <a:r>
              <a:rPr lang="it-IT" sz="2300" i="1" dirty="0"/>
              <a:t>rotta</a:t>
            </a:r>
            <a:r>
              <a:rPr lang="it-IT" sz="2300" dirty="0"/>
              <a:t> corrispondente a metodo HTTP e </a:t>
            </a:r>
            <a:r>
              <a:rPr lang="it-IT" sz="2300" i="1" dirty="0" err="1"/>
              <a:t>path</a:t>
            </a:r>
            <a:r>
              <a:rPr lang="it-IT" sz="2300" dirty="0"/>
              <a:t> della richiesta pervenuta; </a:t>
            </a:r>
            <a:r>
              <a:rPr lang="it-IT" sz="2300" dirty="0" err="1"/>
              <a:t>p.es</a:t>
            </a:r>
            <a:r>
              <a:rPr lang="it-IT" sz="2300" dirty="0"/>
              <a:t>. a </a:t>
            </a:r>
            <a:r>
              <a:rPr lang="it-IT" sz="2200" dirty="0">
                <a:highlight>
                  <a:srgbClr val="C0C0C0"/>
                </a:highlight>
                <a:latin typeface="Ubuntu Mono" panose="020B0509030602030204" pitchFamily="49" charset="0"/>
              </a:rPr>
              <a:t>GET /ciao</a:t>
            </a:r>
            <a:r>
              <a:rPr lang="it-IT" sz="2300" dirty="0"/>
              <a:t> può corrispondere</a:t>
            </a:r>
            <a:br>
              <a:rPr lang="it-IT" sz="2300" dirty="0"/>
            </a:br>
            <a:r>
              <a:rPr lang="en-US" sz="2100" b="0" dirty="0">
                <a:solidFill>
                  <a:srgbClr val="267F99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Route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::</a:t>
            </a:r>
            <a:r>
              <a:rPr lang="en-US" sz="2100" b="0" dirty="0">
                <a:solidFill>
                  <a:srgbClr val="795E26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get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(</a:t>
            </a:r>
            <a:r>
              <a:rPr lang="en-US" sz="2100" b="0" dirty="0">
                <a:solidFill>
                  <a:srgbClr val="A31515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'/ciao'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, </a:t>
            </a: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function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 () {</a:t>
            </a:r>
            <a:r>
              <a:rPr lang="en-US" sz="2100" b="0" dirty="0">
                <a:solidFill>
                  <a:srgbClr val="AF00DB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return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 </a:t>
            </a:r>
            <a:r>
              <a:rPr lang="en-US" sz="2100" b="0" dirty="0">
                <a:solidFill>
                  <a:srgbClr val="A31515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'ciao'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;});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0919128-3E55-415C-B544-691F23FB1E86}"/>
              </a:ext>
            </a:extLst>
          </p:cNvPr>
          <p:cNvSpPr txBox="1">
            <a:spLocks/>
          </p:cNvSpPr>
          <p:nvPr/>
        </p:nvSpPr>
        <p:spPr>
          <a:xfrm>
            <a:off x="246005" y="4638905"/>
            <a:ext cx="5522536" cy="1876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600"/>
              </a:spcBef>
            </a:pPr>
            <a:r>
              <a:rPr lang="it-IT" sz="2300" dirty="0"/>
              <a:t>a questo punto, l'app invoca il </a:t>
            </a:r>
            <a:r>
              <a:rPr lang="it-IT" sz="2300" dirty="0" err="1"/>
              <a:t>callback</a:t>
            </a:r>
            <a:r>
              <a:rPr lang="it-IT" sz="2300" dirty="0"/>
              <a:t> (</a:t>
            </a:r>
            <a:r>
              <a:rPr lang="en-US" sz="2100" b="0" dirty="0">
                <a:solidFill>
                  <a:srgbClr val="0000FF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function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</a:rPr>
              <a:t> </a:t>
            </a:r>
            <a:r>
              <a:rPr lang="en-US" sz="2100" b="0" dirty="0">
                <a:solidFill>
                  <a:srgbClr val="000000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(){…}</a:t>
            </a:r>
            <a:r>
              <a:rPr lang="it-IT" sz="2300" dirty="0"/>
              <a:t>) della rotta individuata e ne invia l'output (es. </a:t>
            </a:r>
            <a:r>
              <a:rPr lang="en-US" sz="2100" b="0" dirty="0">
                <a:solidFill>
                  <a:srgbClr val="A31515"/>
                </a:solidFill>
                <a:effectLst/>
                <a:highlight>
                  <a:srgbClr val="EFEAEE"/>
                </a:highlight>
                <a:latin typeface="Ubuntu Mono" panose="020B0509030602030204" pitchFamily="49" charset="0"/>
              </a:rPr>
              <a:t>'ciao'</a:t>
            </a:r>
            <a:r>
              <a:rPr lang="it-IT" sz="2300" dirty="0"/>
              <a:t>) al cliente, come risposta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300" dirty="0"/>
              <a:t>Qui a destra un test in cui il cliente è </a:t>
            </a:r>
            <a:r>
              <a:rPr lang="it-IT" sz="2300" i="1" dirty="0"/>
              <a:t>telnet</a:t>
            </a:r>
            <a:endParaRPr lang="it-IT" sz="23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F9221D9-B81E-4792-AB7C-452E6DDA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561" y="4761267"/>
            <a:ext cx="287771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B16286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telnet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localhost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8000 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Trying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...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Connected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to </a:t>
            </a:r>
            <a:r>
              <a:rPr lang="it-IT" altLang="it-IT" sz="1200" dirty="0">
                <a:latin typeface="Ubuntu Mono" panose="020B0509030602030204" pitchFamily="49" charset="0"/>
              </a:rPr>
              <a:t>127.0.0.1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GET /ciao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HTTP/1.1 200 OK 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...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ciao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Connection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closed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by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foreign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host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448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44" y="69445"/>
            <a:ext cx="5123358" cy="605614"/>
          </a:xfrm>
        </p:spPr>
        <p:txBody>
          <a:bodyPr>
            <a:noAutofit/>
          </a:bodyPr>
          <a:lstStyle/>
          <a:p>
            <a:pPr algn="l"/>
            <a:r>
              <a:rPr lang="it-IT" sz="3600" b="0"/>
              <a:t>Le route: aspetti tecnici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FE08-A41D-7640-BB95-DC404C9B9F5D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2C6229-B239-D54E-A8EE-8FB822FA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56" y="2039465"/>
            <a:ext cx="2625568" cy="8858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AC2AD06-FD32-8A4A-B850-BB10751DE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185"/>
          <a:stretch/>
        </p:blipFill>
        <p:spPr>
          <a:xfrm>
            <a:off x="6359495" y="490525"/>
            <a:ext cx="2623729" cy="13748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556E35D5-BAD5-A34F-BCE7-A23459F1C9A3}"/>
              </a:ext>
            </a:extLst>
          </p:cNvPr>
          <p:cNvSpPr txBox="1">
            <a:spLocks/>
          </p:cNvSpPr>
          <p:nvPr/>
        </p:nvSpPr>
        <p:spPr>
          <a:xfrm>
            <a:off x="512465" y="2970998"/>
            <a:ext cx="8546693" cy="3528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0">
              <a:buNone/>
            </a:pPr>
            <a:r>
              <a:rPr lang="it-IT" sz="2400" dirty="0"/>
              <a:t>chiamata di un metodo statico </a:t>
            </a:r>
            <a:r>
              <a:rPr lang="it-IT" sz="2400" i="1" dirty="0" err="1"/>
              <a:t>get</a:t>
            </a:r>
            <a:r>
              <a:rPr lang="it-IT" sz="2400" dirty="0"/>
              <a:t>() della classe </a:t>
            </a:r>
            <a:r>
              <a:rPr lang="it-IT" sz="2400" i="1" dirty="0" err="1"/>
              <a:t>Route</a:t>
            </a:r>
            <a:r>
              <a:rPr lang="it-IT" sz="2400" dirty="0"/>
              <a:t>, allora: </a:t>
            </a:r>
          </a:p>
          <a:p>
            <a:pPr marL="669925" lvl="1" indent="-269875">
              <a:spcBef>
                <a:spcPts val="200"/>
              </a:spcBef>
              <a:buSzPct val="85000"/>
            </a:pPr>
            <a:r>
              <a:rPr lang="it-IT" sz="2400" dirty="0"/>
              <a:t>quando viene effettuata? ad opera di quale componente?</a:t>
            </a:r>
          </a:p>
          <a:p>
            <a:pPr marL="669925" lvl="1" indent="-269875">
              <a:spcBef>
                <a:spcPts val="200"/>
              </a:spcBef>
              <a:buSzPct val="85000"/>
            </a:pPr>
            <a:r>
              <a:rPr lang="it-IT" sz="2400" dirty="0"/>
              <a:t>come si svolge la sua esecuzione?</a:t>
            </a:r>
            <a:r>
              <a:rPr lang="it-IT" sz="2400" i="1" dirty="0"/>
              <a:t> </a:t>
            </a:r>
            <a:r>
              <a:rPr lang="it-IT" sz="2400" dirty="0"/>
              <a:t>complicato rispondere...</a:t>
            </a:r>
          </a:p>
          <a:p>
            <a:pPr marL="357188" indent="0">
              <a:spcBef>
                <a:spcPts val="200"/>
              </a:spcBef>
              <a:buSzPct val="85000"/>
              <a:buNone/>
            </a:pPr>
            <a:r>
              <a:rPr lang="it-IT" sz="2400" dirty="0"/>
              <a:t>Meglio vederla quindi come una sorta di </a:t>
            </a:r>
            <a:r>
              <a:rPr lang="it-IT" sz="2400" i="1" u="sng" dirty="0"/>
              <a:t>dichiarazione</a:t>
            </a:r>
            <a:r>
              <a:rPr lang="it-IT" sz="2400" dirty="0"/>
              <a:t> di rotta</a:t>
            </a:r>
          </a:p>
          <a:p>
            <a:pPr marL="361950" indent="-361950">
              <a:spcBef>
                <a:spcPts val="1200"/>
              </a:spcBef>
              <a:buFont typeface="+mj-lt"/>
              <a:buAutoNum type="arabicPeriod" startAt="2"/>
            </a:pPr>
            <a:r>
              <a:rPr lang="it-IT" sz="2400" dirty="0"/>
              <a:t>Quali meccanismi fanno sì che il </a:t>
            </a:r>
            <a:r>
              <a:rPr lang="it-IT" sz="2400" dirty="0" err="1"/>
              <a:t>callback</a:t>
            </a:r>
            <a:r>
              <a:rPr lang="it-IT" sz="2400" dirty="0"/>
              <a:t> venga invocato, in reazione a ciascuna richiesta sul </a:t>
            </a:r>
            <a:r>
              <a:rPr lang="it-IT" sz="2400" dirty="0" err="1"/>
              <a:t>path</a:t>
            </a:r>
            <a:r>
              <a:rPr lang="it-IT" sz="2400" dirty="0"/>
              <a:t> associato nella rotta?</a:t>
            </a:r>
          </a:p>
          <a:p>
            <a:pPr marL="358775" indent="-358775">
              <a:spcBef>
                <a:spcPts val="1200"/>
              </a:spcBef>
              <a:buFont typeface="+mj-lt"/>
              <a:buAutoNum type="arabicPeriod" startAt="2"/>
            </a:pPr>
            <a:r>
              <a:rPr lang="it-IT" sz="2400" dirty="0"/>
              <a:t>Dove sono definite le funzioni </a:t>
            </a:r>
            <a:r>
              <a:rPr lang="it-IT" sz="2400" i="1" dirty="0" err="1"/>
              <a:t>get</a:t>
            </a:r>
            <a:r>
              <a:rPr lang="it-IT" sz="2400" dirty="0"/>
              <a:t>() o </a:t>
            </a:r>
            <a:r>
              <a:rPr lang="it-IT" sz="2400" i="1" dirty="0" err="1"/>
              <a:t>view</a:t>
            </a:r>
            <a:r>
              <a:rPr lang="it-IT" sz="2400" dirty="0"/>
              <a:t>() e  la classe </a:t>
            </a:r>
            <a:r>
              <a:rPr lang="it-IT" sz="2400" i="1" dirty="0" err="1"/>
              <a:t>Route</a:t>
            </a:r>
            <a:r>
              <a:rPr lang="it-IT" sz="2400" dirty="0"/>
              <a:t>?</a:t>
            </a:r>
          </a:p>
          <a:p>
            <a:pPr lvl="1">
              <a:spcBef>
                <a:spcPts val="0"/>
              </a:spcBef>
            </a:pPr>
            <a:r>
              <a:rPr lang="it-IT" sz="2400" dirty="0"/>
              <a:t>ora alcuni brevi chiarimenti su quest'ultimo aspetto</a:t>
            </a:r>
          </a:p>
          <a:p>
            <a:pPr marL="358775" indent="-358775">
              <a:buFont typeface="+mj-lt"/>
              <a:buAutoNum type="arabicPeriod" startAt="2"/>
            </a:pPr>
            <a:endParaRPr lang="it-IT" sz="2400" dirty="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2D8F17C-AC73-0A48-B410-FB85FDD63B5D}"/>
              </a:ext>
            </a:extLst>
          </p:cNvPr>
          <p:cNvSpPr txBox="1">
            <a:spLocks/>
          </p:cNvSpPr>
          <p:nvPr/>
        </p:nvSpPr>
        <p:spPr>
          <a:xfrm>
            <a:off x="235546" y="867724"/>
            <a:ext cx="5954942" cy="2195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17500" indent="-31750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6275" indent="-317500" algn="l" defTabSz="457200" rtl="0" eaLnBrk="1" latinLnBrk="0" hangingPunct="1">
              <a:spcBef>
                <a:spcPct val="20000"/>
              </a:spcBef>
              <a:buSzPct val="80000"/>
              <a:buFont typeface="Arial"/>
              <a:buChar char="–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4250" indent="-26511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5888" indent="-317500" algn="l" defTabSz="457200" rtl="0" eaLnBrk="1" latinLnBrk="0" hangingPunct="1">
              <a:spcBef>
                <a:spcPct val="20000"/>
              </a:spcBef>
              <a:buFont typeface="Arial"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1000" indent="-296863" algn="l" defTabSz="457200" rtl="0" eaLnBrk="1" latinLnBrk="0" hangingPunct="1">
              <a:spcBef>
                <a:spcPct val="20000"/>
              </a:spcBef>
              <a:buFont typeface="Arial"/>
              <a:buChar char="»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400" dirty="0"/>
              <a:t>Struttura e forma di </a:t>
            </a:r>
            <a:r>
              <a:rPr lang="it-IT" sz="2400" i="1" dirty="0" err="1"/>
              <a:t>web.php</a:t>
            </a:r>
            <a:r>
              <a:rPr lang="it-IT" sz="2400" dirty="0"/>
              <a:t> pongono delle questioni tecniche interessanti su </a:t>
            </a:r>
            <a:r>
              <a:rPr lang="it-IT" sz="2400" dirty="0" err="1"/>
              <a:t>Laravel</a:t>
            </a:r>
            <a:endParaRPr lang="it-IT" sz="2400" dirty="0"/>
          </a:p>
          <a:p>
            <a:pPr marL="269875" indent="-269875"/>
            <a:r>
              <a:rPr lang="it-IT" sz="2400" dirty="0"/>
              <a:t>Ne accenniamo tre, anche se le risposte per (1) e (2) sono al di là dei nostri scopi</a:t>
            </a:r>
          </a:p>
          <a:p>
            <a:pPr marL="625475" lvl="1" indent="-354013">
              <a:spcBef>
                <a:spcPts val="1600"/>
              </a:spcBef>
              <a:buSzPct val="100000"/>
              <a:buFont typeface="+mj-lt"/>
              <a:buAutoNum type="arabicPeriod"/>
            </a:pPr>
            <a:r>
              <a:rPr lang="it-IT" sz="2400" dirty="0"/>
              <a:t>Tecnicamente </a:t>
            </a:r>
            <a:r>
              <a:rPr lang="it-IT" sz="2400" dirty="0" err="1">
                <a:latin typeface="Ubuntu Mono" panose="020B0509030602030204" pitchFamily="49" charset="0"/>
              </a:rPr>
              <a:t>Route</a:t>
            </a:r>
            <a:r>
              <a:rPr lang="it-IT" sz="2400" dirty="0">
                <a:latin typeface="Ubuntu Mono" panose="020B0509030602030204" pitchFamily="49" charset="0"/>
              </a:rPr>
              <a:t>::</a:t>
            </a:r>
            <a:r>
              <a:rPr lang="it-IT" sz="2400" dirty="0" err="1">
                <a:latin typeface="Ubuntu Mono" panose="020B0509030602030204" pitchFamily="49" charset="0"/>
              </a:rPr>
              <a:t>get</a:t>
            </a:r>
            <a:r>
              <a:rPr lang="it-IT" sz="2400" dirty="0">
                <a:latin typeface="Ubuntu Mono" panose="020B0509030602030204" pitchFamily="49" charset="0"/>
              </a:rPr>
              <a:t>(...);</a:t>
            </a:r>
            <a:r>
              <a:rPr lang="it-IT" sz="2400" dirty="0"/>
              <a:t> è una 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38864EC2-0D14-8F4E-A3BD-B479A1C7B3EE}"/>
              </a:ext>
            </a:extLst>
          </p:cNvPr>
          <p:cNvSpPr/>
          <p:nvPr/>
        </p:nvSpPr>
        <p:spPr>
          <a:xfrm>
            <a:off x="6347607" y="753224"/>
            <a:ext cx="263561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200" dirty="0" err="1">
                <a:solidFill>
                  <a:srgbClr val="BC7A00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200" dirty="0">
              <a:solidFill>
                <a:srgbClr val="BC7A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2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200" i="1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endParaRPr lang="it-IT" sz="1200" dirty="0"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effectLst/>
                <a:latin typeface="Ubuntu Mono" panose="020B0509030602030204" pitchFamily="49" charset="0"/>
              </a:rPr>
              <a:t>Route</a:t>
            </a:r>
            <a:r>
              <a:rPr lang="it-IT" sz="12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2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,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200" b="1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   </a:t>
            </a:r>
            <a:r>
              <a:rPr lang="it-IT" sz="12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'&lt;H1&gt;Hello!&lt;/H1&gt;'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  <a:endParaRPr lang="it-IT" sz="1200" dirty="0">
              <a:solidFill>
                <a:srgbClr val="BA212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effectLst/>
                <a:latin typeface="Ubuntu Mono" panose="020B0509030602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48094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F504-5336-2C4A-B635-16F930191628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157950"/>
            <a:ext cx="8070111" cy="464935"/>
          </a:xfrm>
        </p:spPr>
        <p:txBody>
          <a:bodyPr>
            <a:normAutofit fontScale="90000"/>
          </a:bodyPr>
          <a:lstStyle/>
          <a:p>
            <a:r>
              <a:rPr lang="it-IT" sz="3600" b="0"/>
              <a:t>Una semplice app Laravel: la </a:t>
            </a:r>
            <a:r>
              <a:rPr lang="it-IT" sz="3600" b="0" dirty="0" err="1"/>
              <a:t>view</a:t>
            </a:r>
            <a:r>
              <a:rPr lang="it-IT" sz="3600" b="0" dirty="0"/>
              <a:t> </a:t>
            </a:r>
            <a:r>
              <a:rPr lang="it-IT" sz="3600" b="0" i="1" dirty="0"/>
              <a:t>welcome</a:t>
            </a:r>
            <a:endParaRPr lang="it-IT" sz="3600" b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C83EB80-10F5-0844-8F30-27856D5389ED}"/>
              </a:ext>
            </a:extLst>
          </p:cNvPr>
          <p:cNvSpPr/>
          <p:nvPr/>
        </p:nvSpPr>
        <p:spPr>
          <a:xfrm>
            <a:off x="141768" y="721870"/>
            <a:ext cx="419631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96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300" dirty="0"/>
              <a:t>Per quanto detto, lo sviluppo di </a:t>
            </a:r>
            <a:r>
              <a:rPr lang="it-IT" sz="2300" dirty="0" err="1"/>
              <a:t>un'app</a:t>
            </a:r>
            <a:r>
              <a:rPr lang="it-IT" sz="2300" dirty="0"/>
              <a:t>  dallo "scheletro" generato con </a:t>
            </a:r>
            <a:r>
              <a:rPr lang="it-IT" sz="2300" i="1" dirty="0" err="1"/>
              <a:t>laravel</a:t>
            </a:r>
            <a:r>
              <a:rPr lang="it-IT" sz="2300" i="1" dirty="0"/>
              <a:t> new </a:t>
            </a:r>
            <a:r>
              <a:rPr lang="it-IT" sz="2300" dirty="0"/>
              <a:t>può iniziare dal file delle rotte </a:t>
            </a:r>
            <a:r>
              <a:rPr lang="it-IT" sz="2300" i="1" dirty="0" err="1"/>
              <a:t>routes</a:t>
            </a:r>
            <a:r>
              <a:rPr lang="it-IT" sz="2300" i="1" dirty="0"/>
              <a:t>/</a:t>
            </a:r>
            <a:r>
              <a:rPr lang="it-IT" sz="2300" i="1" dirty="0" err="1"/>
              <a:t>web.php</a:t>
            </a:r>
            <a:endParaRPr lang="it-IT" sz="2300" dirty="0"/>
          </a:p>
          <a:p>
            <a:pPr marL="225425" indent="-225425">
              <a:lnSpc>
                <a:spcPct val="96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300" dirty="0"/>
              <a:t>Qui a destra vediamo </a:t>
            </a:r>
            <a:r>
              <a:rPr lang="it-IT" sz="2300" i="1" dirty="0" err="1"/>
              <a:t>web.php</a:t>
            </a:r>
            <a:r>
              <a:rPr lang="it-IT" sz="2300" dirty="0"/>
              <a:t> di default, con una rotta che associa, alla </a:t>
            </a:r>
            <a:r>
              <a:rPr lang="it-IT" sz="2300" dirty="0" err="1"/>
              <a:t>richiesta</a:t>
            </a:r>
            <a:r>
              <a:rPr lang="it-IT" sz="2200" dirty="0" err="1">
                <a:latin typeface="Ubuntu Mono" panose="020B0509030602030204" pitchFamily="49" charset="0"/>
              </a:rPr>
              <a:t>'GET</a:t>
            </a:r>
            <a:r>
              <a:rPr lang="it-IT" sz="2200" dirty="0"/>
              <a:t> </a:t>
            </a:r>
            <a:r>
              <a:rPr lang="it-IT" sz="2200" dirty="0">
                <a:latin typeface="Ubuntu Mono" panose="020B0509030602030204" pitchFamily="49" charset="0"/>
              </a:rPr>
              <a:t>/'</a:t>
            </a:r>
            <a:r>
              <a:rPr lang="it-IT" sz="2300" dirty="0"/>
              <a:t>, </a:t>
            </a:r>
            <a:br>
              <a:rPr lang="it-IT" sz="2300" dirty="0"/>
            </a:br>
            <a:r>
              <a:rPr lang="it-IT" sz="2300" dirty="0"/>
              <a:t>la </a:t>
            </a:r>
            <a:r>
              <a:rPr lang="it-IT" sz="2300" dirty="0" err="1"/>
              <a:t>view</a:t>
            </a:r>
            <a:r>
              <a:rPr lang="it-IT" sz="2300" dirty="0"/>
              <a:t> </a:t>
            </a:r>
            <a:r>
              <a:rPr lang="it-IT" sz="2300" i="1" dirty="0" err="1"/>
              <a:t>welcome.</a:t>
            </a:r>
            <a:r>
              <a:rPr lang="it-IT" sz="2300" i="1" dirty="0" err="1">
                <a:highlight>
                  <a:srgbClr val="FFFF00"/>
                </a:highlight>
              </a:rPr>
              <a:t>blade</a:t>
            </a:r>
            <a:r>
              <a:rPr lang="it-IT" sz="2300" i="1" dirty="0" err="1"/>
              <a:t>.php</a:t>
            </a:r>
            <a:endParaRPr lang="it-IT" sz="23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32A2BF1-6455-4790-83FF-7EB25B75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54" y="853263"/>
            <a:ext cx="4400614" cy="299572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B8CA96F9-6885-419D-B738-B04DECBBEC29}"/>
              </a:ext>
            </a:extLst>
          </p:cNvPr>
          <p:cNvSpPr/>
          <p:nvPr/>
        </p:nvSpPr>
        <p:spPr>
          <a:xfrm>
            <a:off x="141768" y="3938406"/>
            <a:ext cx="8716000" cy="2395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96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Le </a:t>
            </a:r>
            <a:r>
              <a:rPr lang="it-IT" sz="2400" dirty="0" err="1"/>
              <a:t>view</a:t>
            </a:r>
            <a:r>
              <a:rPr lang="it-IT" sz="2400" dirty="0"/>
              <a:t> e gli altri "asset" di una app si trovano in </a:t>
            </a:r>
            <a:r>
              <a:rPr lang="it-IT" sz="2400" i="1" dirty="0" err="1"/>
              <a:t>resources</a:t>
            </a:r>
            <a:r>
              <a:rPr lang="it-IT" sz="2400" i="1" dirty="0"/>
              <a:t>/</a:t>
            </a:r>
            <a:endParaRPr lang="it-IT" sz="2400" dirty="0"/>
          </a:p>
          <a:p>
            <a:pPr marL="225425" indent="-225425">
              <a:lnSpc>
                <a:spcPct val="95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it-IT" sz="2400" i="1" dirty="0" err="1">
                <a:highlight>
                  <a:srgbClr val="FFFF00"/>
                </a:highlight>
              </a:rPr>
              <a:t>blade</a:t>
            </a:r>
            <a:r>
              <a:rPr lang="it-IT" sz="2400" dirty="0"/>
              <a:t> è un </a:t>
            </a:r>
            <a:r>
              <a:rPr lang="it-IT" sz="2400" i="1" dirty="0" err="1"/>
              <a:t>engine</a:t>
            </a:r>
            <a:r>
              <a:rPr lang="it-IT" sz="2400" dirty="0"/>
              <a:t> (processore, componente di </a:t>
            </a:r>
            <a:r>
              <a:rPr lang="it-IT" sz="2400" dirty="0" err="1"/>
              <a:t>Laravel</a:t>
            </a:r>
            <a:r>
              <a:rPr lang="it-IT" sz="2400" dirty="0"/>
              <a:t>) usato per generare pagine web/php, istanziando (e diversificando) una pagina </a:t>
            </a:r>
            <a:r>
              <a:rPr lang="it-IT" sz="2400" i="1" dirty="0"/>
              <a:t>template</a:t>
            </a:r>
            <a:r>
              <a:rPr lang="it-IT" sz="2400" dirty="0"/>
              <a:t> di base</a:t>
            </a:r>
          </a:p>
          <a:p>
            <a:pPr marL="225425" indent="-225425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sz="2400" i="1" dirty="0" err="1"/>
              <a:t>blade</a:t>
            </a:r>
            <a:r>
              <a:rPr lang="it-IT" sz="2400" dirty="0"/>
              <a:t> offre poi diversi costrutti per automatizzare in vari modi la generazione di HTML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365610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BF56-4451-E04D-B0D1-AB8EC8A9858A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104161"/>
            <a:ext cx="7988439" cy="464935"/>
          </a:xfrm>
        </p:spPr>
        <p:txBody>
          <a:bodyPr>
            <a:normAutofit fontScale="90000"/>
          </a:bodyPr>
          <a:lstStyle/>
          <a:p>
            <a:r>
              <a:rPr lang="it-IT" sz="3600" b="0"/>
              <a:t>La view </a:t>
            </a:r>
            <a:r>
              <a:rPr lang="it-IT" sz="3600" b="0" i="1"/>
              <a:t>welcome</a:t>
            </a:r>
            <a:r>
              <a:rPr lang="it-IT" sz="3600" b="0"/>
              <a:t> di default e il suo output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D0A1535-BFFB-0F4D-82BB-C4AC0882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03" y="5995308"/>
            <a:ext cx="8491365" cy="53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Iniziamo quindi a modificare il file </a:t>
            </a:r>
            <a:r>
              <a:rPr lang="it-IT" i="1" dirty="0" err="1"/>
              <a:t>welcome.blade.php</a:t>
            </a:r>
            <a:r>
              <a:rPr lang="it-IT" dirty="0"/>
              <a:t> ...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069E64-9124-2F4C-855C-16FF497E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52" y="2503399"/>
            <a:ext cx="4544173" cy="34103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BBC4268-3559-4F49-9D5D-817FA9CC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8" y="690902"/>
            <a:ext cx="4863402" cy="13585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EE74B7-B92C-6E4A-8595-C86AD7F4FE0B}"/>
              </a:ext>
            </a:extLst>
          </p:cNvPr>
          <p:cNvSpPr txBox="1"/>
          <p:nvPr/>
        </p:nvSpPr>
        <p:spPr>
          <a:xfrm>
            <a:off x="271922" y="2049422"/>
            <a:ext cx="48828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1400">
                <a:latin typeface="Courier New" panose="02070309020205020404" pitchFamily="49" charset="0"/>
                <a:cs typeface="Courier New" panose="02070309020205020404" pitchFamily="49" charset="0"/>
              </a:rPr>
              <a:t>         . . .     . . .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0E9B562-AAE4-134C-8EF2-C2FCEFADFF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565"/>
          <a:stretch/>
        </p:blipFill>
        <p:spPr>
          <a:xfrm>
            <a:off x="291676" y="2341265"/>
            <a:ext cx="4863402" cy="26995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238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092C-06D9-874A-9C63-8B75FD6288E6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79" y="182183"/>
            <a:ext cx="6885986" cy="464935"/>
          </a:xfrm>
        </p:spPr>
        <p:txBody>
          <a:bodyPr>
            <a:normAutofit fontScale="90000"/>
          </a:bodyPr>
          <a:lstStyle/>
          <a:p>
            <a:r>
              <a:rPr lang="it-IT" sz="3600" b="0"/>
              <a:t>La nuova view </a:t>
            </a:r>
            <a:r>
              <a:rPr lang="it-IT" sz="3600" b="0" i="1"/>
              <a:t>Welcome</a:t>
            </a:r>
            <a:r>
              <a:rPr lang="it-IT" sz="3600" b="0"/>
              <a:t> e il suo output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D0A1535-BFFB-0F4D-82BB-C4AC08820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78" y="6067623"/>
            <a:ext cx="8416900" cy="4377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/>
              <a:t>Ora, aggiungiamo una route </a:t>
            </a:r>
            <a:r>
              <a:rPr lang="it-IT" sz="2400" i="1"/>
              <a:t>contact</a:t>
            </a:r>
            <a:r>
              <a:rPr lang="it-IT" sz="2400"/>
              <a:t> nel file </a:t>
            </a:r>
            <a:r>
              <a:rPr lang="it-IT" sz="2400" i="1"/>
              <a:t>web.php</a:t>
            </a:r>
            <a:r>
              <a:rPr lang="it-IT" sz="240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748340C-5287-F24E-815F-4C8084F16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" t="582" r="-607" b="57899"/>
          <a:stretch/>
        </p:blipFill>
        <p:spPr>
          <a:xfrm>
            <a:off x="4832356" y="3986324"/>
            <a:ext cx="4025412" cy="12543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09B387C6-2D0B-544C-900A-AB4837A15BFD}"/>
              </a:ext>
            </a:extLst>
          </p:cNvPr>
          <p:cNvSpPr/>
          <p:nvPr/>
        </p:nvSpPr>
        <p:spPr>
          <a:xfrm>
            <a:off x="2257482" y="893938"/>
            <a:ext cx="3319158" cy="2682000"/>
          </a:xfrm>
          <a:prstGeom prst="rect">
            <a:avLst/>
          </a:prstGeom>
          <a:solidFill>
            <a:srgbClr val="E9EFF2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8000"/>
                </a:solidFill>
                <a:latin typeface="Ubuntu Mono" panose="020B0509030602030204" pitchFamily="49" charset="0"/>
              </a:rPr>
              <a:t>{{-- </a:t>
            </a:r>
            <a:r>
              <a:rPr lang="it-IT" sz="14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welcome.blade.php</a:t>
            </a:r>
            <a:r>
              <a:rPr lang="it-IT" sz="1400" dirty="0">
                <a:solidFill>
                  <a:srgbClr val="008000"/>
                </a:solidFill>
                <a:latin typeface="Ubuntu Mono" panose="020B0509030602030204" pitchFamily="49" charset="0"/>
              </a:rPr>
              <a:t> --}}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1500" b="0" dirty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&lt;!DOCTYPE</a:t>
            </a:r>
            <a:r>
              <a:rPr lang="it-IT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500" b="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html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&lt;html&gt;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&lt;head&gt;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</a:t>
            </a:r>
            <a:r>
              <a:rPr lang="it-IT" sz="15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r>
              <a:rPr lang="it-IT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Il mio </a:t>
            </a:r>
            <a:r>
              <a:rPr lang="it-IT" sz="15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</a:t>
            </a:r>
            <a:r>
              <a:rPr lang="it-IT" sz="1500" b="0" dirty="0" err="1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title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&lt;/head&gt;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&lt;body&gt;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&lt;h1&gt;</a:t>
            </a:r>
            <a:r>
              <a:rPr lang="it-IT" sz="15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Si comincia!</a:t>
            </a:r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&lt;/h1&gt;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&lt;/body&gt;</a:t>
            </a:r>
            <a:endParaRPr lang="it-IT" sz="15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5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&lt;/html&gt;</a:t>
            </a:r>
          </a:p>
        </p:txBody>
      </p:sp>
      <p:sp>
        <p:nvSpPr>
          <p:cNvPr id="13" name="Segnaposto contenuto 8">
            <a:extLst>
              <a:ext uri="{FF2B5EF4-FFF2-40B4-BE49-F238E27FC236}">
                <a16:creationId xmlns:a16="http://schemas.microsoft.com/office/drawing/2014/main" id="{1C02124D-6CAC-D043-9B34-223A0204A2F2}"/>
              </a:ext>
            </a:extLst>
          </p:cNvPr>
          <p:cNvSpPr txBox="1">
            <a:spLocks/>
          </p:cNvSpPr>
          <p:nvPr/>
        </p:nvSpPr>
        <p:spPr>
          <a:xfrm>
            <a:off x="353967" y="3848206"/>
            <a:ext cx="4395241" cy="2270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300" dirty="0"/>
              <a:t>NB: il testo qui sopra (e quelli che seguiranno) </a:t>
            </a:r>
            <a:r>
              <a:rPr lang="it-IT" sz="2300"/>
              <a:t>può essere incollato </a:t>
            </a:r>
            <a:r>
              <a:rPr lang="it-IT" sz="2300" dirty="0"/>
              <a:t>nel relativo file per sperimentare facilmente l'effetto (qui a </a:t>
            </a:r>
            <a:r>
              <a:rPr lang="it-IT" sz="2300"/>
              <a:t>destra)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2300"/>
              <a:t>NB: occhio a non incollare eventuali caratteri spuri!</a:t>
            </a:r>
            <a:endParaRPr lang="it-IT" sz="2300" dirty="0"/>
          </a:p>
        </p:txBody>
      </p:sp>
      <p:sp>
        <p:nvSpPr>
          <p:cNvPr id="14" name="Segnaposto contenuto 8">
            <a:extLst>
              <a:ext uri="{FF2B5EF4-FFF2-40B4-BE49-F238E27FC236}">
                <a16:creationId xmlns:a16="http://schemas.microsoft.com/office/drawing/2014/main" id="{25EA97E5-DC6D-EB43-821F-EB7A83A8B65C}"/>
              </a:ext>
            </a:extLst>
          </p:cNvPr>
          <p:cNvSpPr txBox="1">
            <a:spLocks/>
          </p:cNvSpPr>
          <p:nvPr/>
        </p:nvSpPr>
        <p:spPr>
          <a:xfrm>
            <a:off x="5805377" y="811643"/>
            <a:ext cx="3025345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300"/>
              <a:t>NB: il nome del file </a:t>
            </a:r>
            <a:r>
              <a:rPr lang="it-IT" sz="2300">
                <a:solidFill>
                  <a:srgbClr val="008000"/>
                </a:solidFill>
                <a:latin typeface="Ubuntu Mono" panose="020B0509030602030204" pitchFamily="49" charset="0"/>
              </a:rPr>
              <a:t>welcome.blade.php</a:t>
            </a:r>
            <a:r>
              <a:rPr lang="it-IT" sz="2300"/>
              <a:t> è qui mostrato in un commento </a:t>
            </a:r>
            <a:r>
              <a:rPr lang="it-IT" sz="2300">
                <a:solidFill>
                  <a:srgbClr val="008000"/>
                </a:solidFill>
                <a:latin typeface="Ubuntu Mono" panose="020B0509030602030204" pitchFamily="49" charset="0"/>
              </a:rPr>
              <a:t>{{...}}</a:t>
            </a:r>
            <a:r>
              <a:rPr lang="it-IT" sz="2300"/>
              <a:t> del linguaggio dell'engine blade 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6BEBBA1-A4E5-4681-871B-AC8AC54E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40" y="893938"/>
            <a:ext cx="1795842" cy="26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CAEC-CC66-7748-95D5-F994DF185CB3}" type="datetime1">
              <a:t>10/01/24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struttura app e layout blade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90" y="162087"/>
            <a:ext cx="8556937" cy="4649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La nuova </a:t>
            </a:r>
            <a:r>
              <a:rPr lang="it-IT" sz="3600" dirty="0" err="1"/>
              <a:t>route</a:t>
            </a:r>
            <a:r>
              <a:rPr lang="it-IT" sz="3600" dirty="0"/>
              <a:t> </a:t>
            </a:r>
            <a:r>
              <a:rPr lang="it-IT" sz="3600" u="sng" dirty="0"/>
              <a:t>senza</a:t>
            </a:r>
            <a:r>
              <a:rPr lang="it-IT" sz="3600" dirty="0"/>
              <a:t> </a:t>
            </a:r>
            <a:r>
              <a:rPr lang="it-IT" sz="3600" dirty="0" err="1"/>
              <a:t>view</a:t>
            </a:r>
            <a:r>
              <a:rPr lang="it-IT" sz="3600" dirty="0"/>
              <a:t> </a:t>
            </a:r>
            <a:r>
              <a:rPr lang="it-IT" sz="3600" i="1" dirty="0" err="1"/>
              <a:t>contact</a:t>
            </a:r>
            <a:r>
              <a:rPr lang="it-IT" sz="3600" dirty="0"/>
              <a:t> e il suo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28981BF-05A2-8740-A9AC-6CB98988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9" y="764209"/>
            <a:ext cx="4989774" cy="2464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6AC4896-799E-8148-8532-25467DB5A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21" y="2874797"/>
            <a:ext cx="5498901" cy="3651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egnaposto contenuto 8">
            <a:extLst>
              <a:ext uri="{FF2B5EF4-FFF2-40B4-BE49-F238E27FC236}">
                <a16:creationId xmlns:a16="http://schemas.microsoft.com/office/drawing/2014/main" id="{DDF63461-5C9B-254C-B086-E259EEF7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80" y="3680498"/>
            <a:ext cx="2779909" cy="2834189"/>
          </a:xfrm>
        </p:spPr>
        <p:txBody>
          <a:bodyPr>
            <a:normAutofit/>
          </a:bodyPr>
          <a:lstStyle/>
          <a:p>
            <a:r>
              <a:rPr lang="it-IT" sz="2400" dirty="0"/>
              <a:t>Ed ecco l'errore: non c'è una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i="1" dirty="0"/>
              <a:t>contact</a:t>
            </a:r>
            <a:r>
              <a:rPr lang="it-IT" sz="2400" dirty="0"/>
              <a:t>!</a:t>
            </a:r>
          </a:p>
          <a:p>
            <a:r>
              <a:rPr lang="it-IT" sz="2400" dirty="0"/>
              <a:t>Si crea allora, in </a:t>
            </a:r>
            <a:r>
              <a:rPr lang="it-IT" sz="2400" i="1" dirty="0" err="1"/>
              <a:t>resources</a:t>
            </a:r>
            <a:r>
              <a:rPr lang="it-IT" sz="2400" i="1" dirty="0"/>
              <a:t>/</a:t>
            </a:r>
            <a:r>
              <a:rPr lang="it-IT" sz="2400" i="1" dirty="0" err="1"/>
              <a:t>views</a:t>
            </a:r>
            <a:r>
              <a:rPr lang="it-IT" sz="2400" dirty="0"/>
              <a:t> </a:t>
            </a:r>
            <a:r>
              <a:rPr lang="it-IT" sz="2400" i="1" dirty="0" err="1"/>
              <a:t>contact.blade.php</a:t>
            </a:r>
            <a:endParaRPr lang="it-IT" sz="24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95B096-469A-C948-90BC-F7478AC312D0}"/>
              </a:ext>
            </a:extLst>
          </p:cNvPr>
          <p:cNvSpPr/>
          <p:nvPr/>
        </p:nvSpPr>
        <p:spPr>
          <a:xfrm>
            <a:off x="304936" y="1051872"/>
            <a:ext cx="4988967" cy="2292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300" dirty="0" err="1">
                <a:effectLst/>
                <a:latin typeface="Ubuntu Mono" panose="020B0509030602030204" pitchFamily="49" charset="0"/>
              </a:rPr>
              <a:t>php</a:t>
            </a:r>
            <a:endParaRPr lang="it-IT" sz="1300" dirty="0">
              <a:effectLst/>
              <a:latin typeface="Ubuntu Mono" panose="020B0509030602030204" pitchFamily="49" charset="0"/>
            </a:endParaRPr>
          </a:p>
          <a:p>
            <a:endParaRPr lang="it-IT" sz="1300" i="1" dirty="0">
              <a:solidFill>
                <a:srgbClr val="408080"/>
              </a:solidFill>
              <a:latin typeface="Ubuntu Mono" panose="020B0509030602030204" pitchFamily="49" charset="0"/>
            </a:endParaRPr>
          </a:p>
          <a:p>
            <a:r>
              <a:rPr lang="it-IT" sz="13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Web </a:t>
            </a:r>
            <a:r>
              <a:rPr lang="it-IT" sz="13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300" dirty="0">
              <a:solidFill>
                <a:srgbClr val="408080"/>
              </a:solidFill>
              <a:effectLst/>
              <a:latin typeface="Ubuntu Mono" panose="020B0509030602030204" pitchFamily="49" charset="0"/>
            </a:endParaRPr>
          </a:p>
          <a:p>
            <a:endParaRPr lang="it-IT" sz="1300" dirty="0">
              <a:effectLst/>
              <a:latin typeface="Ubuntu Mono" panose="020B0509030602030204" pitchFamily="49" charset="0"/>
            </a:endParaRPr>
          </a:p>
          <a:p>
            <a:r>
              <a:rPr lang="it-IT" sz="1300" dirty="0" err="1">
                <a:effectLst/>
                <a:latin typeface="Ubuntu Mono" panose="020B050903060203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it-IT" sz="1300" b="1" dirty="0">
                <a:solidFill>
                  <a:srgbClr val="008000"/>
                </a:solidFill>
                <a:latin typeface="Ubuntu Mono" panose="020B0509030602030204" pitchFamily="49" charset="0"/>
              </a:rPr>
              <a:t> 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effectLst/>
                <a:latin typeface="Ubuntu Mono" panose="020B0509030602030204" pitchFamily="49" charset="0"/>
              </a:rPr>
              <a:t>view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'welcome'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300" dirty="0">
                <a:effectLst/>
                <a:latin typeface="Ubuntu Mono" panose="020B0509030602030204" pitchFamily="49" charset="0"/>
              </a:rPr>
              <a:t>});</a:t>
            </a:r>
          </a:p>
          <a:p>
            <a:endParaRPr lang="it-IT" sz="1300" dirty="0">
              <a:effectLst/>
              <a:latin typeface="Ubuntu Mono" panose="020B0509030602030204" pitchFamily="49" charset="0"/>
            </a:endParaRPr>
          </a:p>
          <a:p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300" dirty="0">
                <a:solidFill>
                  <a:srgbClr val="666666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it-IT" sz="1300" dirty="0" err="1">
                <a:solidFill>
                  <a:srgbClr val="7D9029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'/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 </a:t>
            </a:r>
            <a:r>
              <a:rPr lang="it-IT" sz="13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nuova </a:t>
            </a:r>
            <a:r>
              <a:rPr lang="it-IT" sz="13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route</a:t>
            </a:r>
            <a:endParaRPr lang="it-IT" sz="1300" dirty="0">
              <a:solidFill>
                <a:srgbClr val="40808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1" dirty="0">
                <a:solidFill>
                  <a:srgbClr val="008000"/>
                </a:solidFill>
                <a:latin typeface="Ubuntu Mono" panose="020B0509030602030204" pitchFamily="49" charset="0"/>
              </a:rPr>
              <a:t>    </a:t>
            </a:r>
            <a:r>
              <a:rPr lang="it-IT" sz="1300" b="1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effectLst/>
                <a:latin typeface="Ubuntu Mono" panose="020B0509030602030204" pitchFamily="49" charset="0"/>
              </a:rPr>
              <a:t>view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(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300" dirty="0" err="1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300" dirty="0">
                <a:solidFill>
                  <a:srgbClr val="BA2121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300" dirty="0">
                <a:effectLst/>
                <a:latin typeface="Ubuntu Mono" panose="020B0509030602030204" pitchFamily="49" charset="0"/>
              </a:rPr>
              <a:t>);          </a:t>
            </a:r>
            <a:r>
              <a:rPr lang="it-IT" sz="1300" i="1" dirty="0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// nuova </a:t>
            </a:r>
            <a:r>
              <a:rPr lang="it-IT" sz="1300" i="1" dirty="0" err="1">
                <a:solidFill>
                  <a:srgbClr val="408080"/>
                </a:solidFill>
                <a:effectLst/>
                <a:latin typeface="Ubuntu Mono" panose="020B0509030602030204" pitchFamily="49" charset="0"/>
              </a:rPr>
              <a:t>view</a:t>
            </a:r>
            <a:endParaRPr lang="it-IT" sz="1300" dirty="0"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effectLst/>
                <a:latin typeface="Ubuntu Mono" panose="020B0509030602030204" pitchFamily="49" charset="0"/>
              </a:rPr>
              <a:t>});</a:t>
            </a:r>
          </a:p>
        </p:txBody>
      </p:sp>
      <p:sp>
        <p:nvSpPr>
          <p:cNvPr id="14" name="Segnaposto contenuto 8">
            <a:extLst>
              <a:ext uri="{FF2B5EF4-FFF2-40B4-BE49-F238E27FC236}">
                <a16:creationId xmlns:a16="http://schemas.microsoft.com/office/drawing/2014/main" id="{0DF6D404-ECF8-A741-871F-490294B0DE50}"/>
              </a:ext>
            </a:extLst>
          </p:cNvPr>
          <p:cNvSpPr txBox="1">
            <a:spLocks/>
          </p:cNvSpPr>
          <p:nvPr/>
        </p:nvSpPr>
        <p:spPr>
          <a:xfrm>
            <a:off x="5388723" y="687311"/>
            <a:ext cx="3510932" cy="2110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Aggiungiamo una </a:t>
            </a:r>
            <a:r>
              <a:rPr lang="it-IT" sz="2400" dirty="0" err="1"/>
              <a:t>route</a:t>
            </a:r>
            <a:r>
              <a:rPr lang="it-IT" sz="2400" dirty="0"/>
              <a:t> per la URL </a:t>
            </a:r>
            <a:r>
              <a:rPr lang="it-IT" sz="2400" dirty="0">
                <a:solidFill>
                  <a:srgbClr val="BA2121"/>
                </a:solidFill>
                <a:latin typeface="Ubuntu Mono" panose="020B0509030602030204" pitchFamily="49" charset="0"/>
              </a:rPr>
              <a:t>'/</a:t>
            </a:r>
            <a:r>
              <a:rPr lang="it-IT" sz="2400" dirty="0" err="1">
                <a:solidFill>
                  <a:srgbClr val="BA2121"/>
                </a:solidFill>
                <a:latin typeface="Ubuntu Mono" panose="020B0509030602030204" pitchFamily="49" charset="0"/>
              </a:rPr>
              <a:t>contact</a:t>
            </a:r>
            <a:r>
              <a:rPr lang="it-IT" sz="2400" dirty="0">
                <a:solidFill>
                  <a:srgbClr val="BA2121"/>
                </a:solidFill>
                <a:latin typeface="Ubuntu Mono" panose="020B0509030602030204" pitchFamily="49" charset="0"/>
              </a:rPr>
              <a:t>'</a:t>
            </a:r>
            <a:endParaRPr lang="it-IT" sz="2400" dirty="0"/>
          </a:p>
          <a:p>
            <a:r>
              <a:rPr lang="it-IT" sz="2400" dirty="0"/>
              <a:t>Senza </a:t>
            </a:r>
            <a:r>
              <a:rPr lang="it-IT" sz="2400"/>
              <a:t>però introdurre ancora la relativa </a:t>
            </a:r>
            <a:r>
              <a:rPr lang="it-IT" sz="2400" dirty="0" err="1"/>
              <a:t>view</a:t>
            </a:r>
            <a:r>
              <a:rPr lang="it-IT" sz="2400" dirty="0"/>
              <a:t> </a:t>
            </a:r>
            <a:r>
              <a:rPr lang="it-IT" sz="2400" i="1" dirty="0" err="1"/>
              <a:t>contact.blade</a:t>
            </a:r>
            <a:r>
              <a:rPr lang="it-IT" sz="2400" i="1" err="1"/>
              <a:t>.</a:t>
            </a:r>
            <a:r>
              <a:rPr lang="it-IT" sz="2400" i="1"/>
              <a:t>php </a:t>
            </a:r>
            <a:r>
              <a:rPr lang="it-IT" sz="2400"/>
              <a:t>...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46442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05F7F9714B44598AF14998BA24504" ma:contentTypeVersion="4" ma:contentTypeDescription="Create a new document." ma:contentTypeScope="" ma:versionID="0806643b797739618def913505dccf39">
  <xsd:schema xmlns:xsd="http://www.w3.org/2001/XMLSchema" xmlns:xs="http://www.w3.org/2001/XMLSchema" xmlns:p="http://schemas.microsoft.com/office/2006/metadata/properties" xmlns:ns2="6f3c515a-557b-4875-9a37-1ed692dec5ae" targetNamespace="http://schemas.microsoft.com/office/2006/metadata/properties" ma:root="true" ma:fieldsID="528dfc33ac5599d37b8ca9ee7a2872d8" ns2:_="">
    <xsd:import namespace="6f3c515a-557b-4875-9a37-1ed692dec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c515a-557b-4875-9a37-1ed692dec5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384455-1C3A-47CE-AE7E-5E17433CFCAD}"/>
</file>

<file path=customXml/itemProps2.xml><?xml version="1.0" encoding="utf-8"?>
<ds:datastoreItem xmlns:ds="http://schemas.openxmlformats.org/officeDocument/2006/customXml" ds:itemID="{7AF9EC4E-D882-4244-AE95-3B295515DCC3}"/>
</file>

<file path=customXml/itemProps3.xml><?xml version="1.0" encoding="utf-8"?>
<ds:datastoreItem xmlns:ds="http://schemas.openxmlformats.org/officeDocument/2006/customXml" ds:itemID="{70861A82-84EF-40A7-A6C2-EFBAD6419B05}"/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16594</TotalTime>
  <Words>3185</Words>
  <Application>Microsoft Macintosh PowerPoint</Application>
  <PresentationFormat>On-screen Show (4:3)</PresentationFormat>
  <Paragraphs>386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Font di sistema</vt:lpstr>
      <vt:lpstr>System Font Regular</vt:lpstr>
      <vt:lpstr>Ubuntu Mono</vt:lpstr>
      <vt:lpstr>Tema di Office</vt:lpstr>
      <vt:lpstr>Struttura di un app Laravel: route</vt:lpstr>
      <vt:lpstr>Callback e view</vt:lpstr>
      <vt:lpstr>Callback: cosa restituisce</vt:lpstr>
      <vt:lpstr>Semantica di una app Laravel: le rotte</vt:lpstr>
      <vt:lpstr>Le route: aspetti tecnici</vt:lpstr>
      <vt:lpstr>Una semplice app Laravel: la view welcome</vt:lpstr>
      <vt:lpstr>La view welcome di default e il suo output</vt:lpstr>
      <vt:lpstr>La nuova view Welcome e il suo output</vt:lpstr>
      <vt:lpstr>La nuova route senza view contact e il suo output</vt:lpstr>
      <vt:lpstr>La nuova route con la view contact e il suo output</vt:lpstr>
      <vt:lpstr>Una terza route/view: about</vt:lpstr>
      <vt:lpstr>Un file di layout: motivazione</vt:lpstr>
      <vt:lpstr>Il template layout.blade.php</vt:lpstr>
      <vt:lpstr>Istanza di un file di layout</vt:lpstr>
      <vt:lpstr>Istanza di un file di layout / 2</vt:lpstr>
      <vt:lpstr>Istanza di un file di layout / 3</vt:lpstr>
      <vt:lpstr>Layout con doppio yield</vt:lpstr>
      <vt:lpstr>PowerPoint Presentation</vt:lpstr>
      <vt:lpstr>Per concludere l'esempio su layout e Blade...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Giuseppe P</dc:creator>
  <cp:lastModifiedBy>Giuseppe Pappalardo</cp:lastModifiedBy>
  <cp:revision>420</cp:revision>
  <cp:lastPrinted>2020-01-15T15:57:35Z</cp:lastPrinted>
  <dcterms:created xsi:type="dcterms:W3CDTF">2019-05-15T22:30:11Z</dcterms:created>
  <dcterms:modified xsi:type="dcterms:W3CDTF">2024-01-10T15:29:00Z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0x010100AAB05F7F9714B44598AF14998BA24504</vt:lpwstr>
  </property>
</Properties>
</file>