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4" r:id="rId2"/>
    <p:sldId id="455" r:id="rId3"/>
    <p:sldId id="454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452" r:id="rId12"/>
    <p:sldId id="453" r:id="rId13"/>
    <p:sldId id="324" r:id="rId14"/>
    <p:sldId id="450" r:id="rId15"/>
    <p:sldId id="325" r:id="rId16"/>
    <p:sldId id="326" r:id="rId17"/>
    <p:sldId id="451" r:id="rId18"/>
    <p:sldId id="449" r:id="rId1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4EDF2"/>
    <a:srgbClr val="F2F2F2"/>
    <a:srgbClr val="A113D4"/>
    <a:srgbClr val="00FA00"/>
    <a:srgbClr val="945200"/>
    <a:srgbClr val="E9E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21"/>
    <p:restoredTop sz="94631"/>
  </p:normalViewPr>
  <p:slideViewPr>
    <p:cSldViewPr snapToGrid="0">
      <p:cViewPr varScale="1">
        <p:scale>
          <a:sx n="133" d="100"/>
          <a:sy n="133" d="100"/>
        </p:scale>
        <p:origin x="6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5F72-3E97-8445-B15D-CF3ED0496485}" type="datetimeFigureOut">
              <a:rPr lang="it-IT" smtClean="0"/>
              <a:t>15/01/25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79210-5E84-8D4D-BB23-C66C4D4F26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6BB8-E186-D14F-A91D-A8E916F5A84C}" type="datetimeFigureOut">
              <a:rPr lang="it-IT" smtClean="0"/>
              <a:t>15/01/25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69F5F-66CD-3348-97A3-C1F95144A79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9F5F-66CD-3348-97A3-C1F95144A79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07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9F5F-66CD-3348-97A3-C1F95144A79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6402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9F5F-66CD-3348-97A3-C1F95144A79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9356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9F5F-66CD-3348-97A3-C1F95144A79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401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9F5F-66CD-3348-97A3-C1F95144A79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0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79993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4157" y="1111202"/>
            <a:ext cx="8585285" cy="5014962"/>
          </a:xfrm>
        </p:spPr>
        <p:txBody>
          <a:bodyPr/>
          <a:lstStyle>
            <a:lvl1pPr>
              <a:defRPr sz="2800"/>
            </a:lvl1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0F725-F5ED-1C42-B236-E5430C6A2791}" type="datetime1">
              <a:t>15/01/25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64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15895"/>
            <a:ext cx="8229600" cy="7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72256"/>
            <a:ext cx="8457818" cy="510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261808" y="645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2D55C-2FF7-404F-BAC1-8A7F320A82B3}" type="datetime1">
              <a:t>15/01/25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97472" y="64540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724168" y="645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CE01-9A1A-5743-92DE-2F66DAA3BA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78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passatempi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1" y="133441"/>
            <a:ext cx="8580438" cy="552550"/>
          </a:xfrm>
        </p:spPr>
        <p:txBody>
          <a:bodyPr>
            <a:normAutofit fontScale="90000"/>
          </a:bodyPr>
          <a:lstStyle/>
          <a:p>
            <a:r>
              <a:rPr lang="it-IT" sz="4000" dirty="0" err="1"/>
              <a:t>View</a:t>
            </a:r>
            <a:r>
              <a:rPr lang="it-IT" sz="4000" dirty="0"/>
              <a:t> parametriche</a:t>
            </a:r>
            <a:endParaRPr lang="it-IT" sz="4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06" y="4187335"/>
            <a:ext cx="8853325" cy="21735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84150" indent="-184150">
              <a:lnSpc>
                <a:spcPct val="95000"/>
              </a:lnSpc>
            </a:pPr>
            <a:r>
              <a:rPr lang="it-IT" sz="2200" noProof="1"/>
              <a:t>È utile rendere la view </a:t>
            </a:r>
            <a:r>
              <a:rPr lang="it-IT" sz="2200" noProof="1">
                <a:latin typeface="Ubuntu Mono" panose="020B0509030602030204" pitchFamily="49" charset="0"/>
              </a:rPr>
              <a:t>welcome</a:t>
            </a:r>
            <a:r>
              <a:rPr lang="it-IT" sz="2200" noProof="1"/>
              <a:t> </a:t>
            </a:r>
            <a:r>
              <a:rPr lang="it-IT" sz="2200" b="1" noProof="1"/>
              <a:t>parametrica</a:t>
            </a:r>
            <a:r>
              <a:rPr lang="it-IT" sz="2200" noProof="1"/>
              <a:t> rispetto alla chiamata in </a:t>
            </a:r>
            <a:r>
              <a:rPr lang="it-IT" sz="2200" i="1" noProof="1"/>
              <a:t>web.php</a:t>
            </a:r>
            <a:r>
              <a:rPr lang="it-IT" sz="2200" noProof="1"/>
              <a:t> che la fa servire, cioè </a:t>
            </a:r>
            <a:r>
              <a:rPr lang="it-IT" sz="2000" noProof="1">
                <a:highlight>
                  <a:srgbClr val="FFFF00"/>
                </a:highlight>
                <a:latin typeface="Ubuntu Mono" panose="020B0509030602030204" pitchFamily="49" charset="0"/>
              </a:rPr>
              <a:t>view('</a:t>
            </a:r>
            <a:r>
              <a:rPr lang="it-IT" sz="2000" noProof="1">
                <a:solidFill>
                  <a:srgbClr val="C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welcome'</a:t>
            </a:r>
            <a:r>
              <a:rPr lang="it-IT" sz="2000" noProof="1">
                <a:highlight>
                  <a:srgbClr val="FFFF00"/>
                </a:highlight>
                <a:latin typeface="Ubuntu Mono" panose="020B0509030602030204" pitchFamily="49" charset="0"/>
              </a:rPr>
              <a:t>,...)</a:t>
            </a:r>
            <a:r>
              <a:rPr lang="it-IT" sz="2200" noProof="1"/>
              <a:t> (NB </a:t>
            </a:r>
            <a:r>
              <a:rPr lang="it-IT" sz="2000" noProof="1">
                <a:highlight>
                  <a:srgbClr val="FFFF00"/>
                </a:highlight>
                <a:latin typeface="Ubuntu Mono" panose="020B0509030602030204" pitchFamily="49" charset="0"/>
              </a:rPr>
              <a:t>...</a:t>
            </a:r>
            <a:r>
              <a:rPr lang="it-IT" sz="2200" noProof="1"/>
              <a:t>), così:</a:t>
            </a:r>
          </a:p>
          <a:p>
            <a:pPr marL="541338" indent="-355600">
              <a:lnSpc>
                <a:spcPct val="95000"/>
              </a:lnSpc>
              <a:buFont typeface="+mj-lt"/>
              <a:buAutoNum type="arabicPeriod"/>
            </a:pPr>
            <a:r>
              <a:rPr lang="it-IT" sz="2200" noProof="1"/>
              <a:t>In </a:t>
            </a:r>
            <a:r>
              <a:rPr lang="it-IT" sz="2200" i="1" noProof="1"/>
              <a:t>welcome.blade.php</a:t>
            </a:r>
            <a:r>
              <a:rPr lang="it-IT" sz="2200" noProof="1"/>
              <a:t> rimpiazzare l'azione specifica "</a:t>
            </a:r>
            <a:r>
              <a:rPr lang="it-IT" sz="2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mangiare</a:t>
            </a:r>
            <a:r>
              <a:rPr lang="it-IT" sz="2200" noProof="1"/>
              <a:t>", con un </a:t>
            </a:r>
            <a:r>
              <a:rPr lang="it-IT" sz="2200" b="1" noProof="1"/>
              <a:t>parametro</a:t>
            </a:r>
            <a:r>
              <a:rPr lang="it-IT" sz="2200" noProof="1"/>
              <a:t> </a:t>
            </a:r>
            <a:r>
              <a:rPr lang="it-IT" sz="2200" i="1" noProof="1"/>
              <a:t>azione_pref</a:t>
            </a:r>
            <a:r>
              <a:rPr lang="it-IT" sz="2200" noProof="1"/>
              <a:t> (sta per </a:t>
            </a:r>
            <a:r>
              <a:rPr lang="it-IT" sz="2200" i="1" noProof="1"/>
              <a:t>"azione preferita")</a:t>
            </a:r>
          </a:p>
          <a:p>
            <a:pPr marL="541338" indent="-355600">
              <a:lnSpc>
                <a:spcPct val="95000"/>
              </a:lnSpc>
              <a:buFont typeface="+mj-lt"/>
              <a:buAutoNum type="arabicPeriod"/>
            </a:pPr>
            <a:r>
              <a:rPr lang="it-IT" sz="2200" noProof="1"/>
              <a:t>Con il 2° argomento </a:t>
            </a:r>
            <a:r>
              <a:rPr lang="it-IT" sz="1800" noProof="1">
                <a:highlight>
                  <a:srgbClr val="FFFF00"/>
                </a:highlight>
                <a:latin typeface="Ubuntu Mono" panose="020B0509030602030204" pitchFamily="49" charset="0"/>
              </a:rPr>
              <a:t>...</a:t>
            </a:r>
            <a:r>
              <a:rPr lang="it-IT" sz="2200" noProof="1"/>
              <a:t> di </a:t>
            </a:r>
            <a:r>
              <a:rPr lang="it-IT" sz="2000" noProof="1">
                <a:highlight>
                  <a:srgbClr val="FFFF00"/>
                </a:highlight>
                <a:latin typeface="Ubuntu Mono" panose="020B0509030602030204" pitchFamily="49" charset="0"/>
              </a:rPr>
              <a:t>view('</a:t>
            </a:r>
            <a:r>
              <a:rPr lang="it-IT" sz="2000" noProof="1">
                <a:solidFill>
                  <a:srgbClr val="C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welcome'</a:t>
            </a:r>
            <a:r>
              <a:rPr lang="it-IT" sz="2000" noProof="1">
                <a:highlight>
                  <a:srgbClr val="FFFF00"/>
                </a:highlight>
                <a:latin typeface="Ubuntu Mono" panose="020B0509030602030204" pitchFamily="49" charset="0"/>
              </a:rPr>
              <a:t>,...)</a:t>
            </a:r>
            <a:r>
              <a:rPr lang="it-IT" sz="2200" noProof="1"/>
              <a:t> assegnare, di volta in volta, al parametro </a:t>
            </a:r>
            <a:r>
              <a:rPr lang="it-IT" sz="2200" i="1" noProof="1"/>
              <a:t>azione_pref</a:t>
            </a:r>
            <a:r>
              <a:rPr lang="it-IT" sz="2200" noProof="1"/>
              <a:t> uno specifico valore </a:t>
            </a:r>
            <a:r>
              <a:rPr lang="it-IT" sz="2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mangiare</a:t>
            </a:r>
            <a:r>
              <a:rPr lang="it-IT" sz="2200" noProof="1"/>
              <a:t>, </a:t>
            </a:r>
            <a:r>
              <a:rPr lang="it-IT" sz="2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bere</a:t>
            </a:r>
            <a:r>
              <a:rPr lang="it-IT" sz="2200" noProof="1"/>
              <a:t>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84DC-AA50-3142-B8FA-DD1980246DE0}" type="datetime1">
              <a:rPr lang="en-IT"/>
              <a:t>15/01/25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</a:t>
            </a:fld>
            <a:endParaRPr lang="it-IT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703FC6-31E0-2140-A96F-40989AAA325C}"/>
              </a:ext>
            </a:extLst>
          </p:cNvPr>
          <p:cNvSpPr txBox="1">
            <a:spLocks/>
          </p:cNvSpPr>
          <p:nvPr/>
        </p:nvSpPr>
        <p:spPr>
          <a:xfrm>
            <a:off x="134107" y="799767"/>
            <a:ext cx="8694738" cy="4449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184150"/>
            <a:r>
              <a:rPr lang="it-IT" sz="2200" noProof="1"/>
              <a:t>Consideriamo una view </a:t>
            </a:r>
            <a:r>
              <a:rPr lang="it-IT" sz="2000" noProof="1">
                <a:latin typeface="Ubuntu Mono" panose="020B0509030602030204" pitchFamily="49" charset="0"/>
              </a:rPr>
              <a:t>welcome</a:t>
            </a:r>
            <a:r>
              <a:rPr lang="it-IT" sz="2200" noProof="1"/>
              <a:t>, col suo codice, e la relativa route: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CFA0426-51AB-D244-AF69-CFB16F530793}"/>
              </a:ext>
            </a:extLst>
          </p:cNvPr>
          <p:cNvSpPr/>
          <p:nvPr/>
        </p:nvSpPr>
        <p:spPr>
          <a:xfrm>
            <a:off x="3560450" y="1390152"/>
            <a:ext cx="2428761" cy="1538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3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endParaRPr lang="it-IT" sz="8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extends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'layout'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endParaRPr lang="it-IT" sz="8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section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'contenuto'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&lt;h2&gt;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Cosa ci piace: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&lt;/h2&gt;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effectLst/>
                <a:latin typeface="Ubuntu Mono" panose="020B0509030602030204" pitchFamily="49" charset="0"/>
              </a:rPr>
              <a:t>mangiare</a:t>
            </a:r>
          </a:p>
          <a:p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dirty="0" err="1">
                <a:solidFill>
                  <a:srgbClr val="0000FF"/>
                </a:solidFill>
                <a:latin typeface="Ubuntu Mono" panose="020B0509030602030204" pitchFamily="49" charset="0"/>
              </a:rPr>
              <a:t>endsection</a:t>
            </a:r>
            <a:endParaRPr lang="it-IT" sz="1300" dirty="0">
              <a:solidFill>
                <a:srgbClr val="0000F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71A2BED-D253-0243-AA14-2CDDE84DB56B}"/>
              </a:ext>
            </a:extLst>
          </p:cNvPr>
          <p:cNvSpPr/>
          <p:nvPr/>
        </p:nvSpPr>
        <p:spPr>
          <a:xfrm>
            <a:off x="6113011" y="1388116"/>
            <a:ext cx="2874420" cy="1538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300" dirty="0">
                <a:solidFill>
                  <a:srgbClr val="008000"/>
                </a:solidFill>
                <a:latin typeface="Ubuntu Mono" panose="020B0509030602030204" pitchFamily="49" charset="0"/>
              </a:rPr>
              <a:t>&lt;!-- </a:t>
            </a:r>
            <a:r>
              <a:rPr lang="it-IT" sz="1300" dirty="0" err="1">
                <a:solidFill>
                  <a:srgbClr val="008000"/>
                </a:solidFill>
                <a:latin typeface="Ubuntu Mono" panose="020B0509030602030204" pitchFamily="49" charset="0"/>
              </a:rPr>
              <a:t>web.php</a:t>
            </a:r>
            <a:r>
              <a:rPr lang="it-IT" sz="1300" dirty="0">
                <a:solidFill>
                  <a:srgbClr val="008000"/>
                </a:solidFill>
                <a:latin typeface="Ubuntu Mono" panose="020B0509030602030204" pitchFamily="49" charset="0"/>
              </a:rPr>
              <a:t> --&gt;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endParaRPr lang="it-IT" sz="8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>
                <a:solidFill>
                  <a:srgbClr val="666666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it-IT" sz="1300" dirty="0" err="1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it-IT" sz="1300" dirty="0"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i="1" dirty="0">
                <a:solidFill>
                  <a:srgbClr val="40808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Web </a:t>
            </a:r>
            <a:r>
              <a:rPr lang="it-IT" sz="1300" i="1" dirty="0" err="1">
                <a:solidFill>
                  <a:srgbClr val="40808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Routes</a:t>
            </a:r>
            <a:endParaRPr lang="it-IT" sz="1300" i="1" dirty="0">
              <a:solidFill>
                <a:srgbClr val="40808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it-IT" sz="800" dirty="0"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 err="1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300" dirty="0">
                <a:solidFill>
                  <a:srgbClr val="666666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300" dirty="0" err="1">
                <a:solidFill>
                  <a:srgbClr val="7D9029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300" b="1" dirty="0" err="1">
                <a:solidFill>
                  <a:srgbClr val="008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it-IT" sz="1300" b="1" dirty="0" err="1">
                <a:solidFill>
                  <a:srgbClr val="008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 err="1">
                <a:highlight>
                  <a:srgbClr val="FFFF00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300" dirty="0">
                <a:highlight>
                  <a:srgbClr val="FFFF00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highlight>
                  <a:srgbClr val="FFFF00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300" dirty="0">
                <a:highlight>
                  <a:srgbClr val="FFFF00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C981C83-1726-B54E-87BB-2BBE4B7EC903}"/>
              </a:ext>
            </a:extLst>
          </p:cNvPr>
          <p:cNvSpPr txBox="1">
            <a:spLocks/>
          </p:cNvSpPr>
          <p:nvPr/>
        </p:nvSpPr>
        <p:spPr>
          <a:xfrm>
            <a:off x="134107" y="3027505"/>
            <a:ext cx="8808281" cy="11080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184150">
              <a:lnSpc>
                <a:spcPct val="95000"/>
              </a:lnSpc>
              <a:spcBef>
                <a:spcPts val="0"/>
              </a:spcBef>
            </a:pPr>
            <a:r>
              <a:rPr lang="it-IT" sz="2200" noProof="1"/>
              <a:t>La view </a:t>
            </a:r>
            <a:r>
              <a:rPr lang="it-IT" sz="2000" noProof="1">
                <a:highlight>
                  <a:srgbClr val="FFFF00"/>
                </a:highlight>
                <a:latin typeface="Ubuntu Mono" panose="020B0509030602030204" pitchFamily="49" charset="0"/>
              </a:rPr>
              <a:t>welcome</a:t>
            </a:r>
            <a:r>
              <a:rPr lang="it-IT" sz="2200" noProof="1"/>
              <a:t> è evidentemente </a:t>
            </a:r>
            <a:r>
              <a:rPr lang="it-IT" sz="2200" b="1" noProof="1"/>
              <a:t>statica</a:t>
            </a:r>
            <a:r>
              <a:rPr lang="it-IT" sz="2200" noProof="1"/>
              <a:t>: ogni volta che la si </a:t>
            </a:r>
            <a:r>
              <a:rPr lang="it-IT" sz="2200" b="1" noProof="1"/>
              <a:t>serve</a:t>
            </a:r>
            <a:r>
              <a:rPr lang="it-IT" sz="2200" noProof="1"/>
              <a:t> (cioè la si invia) a un browser, in risposta a </a:t>
            </a:r>
            <a:r>
              <a:rPr lang="it-IT" sz="2000" noProof="1">
                <a:highlight>
                  <a:srgbClr val="E4EDF2"/>
                </a:highlight>
                <a:latin typeface="Ubuntu Mono" panose="020B0509030602030204" pitchFamily="49" charset="0"/>
              </a:rPr>
              <a:t> GET / </a:t>
            </a:r>
            <a:r>
              <a:rPr lang="it-IT" sz="2200" noProof="1"/>
              <a:t>, l'azione preferita resta quella (“</a:t>
            </a:r>
            <a:r>
              <a:rPr lang="it-IT" sz="2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mangiare</a:t>
            </a:r>
            <a:r>
              <a:rPr lang="it-IT" sz="2200" noProof="1"/>
              <a:t>”) scritta nell'HTML di </a:t>
            </a:r>
            <a:r>
              <a:rPr lang="it-IT" sz="2200" i="1" noProof="1"/>
              <a:t>welcome.blade.php</a:t>
            </a:r>
            <a:endParaRPr lang="it-IT" sz="2200" noProof="1"/>
          </a:p>
        </p:txBody>
      </p:sp>
      <p:pic>
        <p:nvPicPr>
          <p:cNvPr id="1025" name="Picture 1" descr="page1image21754224">
            <a:extLst>
              <a:ext uri="{FF2B5EF4-FFF2-40B4-BE49-F238E27FC236}">
                <a16:creationId xmlns:a16="http://schemas.microsoft.com/office/drawing/2014/main" id="{8B3A1FC7-9415-4343-A931-6585FCCB5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04" y="1317658"/>
            <a:ext cx="23241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0C36B37-B443-034D-8D94-CF3B835D7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4" y="1598099"/>
            <a:ext cx="2324100" cy="381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FF56400-9E3B-AD40-8E6D-18D73D949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04" y="1977573"/>
            <a:ext cx="2324100" cy="241300"/>
          </a:xfrm>
          <a:prstGeom prst="rect">
            <a:avLst/>
          </a:prstGeom>
        </p:spPr>
      </p:pic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BD9FA754-1B54-BA43-B3D8-1EB5D8C350AC}"/>
              </a:ext>
            </a:extLst>
          </p:cNvPr>
          <p:cNvCxnSpPr>
            <a:cxnSpLocks/>
          </p:cNvCxnSpPr>
          <p:nvPr/>
        </p:nvCxnSpPr>
        <p:spPr>
          <a:xfrm>
            <a:off x="352431" y="2207863"/>
            <a:ext cx="2324100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B6F32284-F435-BD42-98E6-C5708A5327EF}"/>
              </a:ext>
            </a:extLst>
          </p:cNvPr>
          <p:cNvCxnSpPr>
            <a:cxnSpLocks/>
          </p:cNvCxnSpPr>
          <p:nvPr/>
        </p:nvCxnSpPr>
        <p:spPr>
          <a:xfrm>
            <a:off x="326541" y="1308312"/>
            <a:ext cx="2324100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E9F3CD2F-3971-234D-92E4-A8066A3A710A}"/>
              </a:ext>
            </a:extLst>
          </p:cNvPr>
          <p:cNvSpPr/>
          <p:nvPr/>
        </p:nvSpPr>
        <p:spPr>
          <a:xfrm>
            <a:off x="1197776" y="2018441"/>
            <a:ext cx="2238874" cy="892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lIns="72000" rIns="0">
            <a:spAutoFit/>
          </a:bodyPr>
          <a:lstStyle/>
          <a:p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3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layout.blade.php</a:t>
            </a:r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&lt;html&gt;&lt;head&gt;&lt;/head&gt;&lt;body&gt;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yield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('</a:t>
            </a:r>
            <a:r>
              <a:rPr lang="it-IT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contenuto'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&lt;/body&gt;&lt;/html&gt;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4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0CA70-05A0-5648-9EB0-3B89133F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b="0"/>
              <a:t>Parametri della URL per view dinamiche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51577C-0FF3-9643-91A4-A34A268C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8" y="1020769"/>
            <a:ext cx="5246894" cy="543326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sz="2400" dirty="0"/>
              <a:t>Il valore da assegnare a una variabile di view come </a:t>
            </a:r>
            <a:r>
              <a:rPr lang="it-IT" sz="2400" i="1" dirty="0">
                <a:highlight>
                  <a:srgbClr val="00FF00"/>
                </a:highlight>
              </a:rPr>
              <a:t>$quando</a:t>
            </a:r>
            <a:r>
              <a:rPr lang="it-IT" sz="2400" dirty="0"/>
              <a:t> può anche essere "estratto" dalla URL, rendendo così l'HTML generato dalla </a:t>
            </a:r>
            <a:r>
              <a:rPr lang="it-IT" sz="2400" dirty="0" err="1"/>
              <a:t>view</a:t>
            </a:r>
            <a:r>
              <a:rPr lang="it-IT" sz="2400" dirty="0"/>
              <a:t> veramente dinamico (cioè dipendente dalla URL di richiesta)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sz="2400" dirty="0"/>
              <a:t>Per l'estrazione, nel callback di route, si usa la funzione PHP </a:t>
            </a:r>
            <a:r>
              <a:rPr lang="it-IT" sz="2400" i="1" dirty="0" err="1"/>
              <a:t>request</a:t>
            </a:r>
            <a:r>
              <a:rPr lang="it-IT" sz="2400" i="1" dirty="0"/>
              <a:t>('id')</a:t>
            </a:r>
            <a:r>
              <a:rPr lang="it-IT" sz="2400" dirty="0"/>
              <a:t>, che restituisce il valore del parametro </a:t>
            </a:r>
            <a:r>
              <a:rPr lang="it-IT" sz="2400" i="1" dirty="0"/>
              <a:t>id</a:t>
            </a:r>
            <a:r>
              <a:rPr lang="it-IT" sz="2400" dirty="0"/>
              <a:t> nella URL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sz="2400" dirty="0"/>
              <a:t>Nell'esempio qui, </a:t>
            </a:r>
            <a:r>
              <a:rPr lang="it-IT" sz="2400" i="1" dirty="0" err="1"/>
              <a:t>request</a:t>
            </a:r>
            <a:r>
              <a:rPr lang="it-IT" sz="2400" i="1" dirty="0"/>
              <a:t>('tempo')</a:t>
            </a:r>
            <a:r>
              <a:rPr lang="it-IT" sz="2400" dirty="0"/>
              <a:t> estrae dalla URL il parametro </a:t>
            </a:r>
            <a:r>
              <a:rPr lang="it-IT" sz="2400" i="1" dirty="0"/>
              <a:t>?tempo=oggi</a:t>
            </a:r>
            <a:endParaRPr lang="it-IT" sz="24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DC1422-E664-B041-B00C-0EA1B809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88B9-8855-8144-B472-D96C1B88BD9D}" type="datetime1">
              <a:rPr lang="en-IT"/>
              <a:t>15/01/25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CF60A-1865-BF4B-B738-FAD059FE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E035B4-E148-E042-AA0C-7EB563B4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10</a:t>
            </a:fld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94A5DA3-D9D5-5145-867A-F53873380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187" y="4952640"/>
            <a:ext cx="2612223" cy="13642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DDA6D9AD-174E-0F43-8A4E-775DB6C0356B}"/>
              </a:ext>
            </a:extLst>
          </p:cNvPr>
          <p:cNvSpPr/>
          <p:nvPr/>
        </p:nvSpPr>
        <p:spPr>
          <a:xfrm>
            <a:off x="5672245" y="1082797"/>
            <a:ext cx="3139973" cy="2046714"/>
          </a:xfrm>
          <a:prstGeom prst="rect">
            <a:avLst/>
          </a:prstGeom>
          <a:solidFill>
            <a:srgbClr val="E9EFF2"/>
          </a:solidFill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rgbClr val="008000"/>
                </a:solidFill>
                <a:latin typeface="Ubuntu Mono" panose="020B0509030602030204" pitchFamily="49" charset="0"/>
              </a:rPr>
              <a:t>&lt;!-- </a:t>
            </a:r>
            <a:r>
              <a:rPr lang="it-IT" sz="1000" dirty="0" err="1">
                <a:solidFill>
                  <a:srgbClr val="008000"/>
                </a:solidFill>
                <a:latin typeface="Ubuntu Mono" panose="020B0509030602030204" pitchFamily="49" charset="0"/>
              </a:rPr>
              <a:t>web.php</a:t>
            </a:r>
            <a:r>
              <a:rPr lang="it-IT" sz="1000" dirty="0">
                <a:solidFill>
                  <a:srgbClr val="008000"/>
                </a:solidFill>
                <a:latin typeface="Ubuntu Mono" panose="020B0509030602030204" pitchFamily="49" charset="0"/>
              </a:rPr>
              <a:t> --&gt;</a:t>
            </a:r>
          </a:p>
          <a:p>
            <a:endParaRPr lang="it-IT" sz="8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it-IT" sz="1300" dirty="0" err="1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it-IT" sz="13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3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3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3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3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$azioni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bere'</a:t>
            </a:r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it-IT" sz="13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'mangiare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it-IT" sz="1300" dirty="0">
              <a:solidFill>
                <a:srgbClr val="BA2121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b="1" dirty="0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it-IT" sz="13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[</a:t>
            </a:r>
          </a:p>
          <a:p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azione_pref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$azioni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,</a:t>
            </a:r>
          </a:p>
          <a:p>
            <a:r>
              <a:rPr lang="it-IT" sz="13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'</a:t>
            </a:r>
            <a:r>
              <a:rPr lang="it-IT" sz="1300" dirty="0">
                <a:solidFill>
                  <a:srgbClr val="BA2121"/>
                </a:solidFill>
                <a:highlight>
                  <a:srgbClr val="00FF00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quando</a:t>
            </a:r>
            <a:r>
              <a:rPr lang="it-IT" sz="13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 </a:t>
            </a:r>
            <a:r>
              <a:rPr lang="it-IT" sz="13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it-IT" sz="13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tempo')</a:t>
            </a:r>
          </a:p>
          <a:p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]);</a:t>
            </a:r>
          </a:p>
          <a:p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F275266-548C-7C44-A29F-E2975ECB8F8A}"/>
              </a:ext>
            </a:extLst>
          </p:cNvPr>
          <p:cNvSpPr/>
          <p:nvPr/>
        </p:nvSpPr>
        <p:spPr>
          <a:xfrm>
            <a:off x="5672245" y="3339329"/>
            <a:ext cx="3139973" cy="1354217"/>
          </a:xfrm>
          <a:prstGeom prst="rect">
            <a:avLst/>
          </a:prstGeom>
          <a:solidFill>
            <a:srgbClr val="E9EFF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0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0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0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0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endParaRPr lang="it-IT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extends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'layout'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endParaRPr lang="it-IT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section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'contenuto'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&lt;h2&gt;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Cosa ci piace {{</a:t>
            </a:r>
            <a:r>
              <a:rPr lang="it-IT" sz="12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Ubuntu Mono" panose="020B0509030602030204" pitchFamily="49" charset="0"/>
              </a:rPr>
              <a:t>$quando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}}: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&lt;/h2&gt;</a:t>
            </a:r>
          </a:p>
          <a:p>
            <a:r>
              <a:rPr lang="it-IT" sz="1200" dirty="0">
                <a:latin typeface="Ubuntu Mono" panose="020B0509030602030204" pitchFamily="49" charset="0"/>
              </a:rPr>
              <a:t>...</a:t>
            </a:r>
            <a:endParaRPr lang="it-IT" sz="1200" b="0" dirty="0"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1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0CA70-05A0-5648-9EB0-3B89133F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049"/>
            <a:ext cx="9144000" cy="799930"/>
          </a:xfrm>
        </p:spPr>
        <p:txBody>
          <a:bodyPr>
            <a:normAutofit/>
          </a:bodyPr>
          <a:lstStyle/>
          <a:p>
            <a:r>
              <a:rPr lang="it-IT" sz="3600" b="0"/>
              <a:t>Parametri da richiesta HTTP per view dinamiche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51577C-0FF3-9643-91A4-A34A268C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85" y="1020770"/>
            <a:ext cx="5337717" cy="3216693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800"/>
              </a:spcAft>
            </a:pPr>
            <a:r>
              <a:rPr lang="it-IT" sz="2400" dirty="0"/>
              <a:t>Nell'esempio precedente il valore della variabile di view </a:t>
            </a:r>
            <a:r>
              <a:rPr lang="it-IT" sz="2400" i="1" dirty="0">
                <a:highlight>
                  <a:srgbClr val="00FF00"/>
                </a:highlight>
              </a:rPr>
              <a:t>$quando</a:t>
            </a:r>
            <a:r>
              <a:rPr lang="it-IT" sz="2400" dirty="0"/>
              <a:t>, è estratto con la chiamata </a:t>
            </a:r>
            <a:r>
              <a:rPr lang="it-IT" sz="2400" i="1" dirty="0"/>
              <a:t>request('tempo')</a:t>
            </a:r>
            <a:r>
              <a:rPr lang="it-IT" sz="2400" dirty="0"/>
              <a:t> nel callback di </a:t>
            </a:r>
            <a:r>
              <a:rPr lang="it-IT" sz="2400" dirty="0" err="1"/>
              <a:t>route</a:t>
            </a:r>
            <a:r>
              <a:rPr lang="it-IT" sz="2400" dirty="0"/>
              <a:t> in </a:t>
            </a:r>
            <a:r>
              <a:rPr lang="it-IT" sz="2400" i="1" dirty="0" err="1"/>
              <a:t>web.php</a:t>
            </a:r>
            <a:r>
              <a:rPr lang="it-IT" sz="2400" dirty="0"/>
              <a:t> 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</a:pPr>
            <a:r>
              <a:rPr lang="it-IT" sz="2400" dirty="0"/>
              <a:t>Il parametro </a:t>
            </a:r>
            <a:r>
              <a:rPr lang="it-IT" sz="2400" i="1" dirty="0"/>
              <a:t>'tempo'</a:t>
            </a:r>
            <a:r>
              <a:rPr lang="it-IT" sz="2400" dirty="0"/>
              <a:t> proviene indirettamente dalla URL nel browser ma in realtà è nel messaggio di richiesta HTTP GET, come illustrato qui sotto: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DC1422-E664-B041-B00C-0EA1B809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88B9-8855-8144-B472-D96C1B88BD9D}" type="datetime1">
              <a:rPr lang="en-IT"/>
              <a:t>15/01/25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CF60A-1865-BF4B-B738-FAD059FE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E035B4-E148-E042-AA0C-7EB563B4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11</a:t>
            </a:fld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DA6D9AD-174E-0F43-8A4E-775DB6C0356B}"/>
              </a:ext>
            </a:extLst>
          </p:cNvPr>
          <p:cNvSpPr/>
          <p:nvPr/>
        </p:nvSpPr>
        <p:spPr>
          <a:xfrm>
            <a:off x="5672245" y="1082797"/>
            <a:ext cx="3139973" cy="1646605"/>
          </a:xfrm>
          <a:prstGeom prst="rect">
            <a:avLst/>
          </a:prstGeom>
          <a:solidFill>
            <a:srgbClr val="E9EFF2"/>
          </a:solidFill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rgbClr val="008000"/>
                </a:solidFill>
                <a:latin typeface="Ubuntu Mono" panose="020B0509030602030204" pitchFamily="49" charset="0"/>
              </a:rPr>
              <a:t>&lt;!-- </a:t>
            </a:r>
            <a:r>
              <a:rPr lang="it-IT" sz="1000" dirty="0" err="1">
                <a:solidFill>
                  <a:srgbClr val="008000"/>
                </a:solidFill>
                <a:latin typeface="Ubuntu Mono" panose="020B0509030602030204" pitchFamily="49" charset="0"/>
              </a:rPr>
              <a:t>web.php</a:t>
            </a:r>
            <a:r>
              <a:rPr lang="it-IT" sz="1000" dirty="0">
                <a:solidFill>
                  <a:srgbClr val="008000"/>
                </a:solidFill>
                <a:latin typeface="Ubuntu Mono" panose="020B0509030602030204" pitchFamily="49" charset="0"/>
              </a:rPr>
              <a:t> --&gt;</a:t>
            </a:r>
            <a:endParaRPr lang="it-IT" sz="8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it-IT" sz="1300" dirty="0" err="1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it-IT" sz="13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3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3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3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3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$azioni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bere'</a:t>
            </a:r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it-IT" sz="13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'mangiare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it-IT" sz="1300" dirty="0">
              <a:solidFill>
                <a:srgbClr val="BA2121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b="1" dirty="0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it-IT" sz="13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[</a:t>
            </a:r>
          </a:p>
          <a:p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azione_pref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$azioni</a:t>
            </a:r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,</a:t>
            </a:r>
          </a:p>
          <a:p>
            <a:r>
              <a:rPr lang="it-IT" sz="13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'</a:t>
            </a:r>
            <a:r>
              <a:rPr lang="it-IT" sz="1300" dirty="0">
                <a:solidFill>
                  <a:srgbClr val="BA2121"/>
                </a:solidFill>
                <a:highlight>
                  <a:srgbClr val="00FF00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quando</a:t>
            </a:r>
            <a:r>
              <a:rPr lang="it-IT" sz="13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 </a:t>
            </a:r>
            <a:r>
              <a:rPr lang="it-IT" sz="13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it-IT" sz="13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tempo')</a:t>
            </a:r>
          </a:p>
          <a:p>
            <a:r>
              <a:rPr lang="it-IT" sz="13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]); });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F275266-548C-7C44-A29F-E2975ECB8F8A}"/>
              </a:ext>
            </a:extLst>
          </p:cNvPr>
          <p:cNvSpPr/>
          <p:nvPr/>
        </p:nvSpPr>
        <p:spPr>
          <a:xfrm>
            <a:off x="5672245" y="2863545"/>
            <a:ext cx="3139973" cy="984885"/>
          </a:xfrm>
          <a:prstGeom prst="rect">
            <a:avLst/>
          </a:prstGeom>
          <a:solidFill>
            <a:srgbClr val="E9EFF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0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0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0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extends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'layout'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  <a:endParaRPr lang="it-IT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section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'contenuto'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&lt;h2&gt;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Cosa ci piace {{</a:t>
            </a:r>
            <a:r>
              <a:rPr lang="it-IT" sz="12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Ubuntu Mono" panose="020B0509030602030204" pitchFamily="49" charset="0"/>
              </a:rPr>
              <a:t>$quando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}}: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&lt;/h2&gt;</a:t>
            </a:r>
          </a:p>
          <a:p>
            <a:r>
              <a:rPr lang="it-IT" sz="1200" dirty="0">
                <a:latin typeface="Ubuntu Mono" panose="020B0509030602030204" pitchFamily="49" charset="0"/>
              </a:rPr>
              <a:t>...</a:t>
            </a:r>
            <a:endParaRPr lang="it-IT" sz="1200" b="0" dirty="0">
              <a:effectLst/>
              <a:latin typeface="Ubuntu Mono" panose="020B0509030602030204" pitchFamily="49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73A6104-9202-2A46-8A44-7D10E80627CF}"/>
              </a:ext>
            </a:extLst>
          </p:cNvPr>
          <p:cNvSpPr/>
          <p:nvPr/>
        </p:nvSpPr>
        <p:spPr>
          <a:xfrm>
            <a:off x="650480" y="4200293"/>
            <a:ext cx="8161738" cy="2308324"/>
          </a:xfrm>
          <a:prstGeom prst="rect">
            <a:avLst/>
          </a:prstGeom>
          <a:solidFill>
            <a:srgbClr val="E9EFF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200" dirty="0">
                <a:latin typeface="Ubuntu Mono" panose="020B0509030602030204" pitchFamily="49" charset="0"/>
              </a:rPr>
              <a:t>$ </a:t>
            </a:r>
            <a:r>
              <a:rPr lang="it-IT" sz="1200" i="1" dirty="0">
                <a:solidFill>
                  <a:srgbClr val="FF0000"/>
                </a:solidFill>
                <a:latin typeface="Ubuntu Mono" panose="020B0509030602030204" pitchFamily="49" charset="0"/>
              </a:rPr>
              <a:t>telnet </a:t>
            </a:r>
            <a:r>
              <a:rPr lang="it-IT" sz="1200" i="1" dirty="0" err="1">
                <a:solidFill>
                  <a:srgbClr val="FF0000"/>
                </a:solidFill>
                <a:latin typeface="Ubuntu Mono" panose="020B0509030602030204" pitchFamily="49" charset="0"/>
              </a:rPr>
              <a:t>localhost</a:t>
            </a:r>
            <a:r>
              <a:rPr lang="it-IT" sz="1200" i="1" dirty="0">
                <a:solidFill>
                  <a:srgbClr val="FF0000"/>
                </a:solidFill>
                <a:latin typeface="Ubuntu Mono" panose="020B0509030602030204" pitchFamily="49" charset="0"/>
              </a:rPr>
              <a:t> 8000</a:t>
            </a:r>
          </a:p>
          <a:p>
            <a:r>
              <a:rPr lang="it-IT" sz="1200" dirty="0" err="1">
                <a:latin typeface="Ubuntu Mono" panose="020B0509030602030204" pitchFamily="49" charset="0"/>
              </a:rPr>
              <a:t>Connected</a:t>
            </a:r>
            <a:r>
              <a:rPr lang="it-IT" sz="1200" dirty="0">
                <a:latin typeface="Ubuntu Mono" panose="020B0509030602030204" pitchFamily="49" charset="0"/>
              </a:rPr>
              <a:t> to </a:t>
            </a:r>
            <a:r>
              <a:rPr lang="it-IT" sz="1200" dirty="0" err="1">
                <a:latin typeface="Ubuntu Mono" panose="020B0509030602030204" pitchFamily="49" charset="0"/>
              </a:rPr>
              <a:t>localhost</a:t>
            </a:r>
            <a:r>
              <a:rPr lang="it-IT" sz="1200" dirty="0">
                <a:latin typeface="Ubuntu Mono" panose="020B0509030602030204" pitchFamily="49" charset="0"/>
              </a:rPr>
              <a:t>.</a:t>
            </a:r>
          </a:p>
          <a:p>
            <a:r>
              <a:rPr lang="it-IT" sz="1200" dirty="0">
                <a:latin typeface="Ubuntu Mono" panose="020B0509030602030204" pitchFamily="49" charset="0"/>
              </a:rPr>
              <a:t>Escape </a:t>
            </a:r>
            <a:r>
              <a:rPr lang="it-IT" sz="1200" dirty="0" err="1">
                <a:latin typeface="Ubuntu Mono" panose="020B0509030602030204" pitchFamily="49" charset="0"/>
              </a:rPr>
              <a:t>character</a:t>
            </a:r>
            <a:r>
              <a:rPr lang="it-IT" sz="1200" dirty="0"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latin typeface="Ubuntu Mono" panose="020B0509030602030204" pitchFamily="49" charset="0"/>
              </a:rPr>
              <a:t>is</a:t>
            </a:r>
            <a:r>
              <a:rPr lang="it-IT" sz="1200" dirty="0">
                <a:latin typeface="Ubuntu Mono" panose="020B0509030602030204" pitchFamily="49" charset="0"/>
              </a:rPr>
              <a:t> '^]'.</a:t>
            </a:r>
          </a:p>
          <a:p>
            <a:r>
              <a:rPr lang="it-IT" sz="1200" i="1" dirty="0">
                <a:solidFill>
                  <a:srgbClr val="FF0000"/>
                </a:solidFill>
                <a:latin typeface="Ubuntu Mono" panose="020B0509030602030204" pitchFamily="49" charset="0"/>
              </a:rPr>
              <a:t>GET /?tempo=domani</a:t>
            </a:r>
            <a:r>
              <a:rPr lang="it-IT" sz="1200" dirty="0">
                <a:solidFill>
                  <a:srgbClr val="FF0000"/>
                </a:solidFill>
                <a:latin typeface="Ubuntu Mono" panose="020B0509030602030204" pitchFamily="49" charset="0"/>
              </a:rPr>
              <a:t>        </a:t>
            </a:r>
            <a:r>
              <a:rPr lang="it-IT" sz="1200" dirty="0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inserire </a:t>
            </a:r>
            <a:r>
              <a:rPr lang="it-IT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GET...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battere due RETURN</a:t>
            </a:r>
          </a:p>
          <a:p>
            <a:endParaRPr lang="it-IT" sz="1200" dirty="0">
              <a:latin typeface="Ubuntu Mono" panose="020B0509030602030204" pitchFamily="49" charset="0"/>
            </a:endParaRPr>
          </a:p>
          <a:p>
            <a:r>
              <a:rPr lang="it-IT" sz="1200" dirty="0">
                <a:latin typeface="Ubuntu Mono" panose="020B0509030602030204" pitchFamily="49" charset="0"/>
              </a:rPr>
              <a:t>HTTP/1.1 200 OK</a:t>
            </a:r>
          </a:p>
          <a:p>
            <a:r>
              <a:rPr lang="it-IT" sz="1200" dirty="0">
                <a:latin typeface="Ubuntu Mono" panose="020B0509030602030204" pitchFamily="49" charset="0"/>
              </a:rPr>
              <a:t>...</a:t>
            </a:r>
          </a:p>
          <a:p>
            <a:r>
              <a:rPr lang="it-IT" sz="1200" dirty="0">
                <a:latin typeface="Ubuntu Mono" panose="020B0509030602030204" pitchFamily="49" charset="0"/>
              </a:rPr>
              <a:t>&lt;!DOCTYPE html&gt;</a:t>
            </a:r>
          </a:p>
          <a:p>
            <a:r>
              <a:rPr lang="it-IT" sz="1200" dirty="0">
                <a:latin typeface="Ubuntu Mono" panose="020B0509030602030204" pitchFamily="49" charset="0"/>
              </a:rPr>
              <a:t>...</a:t>
            </a:r>
          </a:p>
          <a:p>
            <a:r>
              <a:rPr lang="it-IT" sz="1200" dirty="0">
                <a:latin typeface="Ubuntu Mono" panose="020B0509030602030204" pitchFamily="49" charset="0"/>
              </a:rPr>
              <a:t>&lt;h2&gt;Cosa ci piace domani &lt;/h2&gt;</a:t>
            </a:r>
          </a:p>
          <a:p>
            <a:r>
              <a:rPr lang="it-IT" sz="1200" dirty="0">
                <a:latin typeface="Ubuntu Mono" panose="020B0509030602030204" pitchFamily="49" charset="0"/>
              </a:rPr>
              <a:t>...</a:t>
            </a:r>
          </a:p>
          <a:p>
            <a:r>
              <a:rPr lang="it-IT" sz="1200" dirty="0">
                <a:latin typeface="Ubuntu Mono" panose="020B0509030602030204" pitchFamily="49" charset="0"/>
              </a:rPr>
              <a:t>Connection </a:t>
            </a:r>
            <a:r>
              <a:rPr lang="it-IT" sz="1200" dirty="0" err="1">
                <a:latin typeface="Ubuntu Mono" panose="020B0509030602030204" pitchFamily="49" charset="0"/>
              </a:rPr>
              <a:t>closed</a:t>
            </a:r>
            <a:r>
              <a:rPr lang="it-IT" sz="1200" dirty="0">
                <a:latin typeface="Ubuntu Mono" panose="020B0509030602030204" pitchFamily="49" charset="0"/>
              </a:rPr>
              <a:t> by </a:t>
            </a:r>
            <a:r>
              <a:rPr lang="it-IT" sz="1200" dirty="0" err="1">
                <a:latin typeface="Ubuntu Mono" panose="020B0509030602030204" pitchFamily="49" charset="0"/>
              </a:rPr>
              <a:t>foreign</a:t>
            </a:r>
            <a:r>
              <a:rPr lang="it-IT" sz="1200" dirty="0"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latin typeface="Ubuntu Mono" panose="020B0509030602030204" pitchFamily="49" charset="0"/>
              </a:rPr>
              <a:t>host</a:t>
            </a:r>
            <a:r>
              <a:rPr lang="it-IT" sz="1200" dirty="0">
                <a:latin typeface="Ubuntu Mono" panose="020B0509030602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34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0CA70-05A0-5648-9EB0-3B89133F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049"/>
            <a:ext cx="5679688" cy="694966"/>
          </a:xfrm>
        </p:spPr>
        <p:txBody>
          <a:bodyPr>
            <a:normAutofit/>
          </a:bodyPr>
          <a:lstStyle/>
          <a:p>
            <a:r>
              <a:rPr lang="it-IT" sz="3600" b="0"/>
              <a:t>Attacchi XSS e Blade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51577C-0FF3-9643-91A4-A34A268C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16" y="901827"/>
            <a:ext cx="5791201" cy="3707343"/>
          </a:xfrm>
        </p:spPr>
        <p:txBody>
          <a:bodyPr>
            <a:normAutofit/>
          </a:bodyPr>
          <a:lstStyle/>
          <a:p>
            <a:pPr marL="317500" indent="-3175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it-IT" sz="2200" dirty="0"/>
              <a:t>Dunque Blade (in generale PHP) consente a </a:t>
            </a:r>
            <a:r>
              <a:rPr lang="it-IT" sz="2200" spc="-20" dirty="0"/>
              <a:t>chi si collega a pagine come</a:t>
            </a:r>
            <a:r>
              <a:rPr lang="it-IT" sz="2200" dirty="0"/>
              <a:t> </a:t>
            </a:r>
            <a:r>
              <a:rPr lang="it-IT" sz="2200" i="1" spc="-40" dirty="0"/>
              <a:t>welcome.blade.php</a:t>
            </a:r>
            <a:r>
              <a:rPr lang="it-IT" sz="2200" dirty="0"/>
              <a:t> di determinare, con la </a:t>
            </a:r>
            <a:r>
              <a:rPr lang="it-IT" sz="2200" i="1" dirty="0"/>
              <a:t>request</a:t>
            </a:r>
            <a:r>
              <a:rPr lang="it-IT" sz="2200" dirty="0"/>
              <a:t> GET, il contenuto di una variabile, come  </a:t>
            </a:r>
            <a:r>
              <a:rPr lang="it-IT" sz="2200" i="1" dirty="0">
                <a:highlight>
                  <a:srgbClr val="00FF00"/>
                </a:highlight>
              </a:rPr>
              <a:t>$quando</a:t>
            </a:r>
            <a:endParaRPr lang="it-IT" sz="2200" dirty="0"/>
          </a:p>
          <a:p>
            <a:pPr marL="317500" indent="-3175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it-IT" sz="2200" dirty="0"/>
              <a:t>Spesso accade che il codice PHP lato server invii al browser il contenuto della variabile per visualizzarlo, come fa (qui a destra) </a:t>
            </a:r>
            <a:r>
              <a:rPr lang="it-IT" sz="2200" i="1" dirty="0"/>
              <a:t>welcome.blade.php</a:t>
            </a:r>
            <a:r>
              <a:rPr lang="it-IT" sz="2200" dirty="0"/>
              <a:t> con </a:t>
            </a:r>
            <a:r>
              <a:rPr lang="it-IT" sz="2200" i="1" dirty="0">
                <a:highlight>
                  <a:srgbClr val="00FF00"/>
                </a:highlight>
              </a:rPr>
              <a:t>$quando</a:t>
            </a:r>
          </a:p>
          <a:p>
            <a:pPr marL="317500" indent="-266700">
              <a:spcBef>
                <a:spcPts val="0"/>
              </a:spcBef>
              <a:spcAft>
                <a:spcPts val="800"/>
              </a:spcAft>
            </a:pPr>
            <a:r>
              <a:rPr lang="it-IT" sz="2200" dirty="0"/>
              <a:t>Qui, in un uso perfettamente legittimo di (1,2), </a:t>
            </a:r>
            <a:r>
              <a:rPr lang="it-IT" sz="2200" i="1" dirty="0">
                <a:hlinkClick r:id="rId2"/>
              </a:rPr>
              <a:t>www.passatempi.org</a:t>
            </a:r>
            <a:r>
              <a:rPr lang="it-IT" sz="2200" dirty="0"/>
              <a:t> mostra un link verso sé: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DC1422-E664-B041-B00C-0EA1B809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88B9-8855-8144-B472-D96C1B88BD9D}" type="datetime1">
              <a:rPr lang="en-IT"/>
              <a:t>15/01/25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CF60A-1865-BF4B-B738-FAD059FE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E035B4-E148-E042-AA0C-7EB563B4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12</a:t>
            </a:fld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DA6D9AD-174E-0F43-8A4E-775DB6C0356B}"/>
              </a:ext>
            </a:extLst>
          </p:cNvPr>
          <p:cNvSpPr/>
          <p:nvPr/>
        </p:nvSpPr>
        <p:spPr>
          <a:xfrm>
            <a:off x="6025382" y="466125"/>
            <a:ext cx="3024725" cy="1354217"/>
          </a:xfrm>
          <a:prstGeom prst="rect">
            <a:avLst/>
          </a:prstGeom>
          <a:solidFill>
            <a:srgbClr val="E9EFF2"/>
          </a:solidFill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rgbClr val="008000"/>
                </a:solidFill>
                <a:latin typeface="Ubuntu Mono" panose="020B0509030602030204" pitchFamily="49" charset="0"/>
              </a:rPr>
              <a:t>&lt;!-- </a:t>
            </a:r>
            <a:r>
              <a:rPr lang="it-IT" sz="1000" dirty="0" err="1">
                <a:solidFill>
                  <a:srgbClr val="008000"/>
                </a:solidFill>
                <a:latin typeface="Ubuntu Mono" panose="020B0509030602030204" pitchFamily="49" charset="0"/>
              </a:rPr>
              <a:t>web.php</a:t>
            </a:r>
            <a:r>
              <a:rPr lang="it-IT" sz="1000" dirty="0">
                <a:solidFill>
                  <a:srgbClr val="008000"/>
                </a:solidFill>
                <a:latin typeface="Ubuntu Mono" panose="020B0509030602030204" pitchFamily="49" charset="0"/>
              </a:rPr>
              <a:t> --&gt;</a:t>
            </a:r>
            <a:endParaRPr lang="it-IT" sz="8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200" dirty="0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it-IT" sz="1200" dirty="0" err="1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it-IT" sz="12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2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2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2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2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$azioni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2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bere'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it-IT" sz="12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'mangiare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it-IT" sz="1200" dirty="0">
              <a:solidFill>
                <a:srgbClr val="BA2121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200" b="1" dirty="0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[</a:t>
            </a:r>
          </a:p>
          <a:p>
            <a:r>
              <a:rPr lang="it-IT" sz="12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'</a:t>
            </a:r>
            <a:r>
              <a:rPr lang="it-IT" sz="1200" dirty="0">
                <a:solidFill>
                  <a:srgbClr val="BA2121"/>
                </a:solidFill>
                <a:highlight>
                  <a:srgbClr val="00FF00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quando</a:t>
            </a:r>
            <a:r>
              <a:rPr lang="it-IT" sz="12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 </a:t>
            </a:r>
            <a:r>
              <a:rPr lang="it-IT" sz="12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it-IT" sz="12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tempo')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]); });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F275266-548C-7C44-A29F-E2975ECB8F8A}"/>
              </a:ext>
            </a:extLst>
          </p:cNvPr>
          <p:cNvSpPr/>
          <p:nvPr/>
        </p:nvSpPr>
        <p:spPr>
          <a:xfrm>
            <a:off x="6025382" y="1871663"/>
            <a:ext cx="3024725" cy="615553"/>
          </a:xfrm>
          <a:prstGeom prst="rect">
            <a:avLst/>
          </a:prstGeom>
          <a:solidFill>
            <a:srgbClr val="E9EFF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0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0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0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&lt;h2&gt;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Cosa ci piace {{</a:t>
            </a:r>
            <a:r>
              <a:rPr lang="it-IT" sz="12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Ubuntu Mono" panose="020B0509030602030204" pitchFamily="49" charset="0"/>
              </a:rPr>
              <a:t>$quando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}}: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&lt;/h2&gt;</a:t>
            </a:r>
          </a:p>
          <a:p>
            <a:r>
              <a:rPr lang="it-IT" sz="1200" dirty="0">
                <a:latin typeface="Ubuntu Mono" panose="020B0509030602030204" pitchFamily="49" charset="0"/>
              </a:rPr>
              <a:t>...</a:t>
            </a:r>
            <a:endParaRPr lang="it-IT" sz="1200" b="0" dirty="0">
              <a:effectLst/>
              <a:latin typeface="Ubuntu Mono" panose="020B0509030602030204" pitchFamily="49" charset="0"/>
            </a:endParaRPr>
          </a:p>
        </p:txBody>
      </p:sp>
      <p:sp>
        <p:nvSpPr>
          <p:cNvPr id="55" name="Segnaposto contenuto 2">
            <a:extLst>
              <a:ext uri="{FF2B5EF4-FFF2-40B4-BE49-F238E27FC236}">
                <a16:creationId xmlns:a16="http://schemas.microsoft.com/office/drawing/2014/main" id="{4444FE69-2174-254D-B3BA-256F8762382C}"/>
              </a:ext>
            </a:extLst>
          </p:cNvPr>
          <p:cNvSpPr txBox="1">
            <a:spLocks/>
          </p:cNvSpPr>
          <p:nvPr/>
        </p:nvSpPr>
        <p:spPr>
          <a:xfrm>
            <a:off x="156116" y="4765284"/>
            <a:ext cx="8456343" cy="187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00" indent="-266700">
              <a:spcBef>
                <a:spcPts val="0"/>
              </a:spcBef>
              <a:spcAft>
                <a:spcPts val="200"/>
              </a:spcAft>
            </a:pPr>
            <a:r>
              <a:rPr lang="it-IT" sz="2200" dirty="0"/>
              <a:t>Gli attacchi </a:t>
            </a:r>
            <a:r>
              <a:rPr lang="it-IT" sz="2200" i="1" dirty="0"/>
              <a:t>XSS</a:t>
            </a:r>
            <a:r>
              <a:rPr lang="it-IT" sz="2200" dirty="0"/>
              <a:t> (cross-site scripting) sfruttano la fase (1) sopra per causare l'</a:t>
            </a:r>
            <a:r>
              <a:rPr lang="it-IT" sz="2200" i="1" dirty="0"/>
              <a:t>iniezione</a:t>
            </a:r>
            <a:r>
              <a:rPr lang="it-IT" sz="2200" dirty="0"/>
              <a:t> di codice Javascript malevolo nella variabile, nella speranza che nella fase (2) l'invio del Javascript al browser ne determini l'esecuzione da parte di questo</a:t>
            </a:r>
          </a:p>
          <a:p>
            <a:pPr marL="317500" indent="-266700">
              <a:spcBef>
                <a:spcPts val="0"/>
              </a:spcBef>
              <a:spcAft>
                <a:spcPts val="800"/>
              </a:spcAft>
            </a:pPr>
            <a:r>
              <a:rPr lang="it-IT" sz="2200" dirty="0"/>
              <a:t>Per attivare XSS, basta indurre un utente a cliccare un link adatto...</a:t>
            </a:r>
          </a:p>
        </p:txBody>
      </p:sp>
      <p:pic>
        <p:nvPicPr>
          <p:cNvPr id="56" name="Immagine 55">
            <a:extLst>
              <a:ext uri="{FF2B5EF4-FFF2-40B4-BE49-F238E27FC236}">
                <a16:creationId xmlns:a16="http://schemas.microsoft.com/office/drawing/2014/main" id="{A464D35E-4201-7F45-A102-06B6F72BE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816" y="2653889"/>
            <a:ext cx="1937060" cy="6390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0" name="Immagine 59">
            <a:extLst>
              <a:ext uri="{FF2B5EF4-FFF2-40B4-BE49-F238E27FC236}">
                <a16:creationId xmlns:a16="http://schemas.microsoft.com/office/drawing/2014/main" id="{5260A532-C5D1-B244-9654-062C52507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288" y="3230701"/>
            <a:ext cx="2706030" cy="5063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1" name="Immagine 60">
            <a:extLst>
              <a:ext uri="{FF2B5EF4-FFF2-40B4-BE49-F238E27FC236}">
                <a16:creationId xmlns:a16="http://schemas.microsoft.com/office/drawing/2014/main" id="{AB6DA209-5B77-DB40-982A-A28FCE78F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273" y="3879741"/>
            <a:ext cx="2535045" cy="5082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2" name="Immagine 61">
            <a:extLst>
              <a:ext uri="{FF2B5EF4-FFF2-40B4-BE49-F238E27FC236}">
                <a16:creationId xmlns:a16="http://schemas.microsoft.com/office/drawing/2014/main" id="{669E2886-9330-2947-BA95-B43C433EA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038" y="4330699"/>
            <a:ext cx="2997200" cy="419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1164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AE971-1C2B-7F43-9ACE-50D4C5FA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3729280" cy="556884"/>
          </a:xfrm>
        </p:spPr>
        <p:txBody>
          <a:bodyPr>
            <a:normAutofit fontScale="90000"/>
          </a:bodyPr>
          <a:lstStyle/>
          <a:p>
            <a:r>
              <a:rPr lang="it-IT" b="0"/>
              <a:t>{{...}} - protegge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240C1A-54B8-2B42-B42E-C1D296EC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8" y="813838"/>
            <a:ext cx="4236909" cy="3905479"/>
          </a:xfr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600"/>
              </a:spcBef>
            </a:pPr>
            <a:r>
              <a:rPr lang="it-IT" sz="2200" dirty="0"/>
              <a:t>{{</a:t>
            </a:r>
            <a:r>
              <a:rPr lang="it-IT" sz="2200" dirty="0">
                <a:highlight>
                  <a:srgbClr val="00FFFF"/>
                </a:highlight>
              </a:rPr>
              <a:t>...</a:t>
            </a:r>
            <a:r>
              <a:rPr lang="it-IT" sz="2200" dirty="0"/>
              <a:t>}} di Blade non equivale </a:t>
            </a:r>
            <a:r>
              <a:rPr lang="it-IT" sz="2200" i="1" dirty="0"/>
              <a:t>esattamente</a:t>
            </a:r>
            <a:r>
              <a:rPr lang="it-IT" sz="2200" dirty="0"/>
              <a:t> a </a:t>
            </a:r>
            <a:r>
              <a:rPr lang="it-IT" sz="2200" dirty="0">
                <a:solidFill>
                  <a:srgbClr val="C00000"/>
                </a:solidFill>
              </a:rPr>
              <a:t>&lt;?= </a:t>
            </a:r>
            <a:r>
              <a:rPr lang="it-IT" sz="2200" dirty="0">
                <a:solidFill>
                  <a:srgbClr val="C00000"/>
                </a:solidFill>
                <a:highlight>
                  <a:srgbClr val="00FFFF"/>
                </a:highlight>
              </a:rPr>
              <a:t>...</a:t>
            </a:r>
            <a:r>
              <a:rPr lang="it-IT" sz="2200" dirty="0">
                <a:solidFill>
                  <a:srgbClr val="C00000"/>
                </a:solidFill>
              </a:rPr>
              <a:t> ?&gt;</a:t>
            </a:r>
            <a:endParaRPr lang="it-IT" sz="2200" dirty="0"/>
          </a:p>
          <a:p>
            <a:pPr marL="228600" indent="-228600">
              <a:lnSpc>
                <a:spcPct val="90000"/>
              </a:lnSpc>
              <a:spcBef>
                <a:spcPts val="600"/>
              </a:spcBef>
            </a:pPr>
            <a:r>
              <a:rPr lang="it-IT" sz="2200" dirty="0"/>
              <a:t>Anche se, come </a:t>
            </a:r>
            <a:r>
              <a:rPr lang="it-IT" sz="2200" dirty="0">
                <a:solidFill>
                  <a:srgbClr val="C00000"/>
                </a:solidFill>
              </a:rPr>
              <a:t>&lt;?= </a:t>
            </a:r>
            <a:r>
              <a:rPr lang="it-IT" sz="2200" dirty="0">
                <a:solidFill>
                  <a:srgbClr val="C00000"/>
                </a:solidFill>
                <a:highlight>
                  <a:srgbClr val="00FFFF"/>
                </a:highlight>
              </a:rPr>
              <a:t>...</a:t>
            </a:r>
            <a:r>
              <a:rPr lang="it-IT" sz="2200" dirty="0">
                <a:solidFill>
                  <a:srgbClr val="C00000"/>
                </a:solidFill>
              </a:rPr>
              <a:t> ?&gt;</a:t>
            </a:r>
            <a:r>
              <a:rPr lang="it-IT" sz="2200" dirty="0"/>
              <a:t>, Blade passa </a:t>
            </a:r>
            <a:r>
              <a:rPr lang="it-IT" sz="2200" dirty="0">
                <a:highlight>
                  <a:srgbClr val="00FFFF"/>
                </a:highlight>
              </a:rPr>
              <a:t>...</a:t>
            </a:r>
            <a:r>
              <a:rPr lang="it-IT" sz="2200" dirty="0"/>
              <a:t> a PHP per la valutazione...</a:t>
            </a:r>
            <a:r>
              <a:rPr lang="it-IT" sz="2200" dirty="0">
                <a:highlight>
                  <a:srgbClr val="00FFFF"/>
                </a:highlight>
              </a:rPr>
              <a:t> </a:t>
            </a:r>
            <a:endParaRPr lang="it-IT" sz="2200" dirty="0"/>
          </a:p>
          <a:p>
            <a:pPr marL="228600" indent="-228600">
              <a:lnSpc>
                <a:spcPct val="90000"/>
              </a:lnSpc>
              <a:spcBef>
                <a:spcPts val="600"/>
              </a:spcBef>
            </a:pPr>
            <a:r>
              <a:rPr lang="it-IT" sz="2200" dirty="0"/>
              <a:t>Il valore restituito da PHP viene filtrato con la funzione PHP </a:t>
            </a:r>
            <a:r>
              <a:rPr lang="it-IT" sz="2200" i="1" dirty="0"/>
              <a:t>htmlspecialchars</a:t>
            </a:r>
            <a:r>
              <a:rPr lang="it-IT" sz="2200" dirty="0"/>
              <a:t>(), che elimina, in particolare, i segni "minore" e "maggiore" che delimitano i tag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</a:pPr>
            <a:r>
              <a:rPr lang="it-IT" sz="2200" dirty="0"/>
              <a:t>Insomma, {{</a:t>
            </a:r>
            <a:r>
              <a:rPr lang="it-IT" sz="2200" dirty="0">
                <a:highlight>
                  <a:srgbClr val="00FFFF"/>
                </a:highlight>
              </a:rPr>
              <a:t>...</a:t>
            </a:r>
            <a:r>
              <a:rPr lang="it-IT" sz="2200" dirty="0"/>
              <a:t>}} valuta </a:t>
            </a:r>
            <a:r>
              <a:rPr lang="it-IT" sz="2200" dirty="0">
                <a:highlight>
                  <a:srgbClr val="00FFFF"/>
                </a:highlight>
              </a:rPr>
              <a:t>...</a:t>
            </a:r>
            <a:r>
              <a:rPr lang="it-IT" sz="2200" dirty="0"/>
              <a:t> ma elimina i tag dal risultato!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A06531-67F9-1D44-88F6-A5D5E326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CA83-A95C-0245-BE71-2A18E041722F}" type="datetime1">
              <a:rPr lang="en-IT"/>
              <a:t>15/01/25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A10C07-C4C3-5B40-9480-FBEAD8CE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6C7467-9687-CE40-AF22-A80209FB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13</a:t>
            </a:fld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57A2BE4-AF06-F740-B3BB-81FC8861348A}"/>
              </a:ext>
            </a:extLst>
          </p:cNvPr>
          <p:cNvCxnSpPr>
            <a:cxnSpLocks/>
          </p:cNvCxnSpPr>
          <p:nvPr/>
        </p:nvCxnSpPr>
        <p:spPr>
          <a:xfrm flipH="1">
            <a:off x="5464098" y="2504341"/>
            <a:ext cx="470058" cy="39333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720F5896-EA38-7C49-8488-063485CA9405}"/>
              </a:ext>
            </a:extLst>
          </p:cNvPr>
          <p:cNvCxnSpPr>
            <a:cxnSpLocks/>
          </p:cNvCxnSpPr>
          <p:nvPr/>
        </p:nvCxnSpPr>
        <p:spPr>
          <a:xfrm>
            <a:off x="5113534" y="2252338"/>
            <a:ext cx="0" cy="64534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BBB42DD4-1471-404E-B141-55B2B7566C55}"/>
              </a:ext>
            </a:extLst>
          </p:cNvPr>
          <p:cNvSpPr/>
          <p:nvPr/>
        </p:nvSpPr>
        <p:spPr>
          <a:xfrm>
            <a:off x="4645272" y="467234"/>
            <a:ext cx="2907818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8000"/>
                </a:solidFill>
                <a:latin typeface="Ubuntu Mono" panose="020B0509030602030204" pitchFamily="49" charset="0"/>
              </a:rPr>
              <a:t>&lt;!-- </a:t>
            </a:r>
            <a:r>
              <a:rPr lang="it-IT" sz="900" dirty="0" err="1">
                <a:solidFill>
                  <a:srgbClr val="008000"/>
                </a:solidFill>
                <a:latin typeface="Ubuntu Mono" panose="020B0509030602030204" pitchFamily="49" charset="0"/>
              </a:rPr>
              <a:t>web.php</a:t>
            </a:r>
            <a:r>
              <a:rPr lang="it-IT" sz="900" dirty="0">
                <a:solidFill>
                  <a:srgbClr val="008000"/>
                </a:solidFill>
                <a:latin typeface="Ubuntu Mono" panose="020B0509030602030204" pitchFamily="49" charset="0"/>
              </a:rPr>
              <a:t> --&gt;</a:t>
            </a:r>
            <a:endParaRPr lang="it-IT" sz="9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100" dirty="0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it-IT" sz="1100" dirty="0" err="1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it-IT" sz="11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1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1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1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1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1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$azioni</a:t>
            </a:r>
            <a:r>
              <a:rPr lang="it-IT" sz="11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1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it-IT" sz="11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1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bere'</a:t>
            </a:r>
            <a:r>
              <a:rPr lang="it-IT" sz="11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it-IT" sz="11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'mangiare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1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it-IT" sz="1100" dirty="0">
              <a:solidFill>
                <a:srgbClr val="BA2121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100" b="1" dirty="0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it-IT" sz="11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1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[</a:t>
            </a:r>
          </a:p>
          <a:p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1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azione_pref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1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1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$azioni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,</a:t>
            </a:r>
          </a:p>
          <a:p>
            <a:r>
              <a:rPr lang="it-IT" sz="11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'quando'</a:t>
            </a:r>
            <a:r>
              <a:rPr lang="it-IT" sz="11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</a:t>
            </a:r>
          </a:p>
          <a:p>
            <a:r>
              <a:rPr lang="it-IT" sz="1100" dirty="0">
                <a:solidFill>
                  <a:srgbClr val="0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'&lt;script&gt;</a:t>
            </a:r>
            <a:r>
              <a:rPr lang="it-IT" sz="11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alert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("ciao")&lt;/script&gt;</a:t>
            </a:r>
            <a:r>
              <a:rPr lang="it-IT" sz="11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]);</a:t>
            </a:r>
          </a:p>
          <a:p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676809F-CE4C-B647-8317-5BF5786F4CDC}"/>
              </a:ext>
            </a:extLst>
          </p:cNvPr>
          <p:cNvSpPr/>
          <p:nvPr/>
        </p:nvSpPr>
        <p:spPr>
          <a:xfrm>
            <a:off x="5934157" y="1973000"/>
            <a:ext cx="2855686" cy="800219"/>
          </a:xfrm>
          <a:prstGeom prst="rect">
            <a:avLst/>
          </a:prstGeom>
          <a:solidFill>
            <a:srgbClr val="E9EFF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0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0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0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extends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'layout'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  <a:endParaRPr lang="it-IT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section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'contenuto'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&lt;h2&gt;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Cosa ci piace {{</a:t>
            </a:r>
            <a:r>
              <a:rPr lang="it-IT" sz="12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$quando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}}: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&lt;/h2&gt;</a:t>
            </a: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C16FC1A7-48E0-2D44-A9B8-40E275E11221}"/>
              </a:ext>
            </a:extLst>
          </p:cNvPr>
          <p:cNvSpPr txBox="1">
            <a:spLocks/>
          </p:cNvSpPr>
          <p:nvPr/>
        </p:nvSpPr>
        <p:spPr>
          <a:xfrm>
            <a:off x="261807" y="4815963"/>
            <a:ext cx="8579942" cy="1688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400"/>
              </a:spcBef>
            </a:pPr>
            <a:r>
              <a:rPr lang="it-IT" sz="2200" dirty="0"/>
              <a:t>Quindi, anche se </a:t>
            </a:r>
            <a:r>
              <a:rPr lang="it-IT" sz="2200" dirty="0">
                <a:highlight>
                  <a:srgbClr val="00FFFF"/>
                </a:highlight>
              </a:rPr>
              <a:t>...</a:t>
            </a:r>
            <a:r>
              <a:rPr lang="it-IT" sz="2200" dirty="0"/>
              <a:t> fosse una variabile contenente una stringa con del </a:t>
            </a:r>
            <a:r>
              <a:rPr lang="it-IT" sz="2200" dirty="0" err="1"/>
              <a:t>javascript, in Blade</a:t>
            </a:r>
            <a:r>
              <a:rPr lang="it-IT" sz="2200" dirty="0"/>
              <a:t> {{</a:t>
            </a:r>
            <a:r>
              <a:rPr lang="it-IT" sz="2200" dirty="0">
                <a:highlight>
                  <a:srgbClr val="00FFFF"/>
                </a:highlight>
              </a:rPr>
              <a:t>...</a:t>
            </a:r>
            <a:r>
              <a:rPr lang="it-IT" sz="2200" dirty="0"/>
              <a:t>}} </a:t>
            </a:r>
            <a:r>
              <a:rPr lang="it-IT" sz="2200" b="1" dirty="0"/>
              <a:t>protegge</a:t>
            </a:r>
            <a:r>
              <a:rPr lang="it-IT" sz="2200" dirty="0"/>
              <a:t>, evita che il javascript sia eseguito!</a:t>
            </a:r>
          </a:p>
          <a:p>
            <a:pPr marL="228600" indent="-228600">
              <a:lnSpc>
                <a:spcPct val="90000"/>
              </a:lnSpc>
              <a:spcBef>
                <a:spcPts val="400"/>
              </a:spcBef>
            </a:pPr>
            <a:r>
              <a:rPr lang="it-IT" sz="2200" dirty="0"/>
              <a:t>Nell'esempio in figura, si vede che la view </a:t>
            </a:r>
            <a:r>
              <a:rPr lang="it-IT" sz="2200" i="1" dirty="0"/>
              <a:t>welcome</a:t>
            </a:r>
            <a:r>
              <a:rPr lang="it-IT" sz="2200" dirty="0"/>
              <a:t> riceve una variabile </a:t>
            </a:r>
            <a:r>
              <a:rPr lang="it-IT" sz="2200" i="1" dirty="0">
                <a:highlight>
                  <a:srgbClr val="00FFFF"/>
                </a:highlight>
              </a:rPr>
              <a:t>$quando</a:t>
            </a:r>
            <a:r>
              <a:rPr lang="it-IT" sz="2200" dirty="0"/>
              <a:t> contenente javascript, la valuta, ma nel risultato il javascript viene visualizzato, non già eseguito (v. finestra </a:t>
            </a:r>
            <a:r>
              <a:rPr lang="it-IT" sz="2200" i="1" dirty="0"/>
              <a:t>view-source</a:t>
            </a:r>
            <a:r>
              <a:rPr lang="it-IT" sz="2200" dirty="0"/>
              <a:t>)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8624170-10DA-6542-B23C-B3C1F1042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272" y="2929747"/>
            <a:ext cx="4143415" cy="8110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A5BF77C-EF25-FC42-9FE3-31610F4B9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272" y="3897326"/>
            <a:ext cx="4144759" cy="7125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172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2AE971-1C2B-7F43-9ACE-50D4C5FA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{{...}} vs. </a:t>
            </a:r>
            <a:r>
              <a:rPr lang="it-IT" dirty="0">
                <a:solidFill>
                  <a:srgbClr val="C00000"/>
                </a:solidFill>
              </a:rPr>
              <a:t>&lt;?= </a:t>
            </a:r>
            <a:r>
              <a:rPr lang="it-IT" dirty="0">
                <a:solidFill>
                  <a:srgbClr val="C00000"/>
                </a:solidFill>
                <a:highlight>
                  <a:srgbClr val="00FFFF"/>
                </a:highlight>
              </a:rPr>
              <a:t>...</a:t>
            </a:r>
            <a:r>
              <a:rPr lang="it-IT" dirty="0">
                <a:solidFill>
                  <a:srgbClr val="C00000"/>
                </a:solidFill>
              </a:rPr>
              <a:t> ?&gt;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240C1A-54B8-2B42-B42E-C1D296EC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57" y="1111203"/>
            <a:ext cx="4054292" cy="2989117"/>
          </a:xfrm>
        </p:spPr>
        <p:txBody>
          <a:bodyPr>
            <a:normAutofit lnSpcReduction="10000"/>
          </a:bodyPr>
          <a:lstStyle/>
          <a:p>
            <a:r>
              <a:rPr lang="it-IT" sz="2400" dirty="0"/>
              <a:t>{{</a:t>
            </a:r>
            <a:r>
              <a:rPr lang="it-IT" sz="2400" dirty="0">
                <a:highlight>
                  <a:srgbClr val="00FFFF"/>
                </a:highlight>
              </a:rPr>
              <a:t>...</a:t>
            </a:r>
            <a:r>
              <a:rPr lang="it-IT" sz="2400" dirty="0"/>
              <a:t>}} di Blade non equivale </a:t>
            </a:r>
            <a:r>
              <a:rPr lang="it-IT" sz="2400" i="1" dirty="0"/>
              <a:t>esattamente</a:t>
            </a:r>
            <a:r>
              <a:rPr lang="it-IT" sz="2400" dirty="0"/>
              <a:t> a </a:t>
            </a:r>
            <a:r>
              <a:rPr lang="it-IT" sz="2400" dirty="0">
                <a:solidFill>
                  <a:srgbClr val="C00000"/>
                </a:solidFill>
              </a:rPr>
              <a:t>&lt;?= </a:t>
            </a:r>
            <a:r>
              <a:rPr lang="it-IT" sz="2400" dirty="0">
                <a:solidFill>
                  <a:srgbClr val="C00000"/>
                </a:solidFill>
                <a:highlight>
                  <a:srgbClr val="00FFFF"/>
                </a:highlight>
              </a:rPr>
              <a:t>...</a:t>
            </a:r>
            <a:r>
              <a:rPr lang="it-IT" sz="2400" dirty="0">
                <a:solidFill>
                  <a:srgbClr val="C00000"/>
                </a:solidFill>
              </a:rPr>
              <a:t> ?&gt;</a:t>
            </a:r>
            <a:r>
              <a:rPr lang="it-IT" sz="2400" dirty="0"/>
              <a:t> come si vede qui a fianco</a:t>
            </a:r>
          </a:p>
          <a:p>
            <a:r>
              <a:rPr lang="it-IT" sz="2400" dirty="0"/>
              <a:t>Se la variabile PHP in </a:t>
            </a:r>
            <a:r>
              <a:rPr lang="it-IT" sz="2400" dirty="0">
                <a:highlight>
                  <a:srgbClr val="00FFFF"/>
                </a:highlight>
              </a:rPr>
              <a:t>...</a:t>
            </a:r>
            <a:r>
              <a:rPr lang="it-IT" sz="2400" dirty="0"/>
              <a:t> contiene una stringa con codice </a:t>
            </a:r>
            <a:r>
              <a:rPr lang="it-IT" sz="2400" dirty="0" err="1"/>
              <a:t>javascript</a:t>
            </a:r>
            <a:r>
              <a:rPr lang="it-IT" sz="2400" dirty="0"/>
              <a:t>! </a:t>
            </a:r>
          </a:p>
          <a:p>
            <a:r>
              <a:rPr lang="it-IT" sz="2400" dirty="0"/>
              <a:t>{{</a:t>
            </a:r>
            <a:r>
              <a:rPr lang="it-IT" sz="2400" dirty="0">
                <a:highlight>
                  <a:srgbClr val="00FFFF"/>
                </a:highlight>
              </a:rPr>
              <a:t>...</a:t>
            </a:r>
            <a:r>
              <a:rPr lang="it-IT" sz="2400" dirty="0"/>
              <a:t>}} protegge, cioè evita l'esecuzione del javascript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A06531-67F9-1D44-88F6-A5D5E326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CA83-A95C-0245-BE71-2A18E041722F}" type="datetime1">
              <a:rPr lang="en-IT"/>
              <a:t>15/01/25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A10C07-C4C3-5B40-9480-FBEAD8CE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6C7467-9687-CE40-AF22-A80209FB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14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F01A07-7EF8-8041-9CD3-1EAEDC53FD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930"/>
          <a:stretch/>
        </p:blipFill>
        <p:spPr>
          <a:xfrm>
            <a:off x="4572000" y="3423122"/>
            <a:ext cx="4196724" cy="7506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2585E39-A1E5-C246-9749-4CD74C869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4286538"/>
            <a:ext cx="4196725" cy="15284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718898FA-7836-6C41-868C-FED9EC72D19F}"/>
              </a:ext>
            </a:extLst>
          </p:cNvPr>
          <p:cNvSpPr txBox="1">
            <a:spLocks/>
          </p:cNvSpPr>
          <p:nvPr/>
        </p:nvSpPr>
        <p:spPr>
          <a:xfrm>
            <a:off x="699402" y="5429711"/>
            <a:ext cx="1347765" cy="493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produce</a:t>
            </a:r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ED51BA4B-D6A2-7F4A-BF53-DE6DB468AB9C}"/>
              </a:ext>
            </a:extLst>
          </p:cNvPr>
          <p:cNvSpPr txBox="1">
            <a:spLocks/>
          </p:cNvSpPr>
          <p:nvPr/>
        </p:nvSpPr>
        <p:spPr>
          <a:xfrm>
            <a:off x="354157" y="3936950"/>
            <a:ext cx="4054292" cy="89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Invece </a:t>
            </a:r>
            <a:r>
              <a:rPr lang="it-IT" sz="2400" dirty="0">
                <a:solidFill>
                  <a:srgbClr val="C00000"/>
                </a:solidFill>
              </a:rPr>
              <a:t>&lt;?= </a:t>
            </a:r>
            <a:r>
              <a:rPr lang="it-IT" sz="2400" dirty="0">
                <a:solidFill>
                  <a:srgbClr val="C00000"/>
                </a:solidFill>
                <a:highlight>
                  <a:srgbClr val="00FFFF"/>
                </a:highlight>
              </a:rPr>
              <a:t>...</a:t>
            </a:r>
            <a:r>
              <a:rPr lang="it-IT" sz="2400" dirty="0">
                <a:solidFill>
                  <a:srgbClr val="C00000"/>
                </a:solidFill>
              </a:rPr>
              <a:t> ?&gt;</a:t>
            </a:r>
            <a:r>
              <a:rPr lang="it-IT" sz="2400" dirty="0"/>
              <a:t>  lascia il </a:t>
            </a:r>
            <a:r>
              <a:rPr lang="it-IT" sz="2400" dirty="0" err="1"/>
              <a:t>javascript</a:t>
            </a:r>
            <a:r>
              <a:rPr lang="it-IT" sz="2400" dirty="0"/>
              <a:t> in </a:t>
            </a:r>
            <a:r>
              <a:rPr lang="it-IT" sz="2400" dirty="0">
                <a:highlight>
                  <a:srgbClr val="00FFFF"/>
                </a:highlight>
              </a:rPr>
              <a:t>...</a:t>
            </a:r>
            <a:r>
              <a:rPr lang="it-IT" sz="2400" dirty="0"/>
              <a:t> inalterato...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18AC3FCF-577B-9649-AB7C-BD994800965D}"/>
              </a:ext>
            </a:extLst>
          </p:cNvPr>
          <p:cNvSpPr txBox="1">
            <a:spLocks/>
          </p:cNvSpPr>
          <p:nvPr/>
        </p:nvSpPr>
        <p:spPr>
          <a:xfrm>
            <a:off x="697469" y="4756387"/>
            <a:ext cx="3795400" cy="49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così, in </a:t>
            </a:r>
            <a:r>
              <a:rPr lang="it-IT" sz="2400" i="1" dirty="0" err="1"/>
              <a:t>welcome.blade.php</a:t>
            </a:r>
            <a:endParaRPr lang="it-IT" sz="2400" dirty="0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2E3665F-8BEB-514A-BDA9-DBF4D5552480}"/>
              </a:ext>
            </a:extLst>
          </p:cNvPr>
          <p:cNvCxnSpPr>
            <a:cxnSpLocks/>
          </p:cNvCxnSpPr>
          <p:nvPr/>
        </p:nvCxnSpPr>
        <p:spPr>
          <a:xfrm>
            <a:off x="1893380" y="5683938"/>
            <a:ext cx="2678619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D5536ABC-42E1-564F-9591-5F7129974154}"/>
              </a:ext>
            </a:extLst>
          </p:cNvPr>
          <p:cNvSpPr txBox="1">
            <a:spLocks/>
          </p:cNvSpPr>
          <p:nvPr/>
        </p:nvSpPr>
        <p:spPr>
          <a:xfrm>
            <a:off x="678476" y="5761181"/>
            <a:ext cx="3670500" cy="714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eseguendo il javascript (v. </a:t>
            </a:r>
            <a:r>
              <a:rPr lang="it-IT" sz="2400" i="1" dirty="0"/>
              <a:t>view-source:</a:t>
            </a:r>
            <a:r>
              <a:rPr lang="it-IT" sz="2400" dirty="0"/>
              <a:t>)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57A2BE4-AF06-F740-B3BB-81FC8861348A}"/>
              </a:ext>
            </a:extLst>
          </p:cNvPr>
          <p:cNvCxnSpPr>
            <a:cxnSpLocks/>
          </p:cNvCxnSpPr>
          <p:nvPr/>
        </p:nvCxnSpPr>
        <p:spPr>
          <a:xfrm flipH="1">
            <a:off x="5417631" y="3032165"/>
            <a:ext cx="440322" cy="36122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720F5896-EA38-7C49-8488-063485CA9405}"/>
              </a:ext>
            </a:extLst>
          </p:cNvPr>
          <p:cNvCxnSpPr>
            <a:cxnSpLocks/>
          </p:cNvCxnSpPr>
          <p:nvPr/>
        </p:nvCxnSpPr>
        <p:spPr>
          <a:xfrm>
            <a:off x="5113534" y="2780162"/>
            <a:ext cx="1" cy="61322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Rettangolo 27">
            <a:extLst>
              <a:ext uri="{FF2B5EF4-FFF2-40B4-BE49-F238E27FC236}">
                <a16:creationId xmlns:a16="http://schemas.microsoft.com/office/drawing/2014/main" id="{2E149C93-E34F-684E-A86B-78CFA67E4D25}"/>
              </a:ext>
            </a:extLst>
          </p:cNvPr>
          <p:cNvSpPr/>
          <p:nvPr/>
        </p:nvSpPr>
        <p:spPr>
          <a:xfrm>
            <a:off x="805744" y="5218216"/>
            <a:ext cx="3467318" cy="276999"/>
          </a:xfrm>
          <a:prstGeom prst="rect">
            <a:avLst/>
          </a:prstGeom>
          <a:solidFill>
            <a:srgbClr val="E9EFF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&lt;h2&gt;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Cosa ci piace </a:t>
            </a:r>
            <a:r>
              <a:rPr lang="it-IT" sz="1200" dirty="0">
                <a:solidFill>
                  <a:srgbClr val="800000"/>
                </a:solidFill>
                <a:latin typeface="Ubuntu Mono" panose="020B0509030602030204" pitchFamily="49" charset="0"/>
              </a:rPr>
              <a:t>&lt;?=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$quando </a:t>
            </a:r>
            <a:r>
              <a:rPr lang="it-IT" sz="1200" dirty="0">
                <a:solidFill>
                  <a:srgbClr val="800000"/>
                </a:solidFill>
                <a:latin typeface="Ubuntu Mono" panose="020B0509030602030204" pitchFamily="49" charset="0"/>
              </a:rPr>
              <a:t>?&gt;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&lt;/h2&gt;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BBB42DD4-1471-404E-B141-55B2B7566C55}"/>
              </a:ext>
            </a:extLst>
          </p:cNvPr>
          <p:cNvSpPr/>
          <p:nvPr/>
        </p:nvSpPr>
        <p:spPr>
          <a:xfrm>
            <a:off x="4645272" y="995058"/>
            <a:ext cx="2839201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900" dirty="0">
                <a:solidFill>
                  <a:srgbClr val="008000"/>
                </a:solidFill>
                <a:latin typeface="Ubuntu Mono" panose="020B0509030602030204" pitchFamily="49" charset="0"/>
              </a:rPr>
              <a:t>&lt;!-- </a:t>
            </a:r>
            <a:r>
              <a:rPr lang="it-IT" sz="900" dirty="0" err="1">
                <a:solidFill>
                  <a:srgbClr val="008000"/>
                </a:solidFill>
                <a:latin typeface="Ubuntu Mono" panose="020B0509030602030204" pitchFamily="49" charset="0"/>
              </a:rPr>
              <a:t>web.php</a:t>
            </a:r>
            <a:r>
              <a:rPr lang="it-IT" sz="900" dirty="0">
                <a:solidFill>
                  <a:srgbClr val="008000"/>
                </a:solidFill>
                <a:latin typeface="Ubuntu Mono" panose="020B0509030602030204" pitchFamily="49" charset="0"/>
              </a:rPr>
              <a:t> --&gt;</a:t>
            </a:r>
            <a:endParaRPr lang="it-IT" sz="9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100" dirty="0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it-IT" sz="1100" dirty="0" err="1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it-IT" sz="11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1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1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1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1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1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$azioni</a:t>
            </a:r>
            <a:r>
              <a:rPr lang="it-IT" sz="11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1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it-IT" sz="11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1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bere'</a:t>
            </a:r>
            <a:r>
              <a:rPr lang="it-IT" sz="11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it-IT" sz="11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'mangiare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1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it-IT" sz="1100" dirty="0">
              <a:solidFill>
                <a:srgbClr val="BA2121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100" b="1" dirty="0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it-IT" sz="11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1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[</a:t>
            </a:r>
          </a:p>
          <a:p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1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azione_pref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1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1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$azioni</a:t>
            </a:r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,</a:t>
            </a:r>
          </a:p>
          <a:p>
            <a:r>
              <a:rPr lang="it-IT" sz="11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'quando'</a:t>
            </a:r>
            <a:r>
              <a:rPr lang="it-IT" sz="11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</a:t>
            </a:r>
          </a:p>
          <a:p>
            <a:r>
              <a:rPr lang="it-IT" sz="1100" dirty="0">
                <a:solidFill>
                  <a:srgbClr val="0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'&lt;script&gt;</a:t>
            </a:r>
            <a:r>
              <a:rPr lang="it-IT" sz="11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alert</a:t>
            </a:r>
            <a:r>
              <a:rPr lang="it-IT" sz="11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("ciao")&lt;/script&gt;</a:t>
            </a:r>
            <a:r>
              <a:rPr lang="it-IT" sz="11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]);</a:t>
            </a:r>
          </a:p>
          <a:p>
            <a:r>
              <a:rPr lang="it-IT" sz="11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676809F-CE4C-B647-8317-5BF5786F4CDC}"/>
              </a:ext>
            </a:extLst>
          </p:cNvPr>
          <p:cNvSpPr/>
          <p:nvPr/>
        </p:nvSpPr>
        <p:spPr>
          <a:xfrm>
            <a:off x="5818620" y="2500824"/>
            <a:ext cx="3113653" cy="800219"/>
          </a:xfrm>
          <a:prstGeom prst="rect">
            <a:avLst/>
          </a:prstGeom>
          <a:solidFill>
            <a:srgbClr val="E9EFF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0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0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0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extends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'layout'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  <a:endParaRPr lang="it-IT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section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'contenuto'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&lt;h2&gt;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Cosa ci piace 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&lt;?= 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$quando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?&gt;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&lt;/h2&gt;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08F07E3-E668-B04B-AAE7-EE69771463F5}"/>
              </a:ext>
            </a:extLst>
          </p:cNvPr>
          <p:cNvCxnSpPr>
            <a:cxnSpLocks/>
          </p:cNvCxnSpPr>
          <p:nvPr/>
        </p:nvCxnSpPr>
        <p:spPr>
          <a:xfrm>
            <a:off x="3940098" y="3486616"/>
            <a:ext cx="635374" cy="28341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CF280EA2-651A-1D4C-95DA-A4959A3FC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5900937"/>
            <a:ext cx="4217844" cy="5657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054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43925-CC57-0543-BC38-604D9E70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{{...}} e {!! ... !!}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8D1D85-9D73-0343-B698-873F0F20D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85" y="1055077"/>
            <a:ext cx="8913542" cy="5496447"/>
          </a:xfrm>
        </p:spPr>
        <p:txBody>
          <a:bodyPr>
            <a:normAutofit lnSpcReduction="10000"/>
          </a:bodyPr>
          <a:lstStyle/>
          <a:p>
            <a:pPr marL="273050" indent="-273050"/>
            <a:r>
              <a:rPr lang="it-IT" sz="2400" dirty="0"/>
              <a:t>Dunque, </a:t>
            </a:r>
            <a:r>
              <a:rPr lang="it-IT" sz="2400" dirty="0">
                <a:highlight>
                  <a:srgbClr val="E4EDF2"/>
                </a:highlight>
                <a:latin typeface="Ubuntu Mono" panose="020B0509030602030204" pitchFamily="49" charset="0"/>
              </a:rPr>
              <a:t>{{</a:t>
            </a:r>
            <a:r>
              <a:rPr lang="it-IT" sz="2400" dirty="0">
                <a:highlight>
                  <a:srgbClr val="00FFFF"/>
                </a:highlight>
                <a:latin typeface="Ubuntu Mono" panose="020B0509030602030204" pitchFamily="49" charset="0"/>
              </a:rPr>
              <a:t>...</a:t>
            </a:r>
            <a:r>
              <a:rPr lang="it-IT" sz="2400" dirty="0">
                <a:highlight>
                  <a:srgbClr val="E4EDF2"/>
                </a:highlight>
                <a:latin typeface="Ubuntu Mono" panose="020B0509030602030204" pitchFamily="49" charset="0"/>
              </a:rPr>
              <a:t>}}</a:t>
            </a:r>
            <a:r>
              <a:rPr lang="it-IT" sz="2400" dirty="0"/>
              <a:t> protegge (da) il proprio argomento (espressione </a:t>
            </a:r>
            <a:r>
              <a:rPr lang="it-IT" sz="2400" dirty="0">
                <a:highlight>
                  <a:srgbClr val="00FFFF"/>
                </a:highlight>
                <a:latin typeface="Ubuntu Mono" panose="020B0509030602030204" pitchFamily="49" charset="0"/>
              </a:rPr>
              <a:t>...</a:t>
            </a:r>
            <a:r>
              <a:rPr lang="it-IT" sz="2400" dirty="0"/>
              <a:t>) che potrebbe contenere codice </a:t>
            </a:r>
            <a:r>
              <a:rPr lang="it-IT" sz="2400" dirty="0" err="1"/>
              <a:t>Javascript</a:t>
            </a:r>
            <a:r>
              <a:rPr lang="it-IT" sz="2400" dirty="0"/>
              <a:t> non previsto o, peggio, malizioso, con effetti comunque indesiderati</a:t>
            </a:r>
          </a:p>
          <a:p>
            <a:pPr marL="273050" indent="-273050"/>
            <a:r>
              <a:rPr lang="it-IT" sz="2400" dirty="0"/>
              <a:t>Cautele simili si dovrebbero avere con il codice che verrà valutato all'interno di </a:t>
            </a:r>
            <a:r>
              <a:rPr lang="it-IT" sz="2400" dirty="0" err="1"/>
              <a:t>tag</a:t>
            </a:r>
            <a:r>
              <a:rPr lang="it-IT" sz="2400" dirty="0"/>
              <a:t> </a:t>
            </a:r>
            <a:r>
              <a:rPr lang="it-IT" sz="2400" dirty="0">
                <a:solidFill>
                  <a:srgbClr val="C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&lt;?</a:t>
            </a:r>
            <a:r>
              <a:rPr lang="it-IT" sz="2400" dirty="0" err="1">
                <a:solidFill>
                  <a:srgbClr val="C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php</a:t>
            </a:r>
            <a:r>
              <a:rPr lang="it-IT" sz="2400" dirty="0" err="1"/>
              <a:t> e </a:t>
            </a:r>
            <a:r>
              <a:rPr lang="it-IT" sz="2400" dirty="0">
                <a:solidFill>
                  <a:srgbClr val="C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?&gt;</a:t>
            </a:r>
          </a:p>
          <a:p>
            <a:pPr lvl="1"/>
            <a:r>
              <a:rPr lang="it-IT" sz="2400" dirty="0"/>
              <a:t>di norma esso dovrebbe essere innocuo, ma potrebbe non esserlo se proviene in parte da parametri di </a:t>
            </a:r>
            <a:r>
              <a:rPr lang="it-IT" sz="2400" dirty="0">
                <a:latin typeface="Ubuntu Mono" panose="020B0509030602030204" pitchFamily="49" charset="0"/>
              </a:rPr>
              <a:t>GET</a:t>
            </a:r>
            <a:r>
              <a:rPr lang="it-IT" sz="2400" dirty="0"/>
              <a:t> (</a:t>
            </a:r>
            <a:r>
              <a:rPr lang="it-IT" sz="2400" dirty="0">
                <a:highlight>
                  <a:srgbClr val="E4EDF2"/>
                </a:highlight>
                <a:latin typeface="Ubuntu Mono" panose="020B0509030602030204" pitchFamily="49" charset="0"/>
              </a:rPr>
              <a:t>?XXX=YYY</a:t>
            </a:r>
            <a:r>
              <a:rPr lang="it-IT" sz="2400" dirty="0"/>
              <a:t>) o da </a:t>
            </a:r>
            <a:r>
              <a:rPr lang="it-IT" sz="2400" dirty="0" err="1"/>
              <a:t>form</a:t>
            </a:r>
            <a:r>
              <a:rPr lang="it-IT" sz="2400" dirty="0"/>
              <a:t> inviati con </a:t>
            </a:r>
            <a:r>
              <a:rPr lang="it-IT" sz="2400" dirty="0">
                <a:latin typeface="Ubuntu Mono" panose="020B0509030602030204" pitchFamily="49" charset="0"/>
              </a:rPr>
              <a:t>POST</a:t>
            </a:r>
            <a:r>
              <a:rPr lang="it-IT" sz="2400" dirty="0"/>
              <a:t> </a:t>
            </a:r>
          </a:p>
          <a:p>
            <a:pPr lvl="1"/>
            <a:r>
              <a:rPr lang="it-IT" sz="2400" dirty="0"/>
              <a:t>in questi casi </a:t>
            </a:r>
            <a:r>
              <a:rPr lang="it-IT" sz="2400" dirty="0">
                <a:highlight>
                  <a:srgbClr val="E4EDF2"/>
                </a:highlight>
                <a:latin typeface="Ubuntu Mono" panose="020B0509030602030204" pitchFamily="49" charset="0"/>
              </a:rPr>
              <a:t>{{</a:t>
            </a:r>
            <a:r>
              <a:rPr lang="it-IT" sz="2400" dirty="0">
                <a:highlight>
                  <a:srgbClr val="00FFFF"/>
                </a:highlight>
                <a:latin typeface="Ubuntu Mono" panose="020B0509030602030204" pitchFamily="49" charset="0"/>
              </a:rPr>
              <a:t>...</a:t>
            </a:r>
            <a:r>
              <a:rPr lang="it-IT" sz="2400" dirty="0">
                <a:highlight>
                  <a:srgbClr val="E4EDF2"/>
                </a:highlight>
                <a:latin typeface="Ubuntu Mono" panose="020B0509030602030204" pitchFamily="49" charset="0"/>
              </a:rPr>
              <a:t>}}</a:t>
            </a:r>
            <a:r>
              <a:rPr lang="it-IT" sz="2400" dirty="0"/>
              <a:t> dà protezione, perché fa valutare </a:t>
            </a:r>
            <a:r>
              <a:rPr lang="it-IT" sz="2400" dirty="0">
                <a:highlight>
                  <a:srgbClr val="00FFFF"/>
                </a:highlight>
                <a:latin typeface="Ubuntu Mono" panose="020B0509030602030204" pitchFamily="49" charset="0"/>
              </a:rPr>
              <a:t>...</a:t>
            </a:r>
            <a:r>
              <a:rPr lang="it-IT" sz="2400" dirty="0"/>
              <a:t> da PHP, ma filtra il valore prodotto con </a:t>
            </a:r>
            <a:r>
              <a:rPr lang="it-IT" sz="2400" i="1" dirty="0"/>
              <a:t>htmlspecialchars()</a:t>
            </a:r>
            <a:r>
              <a:rPr lang="it-IT" sz="2400" dirty="0"/>
              <a:t>  (si dice che "quota" o "protegge" il proprio argomento)</a:t>
            </a:r>
          </a:p>
          <a:p>
            <a:pPr lvl="1"/>
            <a:r>
              <a:rPr lang="it-IT" sz="2400" dirty="0"/>
              <a:t>tale filtro non opera, invece, con il costrutto </a:t>
            </a:r>
            <a:r>
              <a:rPr lang="it-IT" sz="2400" dirty="0" err="1"/>
              <a:t>Blade</a:t>
            </a:r>
            <a:r>
              <a:rPr lang="it-IT" sz="2400" dirty="0"/>
              <a:t> </a:t>
            </a:r>
            <a:r>
              <a:rPr lang="it-IT" sz="2400" dirty="0">
                <a:highlight>
                  <a:srgbClr val="E4EDF2"/>
                </a:highlight>
                <a:latin typeface="Ubuntu Mono" panose="020B0509030602030204" pitchFamily="49" charset="0"/>
              </a:rPr>
              <a:t>{!!</a:t>
            </a:r>
            <a:r>
              <a:rPr lang="it-IT" sz="2400" dirty="0">
                <a:highlight>
                  <a:srgbClr val="00FFFF"/>
                </a:highlight>
                <a:latin typeface="Ubuntu Mono" panose="020B0509030602030204" pitchFamily="49" charset="0"/>
              </a:rPr>
              <a:t>...</a:t>
            </a:r>
            <a:r>
              <a:rPr lang="it-IT" sz="2400" dirty="0">
                <a:highlight>
                  <a:srgbClr val="E4EDF2"/>
                </a:highlight>
                <a:latin typeface="Ubuntu Mono" panose="020B0509030602030204" pitchFamily="49" charset="0"/>
              </a:rPr>
              <a:t>!!}</a:t>
            </a:r>
            <a:r>
              <a:rPr lang="it-IT" sz="2400" dirty="0"/>
              <a:t> che presenta quindi gli stessi rischi di </a:t>
            </a:r>
            <a:r>
              <a:rPr lang="it-IT" sz="2400" dirty="0">
                <a:solidFill>
                  <a:srgbClr val="C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&lt;?</a:t>
            </a:r>
            <a:r>
              <a:rPr lang="it-IT" sz="2400" dirty="0" err="1">
                <a:solidFill>
                  <a:srgbClr val="C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=</a:t>
            </a:r>
            <a:r>
              <a:rPr lang="it-IT" sz="2400" dirty="0">
                <a:highlight>
                  <a:srgbClr val="E4EDF2"/>
                </a:highlight>
                <a:latin typeface="Ubuntu Mono" panose="020B0509030602030204" pitchFamily="49" charset="0"/>
              </a:rPr>
              <a:t> </a:t>
            </a:r>
            <a:r>
              <a:rPr lang="it-IT" sz="2400" i="1" dirty="0">
                <a:highlight>
                  <a:srgbClr val="00FFFF"/>
                </a:highlight>
                <a:latin typeface="Ubuntu Mono" panose="020B0509030602030204" pitchFamily="49" charset="0"/>
              </a:rPr>
              <a:t>...</a:t>
            </a:r>
            <a:r>
              <a:rPr lang="it-IT" sz="2400" dirty="0">
                <a:highlight>
                  <a:srgbClr val="E4EDF2"/>
                </a:highlight>
                <a:latin typeface="Ubuntu Mono" panose="020B0509030602030204" pitchFamily="49" charset="0"/>
              </a:rPr>
              <a:t> </a:t>
            </a:r>
            <a:r>
              <a:rPr lang="it-IT" sz="2400" dirty="0">
                <a:solidFill>
                  <a:srgbClr val="C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?&gt;</a:t>
            </a:r>
          </a:p>
          <a:p>
            <a:pPr lvl="1"/>
            <a:r>
              <a:rPr lang="it-IT" sz="2400" dirty="0"/>
              <a:t>si suole dire che il codice in </a:t>
            </a:r>
            <a:r>
              <a:rPr lang="it-IT" sz="2400" dirty="0">
                <a:highlight>
                  <a:srgbClr val="00FFFF"/>
                </a:highlight>
                <a:latin typeface="Ubuntu Mono" panose="020B0509030602030204" pitchFamily="49" charset="0"/>
              </a:rPr>
              <a:t>...</a:t>
            </a:r>
            <a:r>
              <a:rPr lang="it-IT" sz="2400" dirty="0"/>
              <a:t> "va considerato colpevole finché non lo si dimostra innocente"!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DF2EC0-EA05-9F42-BA8D-A5CF3899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C5182-5E9D-174E-AFBD-1D587F874926}" type="datetime1">
              <a:rPr lang="en-IT"/>
              <a:t>15/01/25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B29C48-F6B8-2143-B14C-F51603E40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33D16D-615F-DF4B-BD41-08D63E99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015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E4F97B-3BE0-6649-9339-01728BB0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9" y="115902"/>
            <a:ext cx="7543545" cy="673028"/>
          </a:xfrm>
        </p:spPr>
        <p:txBody>
          <a:bodyPr>
            <a:normAutofit fontScale="90000"/>
          </a:bodyPr>
          <a:lstStyle/>
          <a:p>
            <a:r>
              <a:rPr lang="it-IT" sz="4000" b="0" dirty="0" err="1"/>
              <a:t>Facility</a:t>
            </a:r>
            <a:r>
              <a:rPr lang="it-IT" sz="4000" b="0" dirty="0"/>
              <a:t> per variabili nelle </a:t>
            </a:r>
            <a:r>
              <a:rPr lang="it-IT" sz="4000" b="0" dirty="0" err="1"/>
              <a:t>view</a:t>
            </a:r>
            <a:r>
              <a:rPr lang="it-IT" sz="4000" b="0" dirty="0"/>
              <a:t>: -&gt;</a:t>
            </a:r>
            <a:r>
              <a:rPr lang="it-IT" sz="4000" b="0" i="1" dirty="0"/>
              <a:t>with()</a:t>
            </a:r>
            <a:endParaRPr lang="it-IT" sz="4000" b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EB605-91FE-F349-86AE-19A6F1E9B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955" y="941237"/>
            <a:ext cx="5608944" cy="2271408"/>
          </a:xfrm>
        </p:spPr>
        <p:txBody>
          <a:bodyPr>
            <a:normAutofit lnSpcReduction="10000"/>
          </a:bodyPr>
          <a:lstStyle/>
          <a:p>
            <a:pPr marL="222250" indent="-222250"/>
            <a:r>
              <a:rPr lang="it-IT" sz="2400"/>
              <a:t>Come sappiamo, in una route, la funzione </a:t>
            </a:r>
            <a:r>
              <a:rPr lang="it-IT" sz="2400" i="1"/>
              <a:t>view()</a:t>
            </a:r>
            <a:r>
              <a:rPr lang="it-IT" sz="2400"/>
              <a:t> usa il </a:t>
            </a:r>
            <a:r>
              <a:rPr lang="it-IT" sz="2400">
                <a:highlight>
                  <a:srgbClr val="00FFFF"/>
                </a:highlight>
              </a:rPr>
              <a:t>2° parametro</a:t>
            </a:r>
            <a:r>
              <a:rPr lang="it-IT" sz="2400"/>
              <a:t>, un array </a:t>
            </a:r>
            <a:r>
              <a:rPr lang="it-IT" sz="2400">
                <a:solidFill>
                  <a:srgbClr val="C00000"/>
                </a:solidFill>
                <a:latin typeface="Ubuntu Mono" panose="020B0509030602030204" pitchFamily="49" charset="0"/>
              </a:rPr>
              <a:t>['k1'</a:t>
            </a:r>
            <a:r>
              <a:rPr lang="it-IT" sz="2400"/>
              <a:t>=&gt;</a:t>
            </a:r>
            <a:r>
              <a:rPr lang="it-IT" sz="2400">
                <a:solidFill>
                  <a:srgbClr val="C00000"/>
                </a:solidFill>
                <a:latin typeface="Ubuntu Mono" panose="020B0509030602030204" pitchFamily="49" charset="0"/>
              </a:rPr>
              <a:t>'V1'</a:t>
            </a:r>
            <a:r>
              <a:rPr lang="it-IT" sz="2400">
                <a:latin typeface="Ubuntu Mono" panose="020B0509030602030204" pitchFamily="49" charset="0"/>
              </a:rPr>
              <a:t>,</a:t>
            </a:r>
            <a:r>
              <a:rPr lang="it-IT" sz="2400">
                <a:solidFill>
                  <a:srgbClr val="C00000"/>
                </a:solidFill>
                <a:latin typeface="Ubuntu Mono" panose="020B0509030602030204" pitchFamily="49" charset="0"/>
              </a:rPr>
              <a:t>'k2'=&gt;'V2'</a:t>
            </a:r>
            <a:r>
              <a:rPr lang="it-IT" sz="2400">
                <a:latin typeface="Ubuntu Mono" panose="020B0509030602030204" pitchFamily="49" charset="0"/>
              </a:rPr>
              <a:t>,</a:t>
            </a:r>
            <a:r>
              <a:rPr lang="it-IT" sz="2400">
                <a:solidFill>
                  <a:srgbClr val="C00000"/>
                </a:solidFill>
                <a:latin typeface="Ubuntu Mono" panose="020B0509030602030204" pitchFamily="49" charset="0"/>
              </a:rPr>
              <a:t>...]</a:t>
            </a:r>
            <a:r>
              <a:rPr lang="it-IT" sz="2400"/>
              <a:t> per assegnare </a:t>
            </a:r>
            <a:r>
              <a:rPr lang="it-IT" sz="2400">
                <a:solidFill>
                  <a:srgbClr val="C00000"/>
                </a:solidFill>
                <a:latin typeface="Ubuntu Mono" panose="020B0509030602030204" pitchFamily="49" charset="0"/>
              </a:rPr>
              <a:t>V1</a:t>
            </a:r>
            <a:r>
              <a:rPr lang="it-IT" sz="2400"/>
              <a:t> alla var </a:t>
            </a:r>
            <a:r>
              <a:rPr lang="it-IT" sz="2400" i="1"/>
              <a:t>$k1, </a:t>
            </a:r>
            <a:r>
              <a:rPr lang="it-IT" sz="2400">
                <a:solidFill>
                  <a:srgbClr val="C00000"/>
                </a:solidFill>
                <a:latin typeface="Ubuntu Mono" panose="020B0509030602030204" pitchFamily="49" charset="0"/>
              </a:rPr>
              <a:t>V2</a:t>
            </a:r>
            <a:r>
              <a:rPr lang="it-IT" sz="2400"/>
              <a:t> a </a:t>
            </a:r>
            <a:r>
              <a:rPr lang="it-IT" sz="2400" i="1"/>
              <a:t>$k2 ...</a:t>
            </a:r>
            <a:r>
              <a:rPr lang="it-IT" sz="2400"/>
              <a:t> nella view blade che è il </a:t>
            </a:r>
            <a:r>
              <a:rPr lang="it-IT" sz="2400">
                <a:highlight>
                  <a:srgbClr val="FFFF00"/>
                </a:highlight>
              </a:rPr>
              <a:t>1° parametro</a:t>
            </a:r>
            <a:r>
              <a:rPr lang="it-IT" sz="2400"/>
              <a:t> di </a:t>
            </a:r>
            <a:r>
              <a:rPr lang="it-IT" sz="2400" i="1"/>
              <a:t>view()</a:t>
            </a:r>
            <a:endParaRPr lang="it-IT" sz="24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5F2305-10F0-CC4A-9628-EDE5B9A3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30A-802F-6748-823D-E0F63BE7CB21}" type="datetime1">
              <a:rPr lang="en-IT"/>
              <a:t>15/01/25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A06B18-7C59-384F-BFD3-BF832221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D96D8A-0AE3-5C46-AE8F-E948688F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16</a:t>
            </a:fld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7BDE1F9-9B3B-DD44-9BEE-843231D672DE}"/>
              </a:ext>
            </a:extLst>
          </p:cNvPr>
          <p:cNvSpPr/>
          <p:nvPr/>
        </p:nvSpPr>
        <p:spPr>
          <a:xfrm>
            <a:off x="5687121" y="1089917"/>
            <a:ext cx="3281141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008000"/>
                </a:solidFill>
                <a:latin typeface="Ubuntu Mono" panose="020B0509030602030204" pitchFamily="49" charset="0"/>
              </a:rPr>
              <a:t>&lt;!-- </a:t>
            </a:r>
            <a:r>
              <a:rPr lang="it-IT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web.php</a:t>
            </a:r>
            <a:r>
              <a:rPr lang="it-IT" sz="1200" dirty="0">
                <a:solidFill>
                  <a:srgbClr val="008000"/>
                </a:solidFill>
                <a:latin typeface="Ubuntu Mono" panose="020B0509030602030204" pitchFamily="49" charset="0"/>
              </a:rPr>
              <a:t> --&gt;</a:t>
            </a:r>
            <a:endParaRPr lang="it-IT" sz="12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it-IT" sz="1400" dirty="0" err="1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it-IT" sz="14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4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4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4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4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4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return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400" dirty="0">
                <a:solidFill>
                  <a:srgbClr val="BA2121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400" dirty="0">
                <a:effectLst/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</a:t>
            </a:r>
          </a:p>
          <a:p>
            <a:r>
              <a:rPr lang="it-IT" sz="14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'</a:t>
            </a:r>
            <a:r>
              <a:rPr lang="it-IT" sz="1400" dirty="0" err="1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azione</a:t>
            </a:r>
            <a:r>
              <a:rPr lang="it-IT" sz="14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400" dirty="0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 </a:t>
            </a:r>
            <a:r>
              <a:rPr lang="it-IT" sz="14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'bere'</a:t>
            </a:r>
            <a:r>
              <a:rPr lang="it-IT" sz="14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it-IT" sz="1400" dirty="0">
                <a:solidFill>
                  <a:srgbClr val="BA2121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'</a:t>
            </a:r>
            <a:r>
              <a:rPr lang="it-IT" sz="14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quando</a:t>
            </a:r>
            <a:r>
              <a:rPr lang="it-IT" sz="1400" dirty="0">
                <a:solidFill>
                  <a:srgbClr val="BA2121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400" dirty="0">
                <a:effectLst/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solidFill>
                  <a:srgbClr val="666666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400" dirty="0">
                <a:effectLst/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'oggi'</a:t>
            </a:r>
            <a:r>
              <a:rPr lang="it-IT" sz="1400" dirty="0">
                <a:solidFill>
                  <a:srgbClr val="19177C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effectLst/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21E795F-A6DA-1B48-AB8C-4A6930B9BD2C}"/>
              </a:ext>
            </a:extLst>
          </p:cNvPr>
          <p:cNvSpPr/>
          <p:nvPr/>
        </p:nvSpPr>
        <p:spPr>
          <a:xfrm>
            <a:off x="5687122" y="3329124"/>
            <a:ext cx="328114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4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4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4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4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4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4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return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4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)-&gt;</a:t>
            </a:r>
            <a:r>
              <a:rPr lang="it-IT" sz="14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with( </a:t>
            </a:r>
            <a:r>
              <a:rPr lang="it-IT" sz="14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</a:t>
            </a:r>
          </a:p>
          <a:p>
            <a:r>
              <a:rPr lang="it-IT" sz="14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'</a:t>
            </a:r>
            <a:r>
              <a:rPr lang="it-IT" sz="1400" dirty="0" err="1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azione</a:t>
            </a:r>
            <a:r>
              <a:rPr lang="it-IT" sz="14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400" dirty="0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 </a:t>
            </a:r>
            <a:r>
              <a:rPr lang="it-IT" sz="14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'bere'</a:t>
            </a:r>
            <a:r>
              <a:rPr lang="it-IT" sz="14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it-IT" sz="14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it-IT" sz="14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'quando'</a:t>
            </a:r>
            <a:r>
              <a:rPr lang="it-IT" sz="14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solidFill>
                  <a:srgbClr val="666666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4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'oggi'</a:t>
            </a:r>
            <a:r>
              <a:rPr lang="it-IT" sz="1400" dirty="0">
                <a:solidFill>
                  <a:srgbClr val="19177C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it-IT" sz="1400" dirty="0">
                <a:solidFill>
                  <a:srgbClr val="19177C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r>
              <a:rPr lang="it-IT" sz="14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endParaRPr lang="it-IT" sz="1400" dirty="0"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282700C0-0F8B-0B4A-9424-C35EDDEAC78F}"/>
              </a:ext>
            </a:extLst>
          </p:cNvPr>
          <p:cNvSpPr txBox="1">
            <a:spLocks/>
          </p:cNvSpPr>
          <p:nvPr/>
        </p:nvSpPr>
        <p:spPr>
          <a:xfrm>
            <a:off x="159952" y="3165669"/>
            <a:ext cx="5527169" cy="2271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>
              <a:spcBef>
                <a:spcPts val="1200"/>
              </a:spcBef>
            </a:pPr>
            <a:r>
              <a:rPr lang="it-IT" sz="2400" dirty="0"/>
              <a:t>Lo stesso effetto si ottiene applicando a </a:t>
            </a:r>
            <a:r>
              <a:rPr lang="it-IT" sz="2400" i="1" dirty="0" err="1"/>
              <a:t>view</a:t>
            </a:r>
            <a:r>
              <a:rPr lang="it-IT" sz="2400" dirty="0"/>
              <a:t>, col solo </a:t>
            </a:r>
            <a:r>
              <a:rPr lang="it-IT" sz="2400" dirty="0">
                <a:highlight>
                  <a:srgbClr val="FFFF00"/>
                </a:highlight>
              </a:rPr>
              <a:t>1° parametro</a:t>
            </a:r>
            <a:r>
              <a:rPr lang="it-IT" sz="2400" dirty="0"/>
              <a:t>, il metodo </a:t>
            </a:r>
            <a:r>
              <a:rPr lang="it-IT" sz="2400" i="1" dirty="0"/>
              <a:t>with()</a:t>
            </a:r>
            <a:r>
              <a:rPr lang="it-IT" sz="2400" dirty="0"/>
              <a:t> applicato all'</a:t>
            </a:r>
            <a:r>
              <a:rPr lang="it-IT" sz="2400" dirty="0">
                <a:highlight>
                  <a:srgbClr val="00FFFF"/>
                </a:highlight>
              </a:rPr>
              <a:t>array</a:t>
            </a:r>
            <a:r>
              <a:rPr lang="it-IT" sz="2400" dirty="0"/>
              <a:t> usato prima come </a:t>
            </a:r>
            <a:r>
              <a:rPr lang="it-IT" sz="2400" dirty="0">
                <a:highlight>
                  <a:srgbClr val="00FFFF"/>
                </a:highlight>
              </a:rPr>
              <a:t>2° </a:t>
            </a:r>
            <a:r>
              <a:rPr lang="it-IT" sz="2400" dirty="0" err="1">
                <a:highlight>
                  <a:srgbClr val="00FFFF"/>
                </a:highlight>
              </a:rPr>
              <a:t>arg</a:t>
            </a:r>
            <a:endParaRPr lang="it-IT" sz="2400" dirty="0">
              <a:highlight>
                <a:srgbClr val="00FFFF"/>
              </a:highlight>
            </a:endParaRP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FB23273B-700C-DF4E-A793-9097F9BA449F}"/>
              </a:ext>
            </a:extLst>
          </p:cNvPr>
          <p:cNvSpPr txBox="1">
            <a:spLocks/>
          </p:cNvSpPr>
          <p:nvPr/>
        </p:nvSpPr>
        <p:spPr>
          <a:xfrm>
            <a:off x="159954" y="5916763"/>
            <a:ext cx="8697813" cy="479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>
              <a:lnSpc>
                <a:spcPct val="90000"/>
              </a:lnSpc>
              <a:spcBef>
                <a:spcPts val="1200"/>
              </a:spcBef>
            </a:pPr>
            <a:r>
              <a:rPr lang="it-IT" sz="2400"/>
              <a:t>L'uso di </a:t>
            </a:r>
            <a:r>
              <a:rPr lang="it-IT" sz="2400" i="1"/>
              <a:t>with()</a:t>
            </a:r>
            <a:r>
              <a:rPr lang="it-IT" sz="2400"/>
              <a:t> è molto libero e ammette diverse varianti... 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9BFF897-D4F4-1A53-D7C1-E9A2813B88A0}"/>
              </a:ext>
            </a:extLst>
          </p:cNvPr>
          <p:cNvSpPr txBox="1">
            <a:spLocks/>
          </p:cNvSpPr>
          <p:nvPr/>
        </p:nvSpPr>
        <p:spPr>
          <a:xfrm>
            <a:off x="159954" y="4724005"/>
            <a:ext cx="8824094" cy="1135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8163" lvl="1" indent="-287338">
              <a:lnSpc>
                <a:spcPct val="90000"/>
              </a:lnSpc>
              <a:spcBef>
                <a:spcPts val="200"/>
              </a:spcBef>
            </a:pPr>
            <a:r>
              <a:rPr lang="it-IT" sz="2400" dirty="0"/>
              <a:t>NB: </a:t>
            </a:r>
            <a:r>
              <a:rPr lang="it-IT" sz="2400" i="1" dirty="0"/>
              <a:t>with()</a:t>
            </a:r>
            <a:r>
              <a:rPr lang="it-IT" sz="2400" dirty="0"/>
              <a:t> è un metodo della classe (</a:t>
            </a:r>
            <a:r>
              <a:rPr lang="it-IT" sz="2400" i="1" dirty="0" err="1"/>
              <a:t>View</a:t>
            </a:r>
            <a:r>
              <a:rPr lang="it-IT" sz="2400" dirty="0"/>
              <a:t>) restituita dalla chiamata </a:t>
            </a:r>
            <a:r>
              <a:rPr lang="it-IT" sz="2400" i="1" dirty="0" err="1"/>
              <a:t>view</a:t>
            </a:r>
            <a:r>
              <a:rPr lang="it-IT" sz="2400" i="1" dirty="0"/>
              <a:t>()</a:t>
            </a:r>
            <a:endParaRPr lang="it-IT" sz="2400" dirty="0"/>
          </a:p>
          <a:p>
            <a:pPr marL="538163" lvl="1" indent="-287338">
              <a:lnSpc>
                <a:spcPct val="90000"/>
              </a:lnSpc>
              <a:spcBef>
                <a:spcPts val="200"/>
              </a:spcBef>
            </a:pPr>
            <a:r>
              <a:rPr lang="it-IT" sz="2400" dirty="0"/>
              <a:t>NB: è bene il nome delle chiavi contenga solo minuscole</a:t>
            </a:r>
            <a:endParaRPr lang="it-IT" sz="2400"/>
          </a:p>
          <a:p>
            <a:pPr marL="538163" lvl="1" indent="-287338">
              <a:lnSpc>
                <a:spcPct val="90000"/>
              </a:lnSpc>
              <a:spcBef>
                <a:spcPts val="200"/>
              </a:spcBef>
            </a:pP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268926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E4F97B-3BE0-6649-9339-01728BB0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9" y="115902"/>
            <a:ext cx="7543545" cy="673028"/>
          </a:xfrm>
        </p:spPr>
        <p:txBody>
          <a:bodyPr>
            <a:normAutofit fontScale="90000"/>
          </a:bodyPr>
          <a:lstStyle/>
          <a:p>
            <a:r>
              <a:rPr lang="it-IT" sz="4000" b="0" dirty="0" err="1"/>
              <a:t>Facility</a:t>
            </a:r>
            <a:r>
              <a:rPr lang="it-IT" sz="4000" b="0" dirty="0"/>
              <a:t> per variabili nelle </a:t>
            </a:r>
            <a:r>
              <a:rPr lang="it-IT" sz="4000" b="0" dirty="0" err="1"/>
              <a:t>view</a:t>
            </a:r>
            <a:r>
              <a:rPr lang="it-IT" sz="4000" b="0" dirty="0"/>
              <a:t>: -&gt;</a:t>
            </a:r>
            <a:r>
              <a:rPr lang="it-IT" sz="4000" b="0" i="1" dirty="0"/>
              <a:t>with</a:t>
            </a:r>
            <a:endParaRPr lang="it-IT" sz="4000" b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5F2305-10F0-CC4A-9628-EDE5B9A3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30A-802F-6748-823D-E0F63BE7CB21}" type="datetime1">
              <a:rPr lang="en-IT"/>
              <a:t>15/01/25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A06B18-7C59-384F-BFD3-BF832221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D96D8A-0AE3-5C46-AE8F-E948688F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17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18B14AD-2904-6548-8259-E3C8DE0A6962}"/>
              </a:ext>
            </a:extLst>
          </p:cNvPr>
          <p:cNvSpPr txBox="1">
            <a:spLocks/>
          </p:cNvSpPr>
          <p:nvPr/>
        </p:nvSpPr>
        <p:spPr>
          <a:xfrm>
            <a:off x="209211" y="2222613"/>
            <a:ext cx="5527170" cy="811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>
              <a:lnSpc>
                <a:spcPct val="90000"/>
              </a:lnSpc>
              <a:spcBef>
                <a:spcPts val="1200"/>
              </a:spcBef>
            </a:pPr>
            <a:r>
              <a:rPr lang="it-IT" sz="2400" i="1" dirty="0"/>
              <a:t>with()</a:t>
            </a:r>
            <a:r>
              <a:rPr lang="it-IT" sz="2400" dirty="0"/>
              <a:t> può convivere col 2° parametro di </a:t>
            </a:r>
            <a:r>
              <a:rPr lang="it-IT" sz="2400" i="1" dirty="0"/>
              <a:t>view()</a:t>
            </a:r>
            <a:r>
              <a:rPr lang="it-IT" sz="2400" dirty="0"/>
              <a:t>: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21E795F-A6DA-1B48-AB8C-4A6930B9BD2C}"/>
              </a:ext>
            </a:extLst>
          </p:cNvPr>
          <p:cNvSpPr/>
          <p:nvPr/>
        </p:nvSpPr>
        <p:spPr>
          <a:xfrm>
            <a:off x="6039188" y="1004172"/>
            <a:ext cx="289559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2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2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2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return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)-&gt;</a:t>
            </a:r>
            <a:r>
              <a:rPr lang="it-IT" sz="12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with( 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</a:t>
            </a:r>
          </a:p>
          <a:p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'</a:t>
            </a:r>
            <a:r>
              <a:rPr lang="it-IT" sz="1200" dirty="0" err="1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azione</a:t>
            </a:r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200" dirty="0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 </a:t>
            </a:r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'bere'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'quando'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666666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'oggi'</a:t>
            </a:r>
            <a:r>
              <a:rPr lang="it-IT" sz="1200" dirty="0">
                <a:solidFill>
                  <a:srgbClr val="19177C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it-IT" sz="1200" dirty="0">
                <a:solidFill>
                  <a:srgbClr val="19177C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r>
              <a:rPr lang="it-IT" sz="12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endParaRPr lang="it-IT" sz="1200" dirty="0"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282700C0-0F8B-0B4A-9424-C35EDDEAC78F}"/>
              </a:ext>
            </a:extLst>
          </p:cNvPr>
          <p:cNvSpPr txBox="1">
            <a:spLocks/>
          </p:cNvSpPr>
          <p:nvPr/>
        </p:nvSpPr>
        <p:spPr>
          <a:xfrm>
            <a:off x="175738" y="941237"/>
            <a:ext cx="5527169" cy="811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it-IT" sz="2400" dirty="0"/>
              <a:t>L'uso base di </a:t>
            </a:r>
            <a:r>
              <a:rPr lang="it-IT" sz="2400" i="1" dirty="0"/>
              <a:t>with()</a:t>
            </a:r>
            <a:r>
              <a:rPr lang="it-IT" sz="2400" dirty="0"/>
              <a:t> mostrato di nuovo qui a dx, ammette più varianti, semplificazioni, </a:t>
            </a:r>
            <a:r>
              <a:rPr lang="it-IT" sz="2400" dirty="0" err="1"/>
              <a:t>etc.:</a:t>
            </a:r>
            <a:endParaRPr lang="it-IT" sz="2400" i="1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BFE50A1-16D2-DD45-BA75-CF5E3D9FDB53}"/>
              </a:ext>
            </a:extLst>
          </p:cNvPr>
          <p:cNvSpPr/>
          <p:nvPr/>
        </p:nvSpPr>
        <p:spPr>
          <a:xfrm>
            <a:off x="6039190" y="2262493"/>
            <a:ext cx="289559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2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2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2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return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'welcome', 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</a:p>
          <a:p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'</a:t>
            </a:r>
            <a:r>
              <a:rPr lang="it-IT" sz="1200" dirty="0" err="1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azione</a:t>
            </a:r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666666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'bere'</a:t>
            </a:r>
            <a:r>
              <a:rPr lang="it-IT" sz="1200" dirty="0">
                <a:solidFill>
                  <a:srgbClr val="19177C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)-&gt;</a:t>
            </a:r>
            <a:r>
              <a:rPr lang="it-IT" sz="12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with( 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</a:t>
            </a:r>
          </a:p>
          <a:p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'quando'</a:t>
            </a:r>
            <a:r>
              <a:rPr lang="it-IT" sz="1200" dirty="0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 </a:t>
            </a:r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'oggi' 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it-IT" sz="1200" dirty="0">
                <a:solidFill>
                  <a:srgbClr val="19177C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r>
              <a:rPr lang="it-IT" sz="12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endParaRPr lang="it-IT" sz="1200" dirty="0"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09D0735-040D-2945-91D8-AD48F193C821}"/>
              </a:ext>
            </a:extLst>
          </p:cNvPr>
          <p:cNvSpPr/>
          <p:nvPr/>
        </p:nvSpPr>
        <p:spPr>
          <a:xfrm>
            <a:off x="6039189" y="3507338"/>
            <a:ext cx="289559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2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2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2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return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'welcome')</a:t>
            </a:r>
            <a:r>
              <a:rPr lang="it-IT" sz="12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-&gt;with( 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</a:p>
          <a:p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'</a:t>
            </a:r>
            <a:r>
              <a:rPr lang="it-IT" sz="1200" dirty="0" err="1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azione</a:t>
            </a:r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666666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'bere'</a:t>
            </a:r>
            <a:r>
              <a:rPr lang="it-IT" sz="1200" dirty="0">
                <a:solidFill>
                  <a:srgbClr val="19177C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)-&gt;</a:t>
            </a:r>
            <a:r>
              <a:rPr lang="it-IT" sz="12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with( 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 </a:t>
            </a:r>
          </a:p>
          <a:p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'quando'</a:t>
            </a:r>
            <a:r>
              <a:rPr lang="it-IT" sz="1200" dirty="0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 </a:t>
            </a:r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'oggi'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it-IT" sz="12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  <a:r>
              <a:rPr lang="it-IT" sz="12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endParaRPr lang="it-IT" sz="1200" dirty="0"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CDC20E-52A7-FAA5-74B0-B4DBB022394E}"/>
              </a:ext>
            </a:extLst>
          </p:cNvPr>
          <p:cNvSpPr txBox="1">
            <a:spLocks/>
          </p:cNvSpPr>
          <p:nvPr/>
        </p:nvSpPr>
        <p:spPr>
          <a:xfrm>
            <a:off x="259186" y="4683362"/>
            <a:ext cx="5876572" cy="1015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>
              <a:lnSpc>
                <a:spcPct val="90000"/>
              </a:lnSpc>
              <a:spcBef>
                <a:spcPts val="1200"/>
              </a:spcBef>
            </a:pPr>
            <a:r>
              <a:rPr lang="it-IT" sz="2400" dirty="0"/>
              <a:t>se il solo argomento array di </a:t>
            </a:r>
            <a:r>
              <a:rPr lang="it-IT" sz="2400" i="1" dirty="0"/>
              <a:t>with()</a:t>
            </a:r>
            <a:r>
              <a:rPr lang="it-IT" sz="2400" dirty="0"/>
              <a:t> contiene solo una coppia associativa </a:t>
            </a:r>
            <a:r>
              <a:rPr lang="it-IT" sz="2400" i="1" dirty="0"/>
              <a:t>k=&gt;v</a:t>
            </a:r>
            <a:r>
              <a:rPr lang="it-IT" sz="2400" dirty="0"/>
              <a:t> …</a:t>
            </a:r>
            <a:endParaRPr lang="it-IT" sz="2400" i="1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02E8C9B-7FA1-B5B9-68AE-5529C3D7CA20}"/>
              </a:ext>
            </a:extLst>
          </p:cNvPr>
          <p:cNvSpPr txBox="1">
            <a:spLocks/>
          </p:cNvSpPr>
          <p:nvPr/>
        </p:nvSpPr>
        <p:spPr>
          <a:xfrm>
            <a:off x="209211" y="3429000"/>
            <a:ext cx="5876572" cy="1078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>
              <a:lnSpc>
                <a:spcPct val="90000"/>
              </a:lnSpc>
              <a:spcBef>
                <a:spcPts val="1200"/>
              </a:spcBef>
            </a:pPr>
            <a:r>
              <a:rPr lang="it-IT" sz="2400" i="1" dirty="0"/>
              <a:t>with()</a:t>
            </a:r>
            <a:r>
              <a:rPr lang="it-IT" sz="2400" dirty="0"/>
              <a:t> si può applicare più volte (perché restituisce sempre un oggetto di classe </a:t>
            </a:r>
            <a:r>
              <a:rPr lang="it-IT" sz="2400" i="1" dirty="0" err="1"/>
              <a:t>View</a:t>
            </a:r>
            <a:r>
              <a:rPr lang="it-IT" sz="2400" dirty="0"/>
              <a:t>)</a:t>
            </a:r>
          </a:p>
        </p:txBody>
      </p:sp>
      <p:sp>
        <p:nvSpPr>
          <p:cNvPr id="11" name="Rettangolo 17">
            <a:extLst>
              <a:ext uri="{FF2B5EF4-FFF2-40B4-BE49-F238E27FC236}">
                <a16:creationId xmlns:a16="http://schemas.microsoft.com/office/drawing/2014/main" id="{C58AC573-DE8B-5445-5CB1-02EC8FC1F129}"/>
              </a:ext>
            </a:extLst>
          </p:cNvPr>
          <p:cNvSpPr/>
          <p:nvPr/>
        </p:nvSpPr>
        <p:spPr>
          <a:xfrm>
            <a:off x="6039187" y="4704832"/>
            <a:ext cx="289559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2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2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2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return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'welcome')</a:t>
            </a:r>
            <a:r>
              <a:rPr lang="it-IT" sz="12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-&gt;with( 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</a:p>
          <a:p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'</a:t>
            </a:r>
            <a:r>
              <a:rPr lang="it-IT" sz="1200" dirty="0" err="1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azione</a:t>
            </a:r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666666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200" dirty="0"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'bere'</a:t>
            </a:r>
            <a:r>
              <a:rPr lang="it-IT" sz="1200" dirty="0">
                <a:solidFill>
                  <a:srgbClr val="19177C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it-IT" sz="12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it-IT" sz="12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endParaRPr lang="it-IT" sz="1200" dirty="0"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6B9C7DD0-ED49-8805-A47E-A1C31F4B1643}"/>
              </a:ext>
            </a:extLst>
          </p:cNvPr>
          <p:cNvSpPr txBox="1">
            <a:spLocks/>
          </p:cNvSpPr>
          <p:nvPr/>
        </p:nvSpPr>
        <p:spPr>
          <a:xfrm>
            <a:off x="510138" y="5589548"/>
            <a:ext cx="5625619" cy="739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it-IT" sz="2400" dirty="0"/>
              <a:t>lo si può sostituire con un with con </a:t>
            </a:r>
            <a:r>
              <a:rPr lang="it-IT" sz="2400" b="1" dirty="0"/>
              <a:t>2 argomenti</a:t>
            </a:r>
            <a:r>
              <a:rPr lang="it-IT" sz="2400" i="1" dirty="0"/>
              <a:t>,</a:t>
            </a:r>
            <a:r>
              <a:rPr lang="it-IT" sz="2400" dirty="0"/>
              <a:t> nell’ordine chiave </a:t>
            </a:r>
            <a:r>
              <a:rPr lang="it-IT" sz="2400" i="1" dirty="0"/>
              <a:t>k</a:t>
            </a:r>
            <a:r>
              <a:rPr lang="it-IT" sz="2400" dirty="0"/>
              <a:t> e valore </a:t>
            </a:r>
            <a:r>
              <a:rPr lang="it-IT" sz="2400" i="1" dirty="0"/>
              <a:t>v</a:t>
            </a:r>
            <a:r>
              <a:rPr lang="it-IT" sz="2400" dirty="0"/>
              <a:t>: </a:t>
            </a:r>
          </a:p>
        </p:txBody>
      </p:sp>
      <p:sp>
        <p:nvSpPr>
          <p:cNvPr id="14" name="Rettangolo 17">
            <a:extLst>
              <a:ext uri="{FF2B5EF4-FFF2-40B4-BE49-F238E27FC236}">
                <a16:creationId xmlns:a16="http://schemas.microsoft.com/office/drawing/2014/main" id="{701B3C60-DC7B-368F-E148-DD6FCC852529}"/>
              </a:ext>
            </a:extLst>
          </p:cNvPr>
          <p:cNvSpPr/>
          <p:nvPr/>
        </p:nvSpPr>
        <p:spPr>
          <a:xfrm>
            <a:off x="6039186" y="5641861"/>
            <a:ext cx="289559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2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2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2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return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2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'welcome')</a:t>
            </a:r>
            <a:r>
              <a:rPr lang="it-IT" sz="12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-&gt;with(</a:t>
            </a:r>
            <a:endParaRPr lang="it-IT" sz="1200" dirty="0">
              <a:highlight>
                <a:srgbClr val="00FFFF"/>
              </a:highlight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'</a:t>
            </a:r>
            <a:r>
              <a:rPr lang="it-IT" sz="1200" dirty="0" err="1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azione</a:t>
            </a:r>
            <a:r>
              <a:rPr lang="it-IT" sz="1200" dirty="0">
                <a:solidFill>
                  <a:srgbClr val="BA2121"/>
                </a:solidFill>
                <a:highlight>
                  <a:srgbClr val="00FFFF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’, 'bere'</a:t>
            </a:r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it-IT" sz="12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it-IT" sz="12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endParaRPr lang="it-IT" sz="1200" dirty="0"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2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57047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E4F97B-3BE0-6649-9339-01728BB0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0" y="105676"/>
            <a:ext cx="8094764" cy="673028"/>
          </a:xfrm>
        </p:spPr>
        <p:txBody>
          <a:bodyPr>
            <a:normAutofit fontScale="90000"/>
          </a:bodyPr>
          <a:lstStyle/>
          <a:p>
            <a:r>
              <a:rPr lang="it-IT" sz="4000" b="0"/>
              <a:t>Facility per variabili nelle view: </a:t>
            </a:r>
            <a:r>
              <a:rPr lang="it-IT" sz="4000" b="0" i="1"/>
              <a:t>compact()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EB605-91FE-F349-86AE-19A6F1E9B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25" y="2165477"/>
            <a:ext cx="5245322" cy="2900088"/>
          </a:xfrm>
        </p:spPr>
        <p:txBody>
          <a:bodyPr>
            <a:noAutofit/>
          </a:bodyPr>
          <a:lstStyle/>
          <a:p>
            <a:pPr marL="222250" indent="-222250">
              <a:spcBef>
                <a:spcPts val="1200"/>
              </a:spcBef>
            </a:pPr>
            <a:r>
              <a:rPr lang="it-IT" sz="2400" dirty="0"/>
              <a:t>Si consideri ora un caso come qui a destra, in cui: </a:t>
            </a:r>
          </a:p>
          <a:p>
            <a:pPr marL="400050" lvl="1" indent="-177800">
              <a:buFont typeface="Font di sistema"/>
              <a:buChar char="-"/>
            </a:pPr>
            <a:r>
              <a:rPr lang="it-IT" sz="2400" dirty="0"/>
              <a:t>il 2° parametro definisce una sola chiave </a:t>
            </a:r>
            <a:r>
              <a:rPr lang="it-IT" sz="2400" dirty="0">
                <a:solidFill>
                  <a:srgbClr val="C00000"/>
                </a:solidFill>
              </a:rPr>
              <a:t>'</a:t>
            </a:r>
            <a:r>
              <a:rPr lang="it-IT" sz="2400" i="1" dirty="0">
                <a:solidFill>
                  <a:srgbClr val="C00000"/>
                </a:solidFill>
              </a:rPr>
              <a:t>azioni</a:t>
            </a:r>
            <a:r>
              <a:rPr lang="it-IT" sz="2400" dirty="0">
                <a:solidFill>
                  <a:srgbClr val="C00000"/>
                </a:solidFill>
              </a:rPr>
              <a:t>'</a:t>
            </a:r>
            <a:endParaRPr lang="it-IT" sz="2400" dirty="0"/>
          </a:p>
          <a:p>
            <a:pPr marL="400050" lvl="1" indent="-177800">
              <a:buFont typeface="Font di sistema"/>
              <a:buChar char="-"/>
            </a:pPr>
            <a:r>
              <a:rPr lang="it-IT" sz="2400" dirty="0"/>
              <a:t>il valore assegnato alla chiave sia quello di una variabile chiamata anche </a:t>
            </a:r>
            <a:r>
              <a:rPr lang="it-IT" sz="2400" i="1" dirty="0">
                <a:solidFill>
                  <a:srgbClr val="002060"/>
                </a:solidFill>
              </a:rPr>
              <a:t>$azioni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5F2305-10F0-CC4A-9628-EDE5B9A3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430A-802F-6748-823D-E0F63BE7CB21}" type="datetime1">
              <a:rPr lang="en-IT"/>
              <a:t>15/01/25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A06B18-7C59-384F-BFD3-BF832221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D96D8A-0AE3-5C46-AE8F-E948688F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18</a:t>
            </a:fld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7BDE1F9-9B3B-DD44-9BEE-843231D672DE}"/>
              </a:ext>
            </a:extLst>
          </p:cNvPr>
          <p:cNvSpPr/>
          <p:nvPr/>
        </p:nvSpPr>
        <p:spPr>
          <a:xfrm>
            <a:off x="5525707" y="2458637"/>
            <a:ext cx="32428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008000"/>
                </a:solidFill>
                <a:latin typeface="Ubuntu Mono" panose="020B0509030602030204" pitchFamily="49" charset="0"/>
              </a:rPr>
              <a:t>&lt;!-- </a:t>
            </a:r>
            <a:r>
              <a:rPr lang="it-IT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web.php</a:t>
            </a:r>
            <a:r>
              <a:rPr lang="it-IT" sz="1200" dirty="0">
                <a:solidFill>
                  <a:srgbClr val="008000"/>
                </a:solidFill>
                <a:latin typeface="Ubuntu Mono" panose="020B0509030602030204" pitchFamily="49" charset="0"/>
              </a:rPr>
              <a:t> --&gt;</a:t>
            </a:r>
            <a:endParaRPr lang="it-IT" sz="12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it-IT" sz="1400" dirty="0" err="1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it-IT" sz="14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4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4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4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4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4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$azioni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it-IT" sz="14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4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bere'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it-IT" sz="14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'mangiare</a:t>
            </a:r>
            <a:r>
              <a:rPr lang="it-IT" sz="14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it-IT" sz="1400" dirty="0">
              <a:solidFill>
                <a:srgbClr val="BA2121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b="1" dirty="0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it-IT" sz="14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4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b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[</a:t>
            </a:r>
            <a:r>
              <a:rPr lang="it-IT" sz="14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'azioni'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$azioni</a:t>
            </a:r>
            <a:r>
              <a:rPr lang="it-IT" sz="1400" dirty="0">
                <a:solidFill>
                  <a:srgbClr val="19177C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]);</a:t>
            </a:r>
          </a:p>
          <a:p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E8F3CCF-CC25-0F4A-8E9B-4E7DB07DBE0A}"/>
              </a:ext>
            </a:extLst>
          </p:cNvPr>
          <p:cNvSpPr/>
          <p:nvPr/>
        </p:nvSpPr>
        <p:spPr>
          <a:xfrm>
            <a:off x="5524369" y="4808302"/>
            <a:ext cx="324417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008000"/>
                </a:solidFill>
                <a:latin typeface="Ubuntu Mono" panose="020B0509030602030204" pitchFamily="49" charset="0"/>
              </a:rPr>
              <a:t>&lt;!-- </a:t>
            </a:r>
            <a:r>
              <a:rPr lang="it-IT" sz="1200" dirty="0" err="1">
                <a:solidFill>
                  <a:srgbClr val="008000"/>
                </a:solidFill>
                <a:latin typeface="Ubuntu Mono" panose="020B0509030602030204" pitchFamily="49" charset="0"/>
              </a:rPr>
              <a:t>web.php</a:t>
            </a:r>
            <a:r>
              <a:rPr lang="it-IT" sz="1200" dirty="0">
                <a:solidFill>
                  <a:srgbClr val="008000"/>
                </a:solidFill>
                <a:latin typeface="Ubuntu Mono" panose="020B0509030602030204" pitchFamily="49" charset="0"/>
              </a:rPr>
              <a:t> --&gt;</a:t>
            </a:r>
            <a:endParaRPr lang="it-IT" sz="12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it-IT" sz="1400" dirty="0" err="1">
                <a:solidFill>
                  <a:srgbClr val="C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it-IT" sz="1400" dirty="0">
              <a:solidFill>
                <a:srgbClr val="C00000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4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4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4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4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4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$azioni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solidFill>
                  <a:srgbClr val="666666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it-IT" sz="14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4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bere'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it-IT" sz="14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'mangiare</a:t>
            </a:r>
            <a:r>
              <a:rPr lang="it-IT" sz="14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it-IT" sz="1400" dirty="0">
              <a:solidFill>
                <a:srgbClr val="BA2121"/>
              </a:solidFill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b="1" dirty="0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it-IT" sz="14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 err="1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400" dirty="0">
                <a:solidFill>
                  <a:srgbClr val="BA2121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</a:p>
          <a:p>
            <a:r>
              <a:rPr lang="it-IT" sz="14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compact(</a:t>
            </a:r>
            <a:r>
              <a:rPr lang="it-IT" sz="14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'azioni'</a:t>
            </a:r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  <a:r>
              <a:rPr lang="it-IT" sz="1400" dirty="0">
                <a:solidFill>
                  <a:srgbClr val="19177C"/>
                </a:solidFill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it-IT" sz="14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endParaRPr lang="it-IT" sz="1400" dirty="0">
              <a:effectLst/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effectLst/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4DC1EAC2-597D-DA4E-B403-04FEB18B3518}"/>
              </a:ext>
            </a:extLst>
          </p:cNvPr>
          <p:cNvSpPr txBox="1">
            <a:spLocks/>
          </p:cNvSpPr>
          <p:nvPr/>
        </p:nvSpPr>
        <p:spPr>
          <a:xfrm>
            <a:off x="189824" y="869105"/>
            <a:ext cx="8667944" cy="1407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/>
            <a:r>
              <a:rPr lang="it-IT" sz="2400" dirty="0"/>
              <a:t>Come già detto, in una </a:t>
            </a:r>
            <a:r>
              <a:rPr lang="it-IT" sz="2400" dirty="0" err="1"/>
              <a:t>route</a:t>
            </a:r>
            <a:r>
              <a:rPr lang="it-IT" sz="2400" dirty="0"/>
              <a:t>, la funzione </a:t>
            </a:r>
            <a:r>
              <a:rPr lang="it-IT" sz="2400" i="1" dirty="0" err="1"/>
              <a:t>view</a:t>
            </a:r>
            <a:r>
              <a:rPr lang="it-IT" sz="2400" i="1" dirty="0"/>
              <a:t>()</a:t>
            </a:r>
            <a:r>
              <a:rPr lang="it-IT" sz="2400" dirty="0"/>
              <a:t> usa il 2° parametro per associare un valore alla chiave </a:t>
            </a:r>
            <a:r>
              <a:rPr lang="it-IT" sz="2400" dirty="0">
                <a:solidFill>
                  <a:srgbClr val="C00000"/>
                </a:solidFill>
              </a:rPr>
              <a:t>'</a:t>
            </a:r>
            <a:r>
              <a:rPr lang="it-IT" sz="2400" i="1" dirty="0" err="1">
                <a:solidFill>
                  <a:srgbClr val="C00000"/>
                </a:solidFill>
              </a:rPr>
              <a:t>xyz</a:t>
            </a:r>
            <a:r>
              <a:rPr lang="it-IT" sz="2400" dirty="0">
                <a:solidFill>
                  <a:srgbClr val="C00000"/>
                </a:solidFill>
              </a:rPr>
              <a:t>'</a:t>
            </a:r>
            <a:r>
              <a:rPr lang="it-IT" sz="2400" dirty="0"/>
              <a:t>, in modo che </a:t>
            </a:r>
            <a:r>
              <a:rPr lang="it-IT" sz="2400" i="1" dirty="0"/>
              <a:t>$</a:t>
            </a:r>
            <a:r>
              <a:rPr lang="it-IT" sz="2400" i="1" dirty="0" err="1"/>
              <a:t>xyz</a:t>
            </a:r>
            <a:r>
              <a:rPr lang="it-IT" sz="2400" dirty="0"/>
              <a:t> figuri come variabile nella </a:t>
            </a:r>
            <a:r>
              <a:rPr lang="it-IT" sz="2400" dirty="0" err="1"/>
              <a:t>view</a:t>
            </a:r>
            <a:r>
              <a:rPr lang="it-IT" sz="2400" dirty="0"/>
              <a:t> </a:t>
            </a:r>
            <a:r>
              <a:rPr lang="it-IT" sz="2400" dirty="0" err="1"/>
              <a:t>blade</a:t>
            </a:r>
            <a:r>
              <a:rPr lang="it-IT" sz="2400" dirty="0"/>
              <a:t> che è il 1° parametro di </a:t>
            </a:r>
            <a:r>
              <a:rPr lang="it-IT" sz="2400" i="1" dirty="0" err="1"/>
              <a:t>view</a:t>
            </a:r>
            <a:r>
              <a:rPr lang="it-IT" sz="2400" i="1" dirty="0"/>
              <a:t>()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58F9CF5D-C3A3-114D-BF55-3AA6B87CBD42}"/>
              </a:ext>
            </a:extLst>
          </p:cNvPr>
          <p:cNvSpPr txBox="1">
            <a:spLocks/>
          </p:cNvSpPr>
          <p:nvPr/>
        </p:nvSpPr>
        <p:spPr>
          <a:xfrm>
            <a:off x="189824" y="4999409"/>
            <a:ext cx="5245322" cy="1407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/>
            <a:r>
              <a:rPr lang="it-IT" sz="2400"/>
              <a:t>L'array hash, in questo caso, si può esprimere mediante la funzione PHP </a:t>
            </a:r>
            <a:r>
              <a:rPr lang="it-IT" sz="2400" i="1"/>
              <a:t>compact()</a:t>
            </a:r>
            <a:r>
              <a:rPr lang="it-IT" sz="2400"/>
              <a:t>, come qui a destra:</a:t>
            </a:r>
            <a:endParaRPr lang="it-IT" sz="2400" i="1"/>
          </a:p>
        </p:txBody>
      </p:sp>
    </p:spTree>
    <p:extLst>
      <p:ext uri="{BB962C8B-B14F-4D97-AF65-F5344CB8AC3E}">
        <p14:creationId xmlns:p14="http://schemas.microsoft.com/office/powerpoint/2010/main" val="164553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108040"/>
            <a:ext cx="8580438" cy="552550"/>
          </a:xfrm>
        </p:spPr>
        <p:txBody>
          <a:bodyPr>
            <a:normAutofit fontScale="90000"/>
          </a:bodyPr>
          <a:lstStyle/>
          <a:p>
            <a:r>
              <a:rPr lang="it-IT" sz="4000" dirty="0" err="1"/>
              <a:t>View</a:t>
            </a:r>
            <a:r>
              <a:rPr lang="it-IT" sz="4000" dirty="0"/>
              <a:t> parametriche / 1</a:t>
            </a:r>
            <a:endParaRPr lang="it-IT" sz="4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07" y="2874995"/>
            <a:ext cx="8875786" cy="6743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84150" indent="-184150">
              <a:lnSpc>
                <a:spcPct val="90000"/>
              </a:lnSpc>
            </a:pPr>
            <a:r>
              <a:rPr lang="it-IT" sz="2200" noProof="1"/>
              <a:t>Come detto, si vuole rendere la view </a:t>
            </a:r>
            <a:r>
              <a:rPr lang="it-IT" sz="2100" noProof="1">
                <a:latin typeface="Ubuntu Mono" panose="020B0509030602030204" pitchFamily="49" charset="0"/>
              </a:rPr>
              <a:t>welcome</a:t>
            </a:r>
            <a:r>
              <a:rPr lang="it-IT" sz="2200" noProof="1"/>
              <a:t> parametrica introducendo in </a:t>
            </a:r>
            <a:r>
              <a:rPr lang="it-IT" sz="2200" i="1" noProof="1"/>
              <a:t>welcome.blade.php</a:t>
            </a:r>
            <a:r>
              <a:rPr lang="it-IT" sz="2200" noProof="1"/>
              <a:t> un </a:t>
            </a:r>
            <a:r>
              <a:rPr lang="it-IT" sz="2200" b="1" noProof="1"/>
              <a:t>parametro</a:t>
            </a:r>
            <a:r>
              <a:rPr lang="it-IT" sz="2200" noProof="1"/>
              <a:t> </a:t>
            </a:r>
            <a:r>
              <a:rPr lang="it-IT" sz="2200" i="1" noProof="1"/>
              <a:t>azione_pref</a:t>
            </a:r>
            <a:r>
              <a:rPr lang="it-IT" sz="2200" noProof="1"/>
              <a:t> al posto di "</a:t>
            </a:r>
            <a:r>
              <a:rPr lang="it-IT" sz="2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mangiare</a:t>
            </a:r>
            <a:r>
              <a:rPr lang="it-IT" sz="2200" noProof="1"/>
              <a:t>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84DC-AA50-3142-B8FA-DD1980246DE0}" type="datetime1">
              <a:rPr lang="en-IT"/>
              <a:t>15/01/25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</a:t>
            </a:fld>
            <a:endParaRPr lang="it-IT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703FC6-31E0-2140-A96F-40989AAA325C}"/>
              </a:ext>
            </a:extLst>
          </p:cNvPr>
          <p:cNvSpPr txBox="1">
            <a:spLocks/>
          </p:cNvSpPr>
          <p:nvPr/>
        </p:nvSpPr>
        <p:spPr>
          <a:xfrm>
            <a:off x="134107" y="689702"/>
            <a:ext cx="8694738" cy="4449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184150"/>
            <a:r>
              <a:rPr lang="it-IT" sz="2200" noProof="1"/>
              <a:t>Consideriamo quindi la view </a:t>
            </a:r>
            <a:r>
              <a:rPr lang="it-IT" sz="2100" noProof="1">
                <a:latin typeface="Ubuntu Mono" panose="020B0509030602030204" pitchFamily="49" charset="0"/>
              </a:rPr>
              <a:t>welcome</a:t>
            </a:r>
            <a:r>
              <a:rPr lang="it-IT" sz="2200" noProof="1"/>
              <a:t>, col suo codice, e la relativa route: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AC5D737-8B01-B747-B1F3-73DDEA4A3BB7}"/>
              </a:ext>
            </a:extLst>
          </p:cNvPr>
          <p:cNvSpPr/>
          <p:nvPr/>
        </p:nvSpPr>
        <p:spPr>
          <a:xfrm>
            <a:off x="6535769" y="3593261"/>
            <a:ext cx="2451662" cy="1538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3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endParaRPr lang="it-IT" sz="8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extends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'layout'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endParaRPr lang="it-IT" sz="8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section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'contenuto'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&lt;h2&gt;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Cosa ci piace: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&lt;/h2&gt;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echo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it-IT" sz="1300" b="0" dirty="0" err="1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azione_pref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?&gt;</a:t>
            </a:r>
          </a:p>
          <a:p>
            <a:r>
              <a:rPr lang="it-IT" sz="1300" dirty="0">
                <a:solidFill>
                  <a:srgbClr val="0000FF"/>
                </a:solidFill>
                <a:latin typeface="Ubuntu Mono" panose="020B0509030602030204" pitchFamily="49" charset="0"/>
              </a:rPr>
              <a:t>@</a:t>
            </a:r>
            <a:r>
              <a:rPr lang="it-IT" sz="1300" dirty="0" err="1">
                <a:solidFill>
                  <a:srgbClr val="0000FF"/>
                </a:solidFill>
                <a:latin typeface="Ubuntu Mono" panose="020B0509030602030204" pitchFamily="49" charset="0"/>
              </a:rPr>
              <a:t>endsection</a:t>
            </a:r>
            <a:endParaRPr lang="it-IT" sz="1300" dirty="0">
              <a:solidFill>
                <a:srgbClr val="0000F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CFA0426-51AB-D244-AF69-CFB16F530793}"/>
              </a:ext>
            </a:extLst>
          </p:cNvPr>
          <p:cNvSpPr/>
          <p:nvPr/>
        </p:nvSpPr>
        <p:spPr>
          <a:xfrm>
            <a:off x="3560450" y="1186952"/>
            <a:ext cx="2428761" cy="1538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3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endParaRPr lang="it-IT" sz="8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extends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'layout'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endParaRPr lang="it-IT" sz="8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section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'contenuto'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&lt;h2&gt;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Cosa ci piace: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&lt;/h2&gt;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effectLst/>
                <a:latin typeface="Ubuntu Mono" panose="020B0509030602030204" pitchFamily="49" charset="0"/>
              </a:rPr>
              <a:t>mangiare</a:t>
            </a:r>
          </a:p>
          <a:p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dirty="0" err="1">
                <a:solidFill>
                  <a:srgbClr val="0000FF"/>
                </a:solidFill>
                <a:latin typeface="Ubuntu Mono" panose="020B0509030602030204" pitchFamily="49" charset="0"/>
              </a:rPr>
              <a:t>endsection</a:t>
            </a:r>
            <a:endParaRPr lang="it-IT" sz="1300" dirty="0">
              <a:solidFill>
                <a:srgbClr val="0000F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71A2BED-D253-0243-AA14-2CDDE84DB56B}"/>
              </a:ext>
            </a:extLst>
          </p:cNvPr>
          <p:cNvSpPr/>
          <p:nvPr/>
        </p:nvSpPr>
        <p:spPr>
          <a:xfrm>
            <a:off x="6113011" y="1184916"/>
            <a:ext cx="2874420" cy="1538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300" dirty="0">
                <a:solidFill>
                  <a:srgbClr val="008000"/>
                </a:solidFill>
                <a:latin typeface="Ubuntu Mono" panose="020B0509030602030204" pitchFamily="49" charset="0"/>
              </a:rPr>
              <a:t>&lt;!-- </a:t>
            </a:r>
            <a:r>
              <a:rPr lang="it-IT" sz="1300" dirty="0" err="1">
                <a:solidFill>
                  <a:srgbClr val="008000"/>
                </a:solidFill>
                <a:latin typeface="Ubuntu Mono" panose="020B0509030602030204" pitchFamily="49" charset="0"/>
              </a:rPr>
              <a:t>web.php</a:t>
            </a:r>
            <a:r>
              <a:rPr lang="it-IT" sz="1300" dirty="0">
                <a:solidFill>
                  <a:srgbClr val="008000"/>
                </a:solidFill>
                <a:latin typeface="Ubuntu Mono" panose="020B0509030602030204" pitchFamily="49" charset="0"/>
              </a:rPr>
              <a:t> --&gt;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endParaRPr lang="it-IT" sz="8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>
                <a:solidFill>
                  <a:srgbClr val="666666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it-IT" sz="1300" dirty="0" err="1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it-IT" sz="1300" dirty="0"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i="1" dirty="0">
                <a:solidFill>
                  <a:srgbClr val="40808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Web </a:t>
            </a:r>
            <a:r>
              <a:rPr lang="it-IT" sz="1300" i="1" dirty="0" err="1">
                <a:solidFill>
                  <a:srgbClr val="40808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Routes</a:t>
            </a:r>
            <a:endParaRPr lang="it-IT" sz="1300" i="1" dirty="0">
              <a:solidFill>
                <a:srgbClr val="40808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it-IT" sz="800" dirty="0"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 err="1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300" dirty="0">
                <a:solidFill>
                  <a:srgbClr val="666666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300" dirty="0" err="1">
                <a:solidFill>
                  <a:srgbClr val="7D9029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300" b="1" dirty="0" err="1">
                <a:solidFill>
                  <a:srgbClr val="008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it-IT" sz="1300" b="1" dirty="0" err="1">
                <a:solidFill>
                  <a:srgbClr val="008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 err="1">
                <a:highlight>
                  <a:srgbClr val="FFFF00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300" dirty="0">
                <a:highlight>
                  <a:srgbClr val="FFFF00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highlight>
                  <a:srgbClr val="FFFF00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300" dirty="0">
                <a:highlight>
                  <a:srgbClr val="FFFF00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,...)</a:t>
            </a:r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pic>
        <p:nvPicPr>
          <p:cNvPr id="1025" name="Picture 1" descr="page1image21754224">
            <a:extLst>
              <a:ext uri="{FF2B5EF4-FFF2-40B4-BE49-F238E27FC236}">
                <a16:creationId xmlns:a16="http://schemas.microsoft.com/office/drawing/2014/main" id="{8B3A1FC7-9415-4343-A931-6585FCCB5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04" y="1114458"/>
            <a:ext cx="23241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0C36B37-B443-034D-8D94-CF3B835D7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4" y="1394899"/>
            <a:ext cx="2324100" cy="381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FF56400-9E3B-AD40-8E6D-18D73D949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04" y="1774373"/>
            <a:ext cx="2324100" cy="241300"/>
          </a:xfrm>
          <a:prstGeom prst="rect">
            <a:avLst/>
          </a:prstGeom>
        </p:spPr>
      </p:pic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BD9FA754-1B54-BA43-B3D8-1EB5D8C350AC}"/>
              </a:ext>
            </a:extLst>
          </p:cNvPr>
          <p:cNvCxnSpPr>
            <a:cxnSpLocks/>
          </p:cNvCxnSpPr>
          <p:nvPr/>
        </p:nvCxnSpPr>
        <p:spPr>
          <a:xfrm>
            <a:off x="352431" y="2004663"/>
            <a:ext cx="2324100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B6F32284-F435-BD42-98E6-C5708A5327EF}"/>
              </a:ext>
            </a:extLst>
          </p:cNvPr>
          <p:cNvCxnSpPr>
            <a:cxnSpLocks/>
          </p:cNvCxnSpPr>
          <p:nvPr/>
        </p:nvCxnSpPr>
        <p:spPr>
          <a:xfrm>
            <a:off x="326541" y="1105112"/>
            <a:ext cx="2324100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E9F3CD2F-3971-234D-92E4-A8066A3A710A}"/>
              </a:ext>
            </a:extLst>
          </p:cNvPr>
          <p:cNvSpPr/>
          <p:nvPr/>
        </p:nvSpPr>
        <p:spPr>
          <a:xfrm>
            <a:off x="1197776" y="1815241"/>
            <a:ext cx="2238874" cy="892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lIns="72000" rIns="0">
            <a:spAutoFit/>
          </a:bodyPr>
          <a:lstStyle/>
          <a:p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3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layout.blade.php</a:t>
            </a:r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&lt;html&gt;&lt;head&gt;&lt;/head&gt;&lt;body&gt;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yield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('</a:t>
            </a:r>
            <a:r>
              <a:rPr lang="it-IT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contenuto'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&lt;/body&gt;&lt;/html&gt;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B7D1B43-30BB-3548-9C0C-D58FB74D47D6}"/>
              </a:ext>
            </a:extLst>
          </p:cNvPr>
          <p:cNvSpPr txBox="1">
            <a:spLocks/>
          </p:cNvSpPr>
          <p:nvPr/>
        </p:nvSpPr>
        <p:spPr>
          <a:xfrm>
            <a:off x="134106" y="5510178"/>
            <a:ext cx="6304039" cy="943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184150">
              <a:lnSpc>
                <a:spcPct val="90000"/>
              </a:lnSpc>
            </a:pPr>
            <a:r>
              <a:rPr lang="it-IT" sz="2100" noProof="1"/>
              <a:t>p.es. </a:t>
            </a:r>
            <a:r>
              <a:rPr lang="it-IT" sz="2000" noProof="1">
                <a:latin typeface="Ubuntu Mono" panose="020B0509030602030204" pitchFamily="49" charset="0"/>
              </a:rPr>
              <a:t>$azione_pref</a:t>
            </a:r>
            <a:r>
              <a:rPr lang="it-IT" sz="2100" noProof="1"/>
              <a:t> nella view </a:t>
            </a:r>
            <a:r>
              <a:rPr lang="it-IT" sz="2000" noProof="1">
                <a:latin typeface="Ubuntu Mono" panose="020B0509030602030204" pitchFamily="49" charset="0"/>
              </a:rPr>
              <a:t>welcome</a:t>
            </a:r>
            <a:endParaRPr lang="it-IT" sz="2000" noProof="1"/>
          </a:p>
          <a:p>
            <a:pPr marL="541338" lvl="1" indent="-268288">
              <a:lnSpc>
                <a:spcPct val="95000"/>
              </a:lnSpc>
              <a:spcBef>
                <a:spcPts val="600"/>
              </a:spcBef>
            </a:pPr>
            <a:r>
              <a:rPr lang="it-IT" sz="2000" noProof="1"/>
              <a:t>NB: </a:t>
            </a:r>
            <a:r>
              <a:rPr lang="it-IT" sz="2000" noProof="1">
                <a:highlight>
                  <a:srgbClr val="E4EDF2"/>
                </a:highlight>
                <a:latin typeface="Ubuntu Mono" panose="020B0509030602030204" pitchFamily="49" charset="0"/>
              </a:rPr>
              <a:t>&lt;?= </a:t>
            </a:r>
            <a:r>
              <a:rPr lang="it-IT" sz="2000" i="1" noProof="1">
                <a:highlight>
                  <a:srgbClr val="E4EDF2"/>
                </a:highlight>
              </a:rPr>
              <a:t>expr</a:t>
            </a:r>
            <a:r>
              <a:rPr lang="it-IT" sz="2000" noProof="1">
                <a:highlight>
                  <a:srgbClr val="E4EDF2"/>
                </a:highlight>
                <a:latin typeface="Ubuntu Mono" panose="020B0509030602030204" pitchFamily="49" charset="0"/>
              </a:rPr>
              <a:t> ?&gt;</a:t>
            </a:r>
            <a:r>
              <a:rPr lang="it-IT" sz="2000" noProof="1">
                <a:latin typeface="Ubuntu Mono" panose="020B0509030602030204" pitchFamily="49" charset="0"/>
              </a:rPr>
              <a:t> </a:t>
            </a:r>
            <a:r>
              <a:rPr lang="it-IT" sz="2000" noProof="1"/>
              <a:t>equivale a: </a:t>
            </a:r>
            <a:r>
              <a:rPr lang="it-IT" sz="2000" noProof="1">
                <a:highlight>
                  <a:srgbClr val="E4EDF2"/>
                </a:highlight>
                <a:latin typeface="Ubuntu Mono" panose="020B0509030602030204" pitchFamily="49" charset="0"/>
              </a:rPr>
              <a:t>&lt;?php echo</a:t>
            </a:r>
            <a:r>
              <a:rPr lang="it-IT" sz="2000" i="1" noProof="1">
                <a:highlight>
                  <a:srgbClr val="E4EDF2"/>
                </a:highlight>
                <a:cs typeface="Arial" panose="020B0604020202020204" pitchFamily="34" charset="0"/>
              </a:rPr>
              <a:t> expr</a:t>
            </a:r>
            <a:r>
              <a:rPr lang="it-IT" sz="2000" noProof="1">
                <a:highlight>
                  <a:srgbClr val="E4EDF2"/>
                </a:highlight>
                <a:latin typeface="Ubuntu Mono" panose="020B0509030602030204" pitchFamily="49" charset="0"/>
              </a:rPr>
              <a:t> ?&gt;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13BA284-92D3-0071-7AFA-CA4AB0F37FAD}"/>
              </a:ext>
            </a:extLst>
          </p:cNvPr>
          <p:cNvSpPr txBox="1">
            <a:spLocks/>
          </p:cNvSpPr>
          <p:nvPr/>
        </p:nvSpPr>
        <p:spPr>
          <a:xfrm>
            <a:off x="156569" y="3583121"/>
            <a:ext cx="6379200" cy="15619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184150">
              <a:lnSpc>
                <a:spcPct val="90000"/>
              </a:lnSpc>
            </a:pPr>
            <a:r>
              <a:rPr lang="it-IT" sz="2200" noProof="1"/>
              <a:t>Ricordando che il file della view può contenere, oltre che codice HTML e notazione blade anche codice PHP, si può introdurre una variabile </a:t>
            </a:r>
            <a:r>
              <a:rPr lang="it-IT" sz="2100" noProof="1">
                <a:latin typeface="Ubuntu Mono" panose="020B0509030602030204" pitchFamily="49" charset="0"/>
              </a:rPr>
              <a:t>$azione_pref</a:t>
            </a:r>
            <a:r>
              <a:rPr lang="it-IT" sz="2200" noProof="1"/>
              <a:t> a mo' di parametro, come qui a destra</a:t>
            </a:r>
          </a:p>
          <a:p>
            <a:pPr marL="184150" indent="-184150">
              <a:lnSpc>
                <a:spcPct val="90000"/>
              </a:lnSpc>
            </a:pPr>
            <a:endParaRPr lang="it-IT" sz="2200" noProof="1"/>
          </a:p>
        </p:txBody>
      </p:sp>
    </p:spTree>
    <p:extLst>
      <p:ext uri="{BB962C8B-B14F-4D97-AF65-F5344CB8AC3E}">
        <p14:creationId xmlns:p14="http://schemas.microsoft.com/office/powerpoint/2010/main" val="337655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100"/>
            <a:ext cx="8580438" cy="630957"/>
          </a:xfrm>
        </p:spPr>
        <p:txBody>
          <a:bodyPr>
            <a:normAutofit fontScale="90000"/>
          </a:bodyPr>
          <a:lstStyle/>
          <a:p>
            <a:r>
              <a:rPr lang="it-IT" sz="4000" dirty="0" err="1"/>
              <a:t>View</a:t>
            </a:r>
            <a:r>
              <a:rPr lang="it-IT" sz="4000" dirty="0"/>
              <a:t> parametriche</a:t>
            </a:r>
            <a:endParaRPr lang="it-IT" sz="40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07" y="3501535"/>
            <a:ext cx="8875786" cy="1033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4150" indent="-184150">
              <a:lnSpc>
                <a:spcPct val="90000"/>
              </a:lnSpc>
            </a:pPr>
            <a:r>
              <a:rPr lang="it-IT" sz="2200" noProof="1"/>
              <a:t>Sarebbe utile che la view </a:t>
            </a:r>
            <a:r>
              <a:rPr lang="it-IT" sz="2100" noProof="1">
                <a:latin typeface="Ubuntu Mono" panose="020B0509030602030204" pitchFamily="49" charset="0"/>
              </a:rPr>
              <a:t>welcome</a:t>
            </a:r>
            <a:r>
              <a:rPr lang="it-IT" sz="2200" noProof="1"/>
              <a:t> fosse </a:t>
            </a:r>
            <a:r>
              <a:rPr lang="it-IT" sz="2200" b="1" noProof="1"/>
              <a:t>dinamica</a:t>
            </a:r>
            <a:r>
              <a:rPr lang="it-IT" sz="2200" noProof="1"/>
              <a:t>, in modo parametrico,  cioè "</a:t>
            </a:r>
            <a:r>
              <a:rPr lang="it-IT" sz="2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mangiare</a:t>
            </a:r>
            <a:r>
              <a:rPr lang="it-IT" sz="2200" noProof="1"/>
              <a:t>"  possa cambiare, ma non intervenendo sull' HTML in </a:t>
            </a:r>
            <a:r>
              <a:rPr lang="it-IT" sz="2200" i="1" spc="-40" noProof="1"/>
              <a:t>welcome.blade.php</a:t>
            </a:r>
            <a:r>
              <a:rPr lang="it-IT" sz="2200" noProof="1"/>
              <a:t>, bensì sull'invocazione </a:t>
            </a:r>
            <a:r>
              <a:rPr lang="it-IT" sz="2000" noProof="1">
                <a:highlight>
                  <a:srgbClr val="FFFF00"/>
                </a:highlight>
                <a:latin typeface="Ubuntu Mono" panose="020B0509030602030204" pitchFamily="49" charset="0"/>
              </a:rPr>
              <a:t>view('</a:t>
            </a:r>
            <a:r>
              <a:rPr lang="it-IT" sz="2000" noProof="1">
                <a:solidFill>
                  <a:srgbClr val="C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welcome'</a:t>
            </a:r>
            <a:r>
              <a:rPr lang="it-IT" sz="2000" noProof="1">
                <a:highlight>
                  <a:srgbClr val="FFFF00"/>
                </a:highlight>
                <a:latin typeface="Ubuntu Mono" panose="020B0509030602030204" pitchFamily="49" charset="0"/>
              </a:rPr>
              <a:t>,...)</a:t>
            </a:r>
            <a:r>
              <a:rPr lang="it-IT" sz="2200" noProof="1"/>
              <a:t> in </a:t>
            </a:r>
            <a:r>
              <a:rPr lang="it-IT" sz="2200" i="1" noProof="1"/>
              <a:t>web.php</a:t>
            </a:r>
            <a:endParaRPr lang="it-IT" sz="2200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84DC-AA50-3142-B8FA-DD1980246DE0}" type="datetime1">
              <a:rPr lang="en-IT"/>
              <a:t>15/01/25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3</a:t>
            </a:fld>
            <a:endParaRPr lang="it-IT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703FC6-31E0-2140-A96F-40989AAA325C}"/>
              </a:ext>
            </a:extLst>
          </p:cNvPr>
          <p:cNvSpPr txBox="1">
            <a:spLocks/>
          </p:cNvSpPr>
          <p:nvPr/>
        </p:nvSpPr>
        <p:spPr>
          <a:xfrm>
            <a:off x="134107" y="689701"/>
            <a:ext cx="8694738" cy="6309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184150"/>
            <a:r>
              <a:rPr lang="it-IT" sz="2200" noProof="1"/>
              <a:t>Consideriamo una view </a:t>
            </a:r>
            <a:r>
              <a:rPr lang="it-IT" sz="2000" noProof="1">
                <a:latin typeface="Ubuntu Mono" panose="020B0509030602030204" pitchFamily="49" charset="0"/>
              </a:rPr>
              <a:t>welcome</a:t>
            </a:r>
            <a:r>
              <a:rPr lang="it-IT" sz="2200" noProof="1"/>
              <a:t>, con il suo codice, e la relativa route: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AC5D737-8B01-B747-B1F3-73DDEA4A3BB7}"/>
              </a:ext>
            </a:extLst>
          </p:cNvPr>
          <p:cNvSpPr/>
          <p:nvPr/>
        </p:nvSpPr>
        <p:spPr>
          <a:xfrm>
            <a:off x="6498188" y="4794673"/>
            <a:ext cx="2451662" cy="1538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3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endParaRPr lang="it-IT" sz="8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extends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'layout'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endParaRPr lang="it-IT" sz="8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section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'contenuto'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&lt;h2&gt;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Cosa ci piace: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&lt;/h2&gt;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&lt;?=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it-IT" sz="1300" b="0" dirty="0" err="1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azione_pref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?&gt;</a:t>
            </a:r>
          </a:p>
          <a:p>
            <a:r>
              <a:rPr lang="it-IT" sz="1300" dirty="0">
                <a:solidFill>
                  <a:srgbClr val="0000FF"/>
                </a:solidFill>
                <a:latin typeface="Ubuntu Mono" panose="020B0509030602030204" pitchFamily="49" charset="0"/>
              </a:rPr>
              <a:t>@</a:t>
            </a:r>
            <a:r>
              <a:rPr lang="it-IT" sz="1300" dirty="0" err="1">
                <a:solidFill>
                  <a:srgbClr val="0000FF"/>
                </a:solidFill>
                <a:latin typeface="Ubuntu Mono" panose="020B0509030602030204" pitchFamily="49" charset="0"/>
              </a:rPr>
              <a:t>endsection</a:t>
            </a:r>
            <a:endParaRPr lang="it-IT" sz="1300" dirty="0">
              <a:solidFill>
                <a:srgbClr val="0000FF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CFA0426-51AB-D244-AF69-CFB16F530793}"/>
              </a:ext>
            </a:extLst>
          </p:cNvPr>
          <p:cNvSpPr/>
          <p:nvPr/>
        </p:nvSpPr>
        <p:spPr>
          <a:xfrm>
            <a:off x="3560450" y="1186952"/>
            <a:ext cx="2428761" cy="1538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3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8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sss</a:t>
            </a:r>
          </a:p>
          <a:p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extends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'layout'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endParaRPr lang="it-IT" sz="8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section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'contenuto'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&lt;h2&gt;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Cosa ci piace: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&lt;/h2&gt;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effectLst/>
                <a:latin typeface="Ubuntu Mono" panose="020B0509030602030204" pitchFamily="49" charset="0"/>
              </a:rPr>
              <a:t>mangiare</a:t>
            </a:r>
          </a:p>
          <a:p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dirty="0" err="1">
                <a:solidFill>
                  <a:srgbClr val="0000FF"/>
                </a:solidFill>
                <a:latin typeface="Ubuntu Mono" panose="020B0509030602030204" pitchFamily="49" charset="0"/>
              </a:rPr>
              <a:t>endsection</a:t>
            </a:r>
            <a:endParaRPr lang="it-IT" sz="1300" dirty="0">
              <a:solidFill>
                <a:srgbClr val="0000F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71A2BED-D253-0243-AA14-2CDDE84DB56B}"/>
              </a:ext>
            </a:extLst>
          </p:cNvPr>
          <p:cNvSpPr/>
          <p:nvPr/>
        </p:nvSpPr>
        <p:spPr>
          <a:xfrm>
            <a:off x="6113011" y="1184916"/>
            <a:ext cx="2874420" cy="1538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300" dirty="0">
                <a:solidFill>
                  <a:srgbClr val="008000"/>
                </a:solidFill>
                <a:latin typeface="Ubuntu Mono" panose="020B0509030602030204" pitchFamily="49" charset="0"/>
              </a:rPr>
              <a:t>&lt;!-- </a:t>
            </a:r>
            <a:r>
              <a:rPr lang="it-IT" sz="1300" dirty="0" err="1">
                <a:solidFill>
                  <a:srgbClr val="008000"/>
                </a:solidFill>
                <a:latin typeface="Ubuntu Mono" panose="020B0509030602030204" pitchFamily="49" charset="0"/>
              </a:rPr>
              <a:t>web.php</a:t>
            </a:r>
            <a:r>
              <a:rPr lang="it-IT" sz="1300" dirty="0">
                <a:solidFill>
                  <a:srgbClr val="008000"/>
                </a:solidFill>
                <a:latin typeface="Ubuntu Mono" panose="020B0509030602030204" pitchFamily="49" charset="0"/>
              </a:rPr>
              <a:t> --&gt;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endParaRPr lang="it-IT" sz="8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>
                <a:solidFill>
                  <a:srgbClr val="666666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it-IT" sz="1300" dirty="0" err="1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it-IT" sz="1300" dirty="0"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i="1" dirty="0">
                <a:solidFill>
                  <a:srgbClr val="40808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Web </a:t>
            </a:r>
            <a:r>
              <a:rPr lang="it-IT" sz="1300" i="1" dirty="0" err="1">
                <a:solidFill>
                  <a:srgbClr val="40808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Routes</a:t>
            </a:r>
            <a:endParaRPr lang="it-IT" sz="1300" i="1" dirty="0">
              <a:solidFill>
                <a:srgbClr val="40808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it-IT" sz="800" dirty="0"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 err="1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300" dirty="0">
                <a:solidFill>
                  <a:srgbClr val="666666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300" dirty="0" err="1">
                <a:solidFill>
                  <a:srgbClr val="7D9029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300" b="1" dirty="0" err="1">
                <a:solidFill>
                  <a:srgbClr val="008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it-IT" sz="1300" b="1" dirty="0" err="1">
                <a:solidFill>
                  <a:srgbClr val="008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 err="1">
                <a:highlight>
                  <a:srgbClr val="FFFF00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300" dirty="0">
                <a:highlight>
                  <a:srgbClr val="FFFF00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highlight>
                  <a:srgbClr val="FFFF00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300" dirty="0">
                <a:highlight>
                  <a:srgbClr val="FFFF00"/>
                </a:highlight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it-IT" sz="1300" dirty="0"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C981C83-1726-B54E-87BB-2BBE4B7EC903}"/>
              </a:ext>
            </a:extLst>
          </p:cNvPr>
          <p:cNvSpPr txBox="1">
            <a:spLocks/>
          </p:cNvSpPr>
          <p:nvPr/>
        </p:nvSpPr>
        <p:spPr>
          <a:xfrm>
            <a:off x="134107" y="2790439"/>
            <a:ext cx="8808281" cy="687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184150">
              <a:lnSpc>
                <a:spcPct val="90000"/>
              </a:lnSpc>
              <a:spcBef>
                <a:spcPts val="0"/>
              </a:spcBef>
            </a:pPr>
            <a:r>
              <a:rPr lang="it-IT" sz="2200" noProof="1"/>
              <a:t>La view </a:t>
            </a:r>
            <a:r>
              <a:rPr lang="it-IT" sz="2100" noProof="1">
                <a:latin typeface="Ubuntu Mono" panose="020B0509030602030204" pitchFamily="49" charset="0"/>
              </a:rPr>
              <a:t>welcome</a:t>
            </a:r>
            <a:r>
              <a:rPr lang="it-IT" sz="2200" noProof="1"/>
              <a:t> è </a:t>
            </a:r>
            <a:r>
              <a:rPr lang="it-IT" sz="2200" b="1" noProof="1"/>
              <a:t>statica</a:t>
            </a:r>
            <a:r>
              <a:rPr lang="it-IT" sz="2200" noProof="1"/>
              <a:t>: ogni volta che la si serve a un browser, in particolare, l'azione preferita (“</a:t>
            </a:r>
            <a:r>
              <a:rPr lang="it-IT" sz="2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mangiare</a:t>
            </a:r>
            <a:r>
              <a:rPr lang="it-IT" sz="2200" noProof="1"/>
              <a:t>”) resta quella scritta nel codice </a:t>
            </a:r>
          </a:p>
        </p:txBody>
      </p:sp>
      <p:pic>
        <p:nvPicPr>
          <p:cNvPr id="1025" name="Picture 1" descr="page1image21754224">
            <a:extLst>
              <a:ext uri="{FF2B5EF4-FFF2-40B4-BE49-F238E27FC236}">
                <a16:creationId xmlns:a16="http://schemas.microsoft.com/office/drawing/2014/main" id="{8B3A1FC7-9415-4343-A931-6585FCCB5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04" y="1114458"/>
            <a:ext cx="23241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0C36B37-B443-034D-8D94-CF3B835D7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04" y="1394899"/>
            <a:ext cx="2324100" cy="381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FF56400-9E3B-AD40-8E6D-18D73D949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04" y="1774373"/>
            <a:ext cx="2324100" cy="241300"/>
          </a:xfrm>
          <a:prstGeom prst="rect">
            <a:avLst/>
          </a:prstGeom>
        </p:spPr>
      </p:pic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BD9FA754-1B54-BA43-B3D8-1EB5D8C350AC}"/>
              </a:ext>
            </a:extLst>
          </p:cNvPr>
          <p:cNvCxnSpPr>
            <a:cxnSpLocks/>
          </p:cNvCxnSpPr>
          <p:nvPr/>
        </p:nvCxnSpPr>
        <p:spPr>
          <a:xfrm>
            <a:off x="352431" y="2004663"/>
            <a:ext cx="2324100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B6F32284-F435-BD42-98E6-C5708A5327EF}"/>
              </a:ext>
            </a:extLst>
          </p:cNvPr>
          <p:cNvCxnSpPr>
            <a:cxnSpLocks/>
          </p:cNvCxnSpPr>
          <p:nvPr/>
        </p:nvCxnSpPr>
        <p:spPr>
          <a:xfrm>
            <a:off x="326541" y="1105112"/>
            <a:ext cx="2324100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E9F3CD2F-3971-234D-92E4-A8066A3A710A}"/>
              </a:ext>
            </a:extLst>
          </p:cNvPr>
          <p:cNvSpPr/>
          <p:nvPr/>
        </p:nvSpPr>
        <p:spPr>
          <a:xfrm>
            <a:off x="1197776" y="1815241"/>
            <a:ext cx="2238874" cy="892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lIns="72000" rIns="0">
            <a:spAutoFit/>
          </a:bodyPr>
          <a:lstStyle/>
          <a:p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3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layout.blade.php</a:t>
            </a:r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&lt;html&gt;&lt;head&gt;&lt;/head&gt;&lt;body&gt;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yield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('</a:t>
            </a:r>
            <a:r>
              <a:rPr lang="it-IT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contenuto'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&lt;/body&gt;&lt;/html&gt;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B7D1B43-30BB-3548-9C0C-D58FB74D47D6}"/>
              </a:ext>
            </a:extLst>
          </p:cNvPr>
          <p:cNvSpPr txBox="1">
            <a:spLocks/>
          </p:cNvSpPr>
          <p:nvPr/>
        </p:nvSpPr>
        <p:spPr>
          <a:xfrm>
            <a:off x="134106" y="4501080"/>
            <a:ext cx="6364081" cy="203518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184150">
              <a:lnSpc>
                <a:spcPct val="90000"/>
              </a:lnSpc>
            </a:pPr>
            <a:r>
              <a:rPr lang="it-IT" sz="2200" noProof="1"/>
              <a:t>Si può ottenere ciò, introducendo un  parametro nella view, p.es. </a:t>
            </a:r>
            <a:r>
              <a:rPr lang="it-IT" sz="2000" noProof="1">
                <a:latin typeface="Ubuntu Mono" panose="020B0509030602030204" pitchFamily="49" charset="0"/>
              </a:rPr>
              <a:t>$azione_pref</a:t>
            </a:r>
            <a:r>
              <a:rPr lang="it-IT" sz="2200" noProof="1"/>
              <a:t> nella view </a:t>
            </a:r>
            <a:r>
              <a:rPr lang="it-IT" sz="2000" noProof="1">
                <a:latin typeface="Ubuntu Mono" panose="020B0509030602030204" pitchFamily="49" charset="0"/>
              </a:rPr>
              <a:t>welcome</a:t>
            </a:r>
            <a:endParaRPr lang="it-IT" sz="2000" noProof="1"/>
          </a:p>
          <a:p>
            <a:pPr marL="541338" lvl="1" indent="-268288">
              <a:lnSpc>
                <a:spcPct val="95000"/>
              </a:lnSpc>
              <a:spcBef>
                <a:spcPts val="600"/>
              </a:spcBef>
            </a:pPr>
            <a:r>
              <a:rPr lang="it-IT" sz="2000" noProof="1"/>
              <a:t>NB: </a:t>
            </a:r>
            <a:r>
              <a:rPr lang="it-IT" sz="1900" noProof="1">
                <a:highlight>
                  <a:srgbClr val="E4EDF2"/>
                </a:highlight>
                <a:latin typeface="Ubuntu Mono" panose="020B0509030602030204" pitchFamily="49" charset="0"/>
              </a:rPr>
              <a:t>&lt;?= </a:t>
            </a:r>
            <a:r>
              <a:rPr lang="it-IT" sz="1900" i="1" noProof="1">
                <a:highlight>
                  <a:srgbClr val="E4EDF2"/>
                </a:highlight>
              </a:rPr>
              <a:t>expr</a:t>
            </a:r>
            <a:r>
              <a:rPr lang="it-IT" sz="1900" noProof="1">
                <a:highlight>
                  <a:srgbClr val="E4EDF2"/>
                </a:highlight>
                <a:latin typeface="Ubuntu Mono" panose="020B0509030602030204" pitchFamily="49" charset="0"/>
              </a:rPr>
              <a:t> ?&gt;</a:t>
            </a:r>
            <a:r>
              <a:rPr lang="it-IT" sz="1800" noProof="1">
                <a:latin typeface="Ubuntu Mono" panose="020B0509030602030204" pitchFamily="49" charset="0"/>
              </a:rPr>
              <a:t> </a:t>
            </a:r>
            <a:r>
              <a:rPr lang="it-IT" sz="2000" noProof="1"/>
              <a:t>equivale a: </a:t>
            </a:r>
            <a:r>
              <a:rPr lang="it-IT" sz="1900" noProof="1">
                <a:highlight>
                  <a:srgbClr val="E4EDF2"/>
                </a:highlight>
                <a:latin typeface="Ubuntu Mono" panose="020B0509030602030204" pitchFamily="49" charset="0"/>
              </a:rPr>
              <a:t>&lt;?php echo</a:t>
            </a:r>
            <a:r>
              <a:rPr lang="it-IT" sz="1900" i="1" noProof="1">
                <a:highlight>
                  <a:srgbClr val="E4EDF2"/>
                </a:highlight>
                <a:cs typeface="Arial" panose="020B0604020202020204" pitchFamily="34" charset="0"/>
              </a:rPr>
              <a:t> expr</a:t>
            </a:r>
            <a:r>
              <a:rPr lang="it-IT" sz="1900" noProof="1">
                <a:highlight>
                  <a:srgbClr val="E4EDF2"/>
                </a:highlight>
                <a:latin typeface="Ubuntu Mono" panose="020B0509030602030204" pitchFamily="49" charset="0"/>
              </a:rPr>
              <a:t> ?&gt;</a:t>
            </a:r>
          </a:p>
          <a:p>
            <a:pPr marL="184150" indent="-177800">
              <a:lnSpc>
                <a:spcPct val="90000"/>
              </a:lnSpc>
              <a:spcBef>
                <a:spcPts val="1500"/>
              </a:spcBef>
            </a:pPr>
            <a:r>
              <a:rPr lang="it-IT" sz="2200" noProof="1"/>
              <a:t>L'invocazione </a:t>
            </a:r>
            <a:r>
              <a:rPr lang="it-IT" sz="2000" noProof="1">
                <a:highlight>
                  <a:srgbClr val="FFFF00"/>
                </a:highlight>
                <a:latin typeface="Ubuntu Mono" panose="020B0509030602030204" pitchFamily="49" charset="0"/>
              </a:rPr>
              <a:t>view(</a:t>
            </a:r>
            <a:r>
              <a:rPr lang="it-IT" sz="2000" noProof="1">
                <a:solidFill>
                  <a:srgbClr val="C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'welcome'</a:t>
            </a:r>
            <a:r>
              <a:rPr lang="it-IT" sz="2000" noProof="1">
                <a:highlight>
                  <a:srgbClr val="FFFF00"/>
                </a:highlight>
                <a:latin typeface="Ubuntu Mono" panose="020B0509030602030204" pitchFamily="49" charset="0"/>
              </a:rPr>
              <a:t>,...)</a:t>
            </a:r>
            <a:r>
              <a:rPr lang="it-IT" sz="2200" noProof="1"/>
              <a:t> determina con un oportuno parametro </a:t>
            </a:r>
            <a:r>
              <a:rPr lang="it-IT" sz="2400" noProof="1">
                <a:highlight>
                  <a:srgbClr val="FFFF00"/>
                </a:highlight>
                <a:latin typeface="Ubuntu Mono" panose="020B0509030602030204" pitchFamily="49" charset="0"/>
              </a:rPr>
              <a:t>...</a:t>
            </a:r>
            <a:r>
              <a:rPr lang="it-IT" sz="2200" noProof="1"/>
              <a:t> il valore di </a:t>
            </a:r>
            <a:r>
              <a:rPr lang="it-IT" sz="2000" noProof="1">
                <a:latin typeface="Ubuntu Mono" panose="020B0509030602030204" pitchFamily="49" charset="0"/>
              </a:rPr>
              <a:t>$azione_pref</a:t>
            </a:r>
            <a:r>
              <a:rPr lang="it-IT" sz="2200" noProof="1"/>
              <a:t> in </a:t>
            </a:r>
            <a:r>
              <a:rPr lang="it-IT" sz="2200" i="1" noProof="1"/>
              <a:t>welcome.blade.php</a:t>
            </a:r>
            <a:endParaRPr lang="it-IT" sz="2200" noProof="1"/>
          </a:p>
          <a:p>
            <a:pPr marL="184150" indent="-184150"/>
            <a:endParaRPr lang="it-IT" sz="2200" noProof="1"/>
          </a:p>
        </p:txBody>
      </p:sp>
    </p:spTree>
    <p:extLst>
      <p:ext uri="{BB962C8B-B14F-4D97-AF65-F5344CB8AC3E}">
        <p14:creationId xmlns:p14="http://schemas.microsoft.com/office/powerpoint/2010/main" val="314733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08" y="38100"/>
            <a:ext cx="5353046" cy="630957"/>
          </a:xfrm>
        </p:spPr>
        <p:txBody>
          <a:bodyPr>
            <a:noAutofit/>
          </a:bodyPr>
          <a:lstStyle/>
          <a:p>
            <a:pPr algn="l"/>
            <a:r>
              <a:rPr lang="it-IT" sz="3200" dirty="0" err="1"/>
              <a:t>View</a:t>
            </a:r>
            <a:r>
              <a:rPr lang="it-IT" sz="3200" dirty="0"/>
              <a:t> parametriche / 2</a:t>
            </a:r>
            <a:endParaRPr lang="it-IT" sz="32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2" y="685473"/>
            <a:ext cx="5353045" cy="153888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8600" indent="-228600">
              <a:lnSpc>
                <a:spcPct val="95000"/>
              </a:lnSpc>
              <a:spcBef>
                <a:spcPts val="900"/>
              </a:spcBef>
            </a:pPr>
            <a:r>
              <a:rPr lang="it-IT" sz="2100" noProof="1"/>
              <a:t>Le view Blade possono dunque contenere parametri (variabili), come </a:t>
            </a:r>
            <a:r>
              <a:rPr lang="it-IT" sz="2000" noProof="1">
                <a:highlight>
                  <a:srgbClr val="FFFF00"/>
                </a:highlight>
                <a:latin typeface="Ubuntu Mono" panose="020B0509030602030204" pitchFamily="49" charset="0"/>
              </a:rPr>
              <a:t>$azione_pref</a:t>
            </a:r>
            <a:r>
              <a:rPr lang="it-IT" sz="2100" noProof="1"/>
              <a:t> </a:t>
            </a:r>
          </a:p>
          <a:p>
            <a:pPr marL="228600" indent="-228600">
              <a:lnSpc>
                <a:spcPct val="95000"/>
              </a:lnSpc>
              <a:spcBef>
                <a:spcPts val="900"/>
              </a:spcBef>
            </a:pPr>
            <a:r>
              <a:rPr lang="it-IT" sz="2100" noProof="1"/>
              <a:t>Come dare un valore al parametro ogni volta che la view </a:t>
            </a:r>
            <a:r>
              <a:rPr lang="it-IT" sz="2000" noProof="1">
                <a:latin typeface="Ubuntu Mono" panose="020B0509030602030204" pitchFamily="49" charset="0"/>
              </a:rPr>
              <a:t>welcome</a:t>
            </a:r>
            <a:r>
              <a:rPr lang="it-IT" sz="2100" noProof="1"/>
              <a:t> (qui a destra) è servita?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AD7E-AC1E-8E4E-97C8-8F67BF0C1D2C}" type="datetime1">
              <a:rPr lang="en-IT"/>
              <a:t>15/01/25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4</a:t>
            </a:fld>
            <a:endParaRPr lang="it-IT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691EA2-70E7-C448-BBA4-9FC8D2611FF2}"/>
              </a:ext>
            </a:extLst>
          </p:cNvPr>
          <p:cNvSpPr txBox="1">
            <a:spLocks/>
          </p:cNvSpPr>
          <p:nvPr/>
        </p:nvSpPr>
        <p:spPr>
          <a:xfrm>
            <a:off x="133349" y="2157139"/>
            <a:ext cx="5353048" cy="33920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95000"/>
              </a:lnSpc>
              <a:spcBef>
                <a:spcPts val="900"/>
              </a:spcBef>
            </a:pPr>
            <a:r>
              <a:rPr lang="it-IT" sz="2100" noProof="1"/>
              <a:t>Ricordando che la view </a:t>
            </a:r>
            <a:r>
              <a:rPr lang="it-IT" sz="2100" noProof="1">
                <a:latin typeface="Ubuntu Mono" panose="020B0509030602030204" pitchFamily="49" charset="0"/>
              </a:rPr>
              <a:t>welcome</a:t>
            </a:r>
            <a:r>
              <a:rPr lang="it-IT" sz="2100" noProof="1"/>
              <a:t> era attivata da una route invocando la funzione </a:t>
            </a:r>
            <a:r>
              <a:rPr lang="it-IT" sz="2000" noProof="1">
                <a:latin typeface="Ubuntu Mono" panose="020B0509030602030204" pitchFamily="49" charset="0"/>
              </a:rPr>
              <a:t>view(</a:t>
            </a:r>
            <a:r>
              <a:rPr lang="it-IT" sz="2000" noProof="1">
                <a:solidFill>
                  <a:srgbClr val="C00000"/>
                </a:solidFill>
                <a:latin typeface="Ubuntu Mono" panose="020B0509030602030204" pitchFamily="49" charset="0"/>
              </a:rPr>
              <a:t>'welcome'</a:t>
            </a:r>
            <a:r>
              <a:rPr lang="it-IT" sz="2000" noProof="1">
                <a:latin typeface="Ubuntu Mono" panose="020B0509030602030204" pitchFamily="49" charset="0"/>
              </a:rPr>
              <a:t>)</a:t>
            </a:r>
            <a:r>
              <a:rPr lang="it-IT" sz="2100" noProof="1"/>
              <a:t>, occorre che tale chiamata abbia anche, come 2° argomento, un array hash con chiave </a:t>
            </a:r>
            <a:r>
              <a:rPr lang="it-IT" sz="2000" noProof="1">
                <a:solidFill>
                  <a:srgbClr val="C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'azione_pref'</a:t>
            </a:r>
          </a:p>
          <a:p>
            <a:pPr marL="228600" indent="-228600">
              <a:lnSpc>
                <a:spcPct val="95000"/>
              </a:lnSpc>
              <a:spcBef>
                <a:spcPts val="900"/>
              </a:spcBef>
            </a:pPr>
            <a:r>
              <a:rPr lang="it-IT" sz="2100" noProof="1"/>
              <a:t>Il valore </a:t>
            </a:r>
            <a:r>
              <a:rPr lang="it-IT" sz="2000" noProof="1">
                <a:solidFill>
                  <a:srgbClr val="C00000"/>
                </a:solidFill>
                <a:latin typeface="Ubuntu Mono" panose="020B0509030602030204" pitchFamily="49" charset="0"/>
              </a:rPr>
              <a:t>'bere'</a:t>
            </a:r>
            <a:r>
              <a:rPr lang="it-IT" sz="2100" noProof="1"/>
              <a:t> corrispondente alla chiave sarà assunto da </a:t>
            </a:r>
            <a:r>
              <a:rPr lang="it-IT" sz="2000" noProof="1">
                <a:highlight>
                  <a:srgbClr val="FFFF00"/>
                </a:highlight>
                <a:latin typeface="Ubuntu Mono" panose="020B0509030602030204" pitchFamily="49" charset="0"/>
              </a:rPr>
              <a:t>$azione_pref</a:t>
            </a:r>
            <a:r>
              <a:rPr lang="it-IT" sz="2100" noProof="1"/>
              <a:t> nell'HTML che l'app invierà al browser</a:t>
            </a:r>
          </a:p>
          <a:p>
            <a:pPr marL="228600" indent="-228600">
              <a:lnSpc>
                <a:spcPct val="95000"/>
              </a:lnSpc>
              <a:spcBef>
                <a:spcPts val="900"/>
              </a:spcBef>
            </a:pPr>
            <a:r>
              <a:rPr lang="it-IT" sz="2100" noProof="1"/>
              <a:t>L'HTML inviato è quindi un'</a:t>
            </a:r>
            <a:r>
              <a:rPr lang="it-IT" sz="2100" i="1" noProof="1"/>
              <a:t>istanza</a:t>
            </a:r>
            <a:r>
              <a:rPr lang="it-IT" sz="2100" noProof="1"/>
              <a:t> della view parametrica (ha parametro</a:t>
            </a:r>
            <a:r>
              <a:rPr lang="it-IT" sz="2000" noProof="1"/>
              <a:t> </a:t>
            </a:r>
            <a:r>
              <a:rPr lang="it-IT" sz="2000" noProof="1">
                <a:highlight>
                  <a:srgbClr val="FFFF00"/>
                </a:highlight>
                <a:latin typeface="Ubuntu Mono" panose="020B0509030602030204" pitchFamily="49" charset="0"/>
              </a:rPr>
              <a:t>$azione_pref</a:t>
            </a:r>
            <a:r>
              <a:rPr lang="it-IT" sz="2100" noProof="1"/>
              <a:t>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9925161-5519-2A44-ADC9-FCB464ECD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229" y="4041300"/>
            <a:ext cx="2389819" cy="15078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2C22F432-52B1-FD48-97FC-8A84E5AF8818}"/>
              </a:ext>
            </a:extLst>
          </p:cNvPr>
          <p:cNvSpPr/>
          <p:nvPr/>
        </p:nvSpPr>
        <p:spPr>
          <a:xfrm>
            <a:off x="5621822" y="431469"/>
            <a:ext cx="3160226" cy="1538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3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3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endParaRPr lang="it-IT" sz="8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extends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'layout'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endParaRPr lang="it-IT" sz="8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section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'contenuto'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&lt;h2&gt;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Cosa ci piace: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&lt;/h2&gt;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&lt;?=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$</a:t>
            </a:r>
            <a:r>
              <a:rPr lang="it-IT" sz="13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azione_pref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?&gt;</a:t>
            </a:r>
          </a:p>
          <a:p>
            <a:r>
              <a:rPr lang="it-IT" sz="1300" dirty="0">
                <a:solidFill>
                  <a:srgbClr val="0000FF"/>
                </a:solidFill>
                <a:latin typeface="Ubuntu Mono" panose="020B0509030602030204" pitchFamily="49" charset="0"/>
              </a:rPr>
              <a:t>@</a:t>
            </a:r>
            <a:r>
              <a:rPr lang="it-IT" sz="1300" dirty="0" err="1">
                <a:solidFill>
                  <a:srgbClr val="0000FF"/>
                </a:solidFill>
                <a:latin typeface="Ubuntu Mono" panose="020B0509030602030204" pitchFamily="49" charset="0"/>
              </a:rPr>
              <a:t>endsection</a:t>
            </a:r>
            <a:endParaRPr lang="it-IT" sz="1300" dirty="0">
              <a:solidFill>
                <a:srgbClr val="0000FF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630C891-480C-C54C-A299-1391AD3AE04B}"/>
              </a:ext>
            </a:extLst>
          </p:cNvPr>
          <p:cNvSpPr/>
          <p:nvPr/>
        </p:nvSpPr>
        <p:spPr>
          <a:xfrm>
            <a:off x="5621821" y="2129577"/>
            <a:ext cx="3160229" cy="1738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300" dirty="0">
                <a:solidFill>
                  <a:srgbClr val="008000"/>
                </a:solidFill>
                <a:latin typeface="Ubuntu Mono" panose="020B0509030602030204" pitchFamily="49" charset="0"/>
              </a:rPr>
              <a:t>&lt;!-- </a:t>
            </a:r>
            <a:r>
              <a:rPr lang="it-IT" sz="1300" dirty="0" err="1">
                <a:solidFill>
                  <a:srgbClr val="008000"/>
                </a:solidFill>
                <a:latin typeface="Ubuntu Mono" panose="020B0509030602030204" pitchFamily="49" charset="0"/>
              </a:rPr>
              <a:t>web.php</a:t>
            </a:r>
            <a:r>
              <a:rPr lang="it-IT" sz="1300" dirty="0">
                <a:solidFill>
                  <a:srgbClr val="008000"/>
                </a:solidFill>
                <a:latin typeface="Ubuntu Mono" panose="020B0509030602030204" pitchFamily="49" charset="0"/>
              </a:rPr>
              <a:t> --&gt;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endParaRPr lang="it-IT" sz="800" dirty="0">
              <a:solidFill>
                <a:srgbClr val="6B0001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dirty="0">
                <a:solidFill>
                  <a:srgbClr val="6B0001"/>
                </a:solidFill>
                <a:effectLst/>
                <a:latin typeface="Ubuntu Mono" panose="020B0509030602030204" pitchFamily="49" charset="0"/>
              </a:rPr>
              <a:t>&lt;?</a:t>
            </a:r>
            <a:r>
              <a:rPr lang="it-IT" sz="1300" dirty="0" err="1">
                <a:solidFill>
                  <a:srgbClr val="6B0001"/>
                </a:solidFill>
                <a:effectLst/>
                <a:latin typeface="Ubuntu Mono" panose="020B0509030602030204" pitchFamily="49" charset="0"/>
              </a:rPr>
              <a:t>php</a:t>
            </a:r>
            <a:endParaRPr lang="it-IT" sz="1300" dirty="0">
              <a:solidFill>
                <a:srgbClr val="6B0001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dirty="0">
                <a:solidFill>
                  <a:srgbClr val="0F7001"/>
                </a:solidFill>
                <a:effectLst/>
                <a:latin typeface="Ubuntu Mono" panose="020B0509030602030204" pitchFamily="49" charset="0"/>
              </a:rPr>
              <a:t>// Web </a:t>
            </a:r>
            <a:r>
              <a:rPr lang="it-IT" sz="1300" dirty="0" err="1">
                <a:solidFill>
                  <a:srgbClr val="0F7001"/>
                </a:solidFill>
                <a:effectLst/>
                <a:latin typeface="Ubuntu Mono" panose="020B0509030602030204" pitchFamily="49" charset="0"/>
              </a:rPr>
              <a:t>Routes</a:t>
            </a:r>
            <a:endParaRPr lang="it-IT" sz="1300" dirty="0">
              <a:solidFill>
                <a:srgbClr val="0F7001"/>
              </a:solidFill>
              <a:effectLst/>
              <a:latin typeface="Ubuntu Mono" panose="020B0509030602030204" pitchFamily="49" charset="0"/>
            </a:endParaRPr>
          </a:p>
          <a:p>
            <a:endParaRPr lang="it-IT" sz="800" dirty="0">
              <a:solidFill>
                <a:srgbClr val="0F7001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dirty="0" err="1">
                <a:solidFill>
                  <a:srgbClr val="206C87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it-IT" sz="1300" dirty="0" err="1">
                <a:solidFill>
                  <a:srgbClr val="654C1D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dirty="0">
                <a:solidFill>
                  <a:srgbClr val="900112"/>
                </a:solidFill>
                <a:effectLst/>
                <a:latin typeface="Ubuntu Mono" panose="020B0509030602030204" pitchFamily="49" charset="0"/>
              </a:rPr>
              <a:t>'/'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it-IT" sz="130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() {</a:t>
            </a:r>
          </a:p>
          <a:p>
            <a:r>
              <a:rPr lang="it-IT" sz="1300" dirty="0">
                <a:solidFill>
                  <a:srgbClr val="9D00D2"/>
                </a:solidFill>
                <a:effectLst/>
                <a:latin typeface="Ubuntu Mono" panose="020B0509030602030204" pitchFamily="49" charset="0"/>
              </a:rPr>
              <a:t>    </a:t>
            </a:r>
            <a:r>
              <a:rPr lang="it-IT" sz="1300" dirty="0" err="1">
                <a:solidFill>
                  <a:srgbClr val="9D00D2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solidFill>
                  <a:srgbClr val="654C1D"/>
                </a:solidFill>
                <a:effectLst/>
                <a:latin typeface="Ubuntu Mono" panose="020B0509030602030204" pitchFamily="49" charset="0"/>
              </a:rPr>
              <a:t>view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dirty="0">
                <a:solidFill>
                  <a:srgbClr val="900112"/>
                </a:solidFill>
                <a:effectLst/>
                <a:latin typeface="Ubuntu Mono" panose="020B0509030602030204" pitchFamily="49" charset="0"/>
              </a:rPr>
              <a:t>'welcome'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</a:t>
            </a:r>
            <a:endParaRPr lang="it-IT" sz="1300" dirty="0">
              <a:solidFill>
                <a:srgbClr val="900112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 [</a:t>
            </a:r>
            <a:r>
              <a:rPr lang="it-IT" sz="1300" dirty="0">
                <a:solidFill>
                  <a:srgbClr val="900112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'</a:t>
            </a:r>
            <a:r>
              <a:rPr lang="it-IT" sz="1300" dirty="0" err="1">
                <a:solidFill>
                  <a:srgbClr val="900112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azione_pref</a:t>
            </a:r>
            <a:r>
              <a:rPr lang="it-IT" sz="1300" dirty="0">
                <a:solidFill>
                  <a:srgbClr val="900112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'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=&gt; </a:t>
            </a:r>
            <a:r>
              <a:rPr lang="it-IT" sz="1300" dirty="0">
                <a:solidFill>
                  <a:srgbClr val="900112"/>
                </a:solidFill>
                <a:effectLst/>
                <a:latin typeface="Ubuntu Mono" panose="020B0509030602030204" pitchFamily="49" charset="0"/>
              </a:rPr>
              <a:t>'bere'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]);</a:t>
            </a:r>
            <a:endParaRPr lang="it-IT" sz="1300" dirty="0">
              <a:solidFill>
                <a:srgbClr val="900112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});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5291D7C-E30B-F74A-9885-BA2BD1481415}"/>
              </a:ext>
            </a:extLst>
          </p:cNvPr>
          <p:cNvSpPr txBox="1">
            <a:spLocks/>
          </p:cNvSpPr>
          <p:nvPr/>
        </p:nvSpPr>
        <p:spPr>
          <a:xfrm>
            <a:off x="133348" y="5599964"/>
            <a:ext cx="8748844" cy="97539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5738" indent="-185738">
              <a:lnSpc>
                <a:spcPct val="105000"/>
              </a:lnSpc>
              <a:buNone/>
            </a:pPr>
            <a:r>
              <a:rPr lang="it-IT" sz="2000" noProof="1"/>
              <a:t>NB: Se il valore di </a:t>
            </a:r>
            <a:r>
              <a:rPr lang="it-IT" sz="1900" noProof="1">
                <a:highlight>
                  <a:srgbClr val="FFFF00"/>
                </a:highlight>
                <a:latin typeface="Ubuntu Mono" panose="020B0509030602030204" pitchFamily="49" charset="0"/>
              </a:rPr>
              <a:t>$azione_pref</a:t>
            </a:r>
            <a:r>
              <a:rPr lang="it-IT" sz="2000" noProof="1">
                <a:highlight>
                  <a:srgbClr val="FFFF00"/>
                </a:highlight>
              </a:rPr>
              <a:t> </a:t>
            </a:r>
            <a:r>
              <a:rPr lang="it-IT" sz="2000" noProof="1"/>
              <a:t>potesse dipendere, p.es., da parti della URL di richiesta (v. </a:t>
            </a:r>
            <a:r>
              <a:rPr lang="it-IT" sz="2000" noProof="1">
                <a:hlinkClick r:id="rId4" action="ppaction://hlinksldjump"/>
              </a:rPr>
              <a:t>oltre</a:t>
            </a:r>
            <a:r>
              <a:rPr lang="it-IT" sz="2000" noProof="1"/>
              <a:t>), avremmo view oltre che </a:t>
            </a:r>
            <a:r>
              <a:rPr lang="it-IT" sz="2000" i="1" noProof="1"/>
              <a:t>parametriche</a:t>
            </a:r>
            <a:r>
              <a:rPr lang="it-IT" sz="2000" noProof="1"/>
              <a:t>, anche </a:t>
            </a:r>
            <a:r>
              <a:rPr lang="it-IT" sz="2000" i="1" noProof="1"/>
              <a:t>dinamiche</a:t>
            </a:r>
            <a:r>
              <a:rPr lang="it-IT" sz="2000" noProof="1"/>
              <a:t>, ossia dipendenti dalla richiesta HTTP! </a:t>
            </a:r>
          </a:p>
        </p:txBody>
      </p:sp>
    </p:spTree>
    <p:extLst>
      <p:ext uri="{BB962C8B-B14F-4D97-AF65-F5344CB8AC3E}">
        <p14:creationId xmlns:p14="http://schemas.microsoft.com/office/powerpoint/2010/main" val="128428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799" y="163305"/>
            <a:ext cx="6269963" cy="630957"/>
          </a:xfrm>
        </p:spPr>
        <p:txBody>
          <a:bodyPr>
            <a:noAutofit/>
          </a:bodyPr>
          <a:lstStyle/>
          <a:p>
            <a:r>
              <a:rPr lang="it-IT" sz="3200"/>
              <a:t>View con parametri array</a:t>
            </a:r>
            <a:endParaRPr lang="it-IT" sz="32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176C-655F-744F-9FD1-BD0F8E9FE814}" type="datetime1">
              <a:rPr lang="en-IT"/>
              <a:t>15/01/25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5</a:t>
            </a:fld>
            <a:endParaRPr lang="it-IT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691EA2-70E7-C448-BBA4-9FC8D2611FF2}"/>
              </a:ext>
            </a:extLst>
          </p:cNvPr>
          <p:cNvSpPr txBox="1">
            <a:spLocks/>
          </p:cNvSpPr>
          <p:nvPr/>
        </p:nvSpPr>
        <p:spPr>
          <a:xfrm>
            <a:off x="218010" y="884963"/>
            <a:ext cx="3359446" cy="224807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it-IT" sz="2200" noProof="1"/>
              <a:t>Il valore passato dalla funzione </a:t>
            </a:r>
            <a:r>
              <a:rPr lang="it-IT" sz="2200" i="1" noProof="1"/>
              <a:t>view()</a:t>
            </a:r>
            <a:r>
              <a:rPr lang="it-IT" sz="2200" noProof="1"/>
              <a:t> al parametro può essere anche un </a:t>
            </a:r>
            <a:r>
              <a:rPr lang="it-IT" sz="2200" i="1" noProof="1"/>
              <a:t>array</a:t>
            </a:r>
            <a:r>
              <a:rPr lang="it-IT" sz="2200" noProof="1"/>
              <a:t>, </a:t>
            </a:r>
            <a:br>
              <a:rPr lang="it-IT" sz="2200" noProof="1"/>
            </a:br>
            <a:r>
              <a:rPr lang="it-IT" sz="2200" noProof="1"/>
              <a:t>sul quale la view potrà poi eseguire un ciclo con l'appropriato codice PHP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631F23E-53F4-F949-9C62-A7ADB4915D7B}"/>
              </a:ext>
            </a:extLst>
          </p:cNvPr>
          <p:cNvSpPr txBox="1">
            <a:spLocks/>
          </p:cNvSpPr>
          <p:nvPr/>
        </p:nvSpPr>
        <p:spPr>
          <a:xfrm>
            <a:off x="218010" y="3196092"/>
            <a:ext cx="3436328" cy="1877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it-IT" sz="2200" noProof="1"/>
              <a:t>Ecco come la view </a:t>
            </a:r>
            <a:r>
              <a:rPr lang="it-IT" sz="2200" i="1" noProof="1"/>
              <a:t>welcome</a:t>
            </a:r>
            <a:r>
              <a:rPr lang="it-IT" sz="2200" noProof="1"/>
              <a:t> sfrutta l'array che le viene passato dalla route come valore del parametro </a:t>
            </a:r>
            <a:r>
              <a:rPr lang="it-IT" sz="2200" i="1" noProof="1"/>
              <a:t>$azioni_pref</a:t>
            </a:r>
            <a:r>
              <a:rPr lang="it-IT" sz="2200" noProof="1"/>
              <a:t> 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BCAF9A1-05A8-F44E-8BEC-1CE43E0BA3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789" b="6851"/>
          <a:stretch/>
        </p:blipFill>
        <p:spPr>
          <a:xfrm>
            <a:off x="6821652" y="5403420"/>
            <a:ext cx="2133600" cy="9781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EE9CA12B-56F1-9242-9B37-28787569C00F}"/>
              </a:ext>
            </a:extLst>
          </p:cNvPr>
          <p:cNvSpPr/>
          <p:nvPr/>
        </p:nvSpPr>
        <p:spPr>
          <a:xfrm>
            <a:off x="3546804" y="980355"/>
            <a:ext cx="5408448" cy="1938992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008000"/>
                </a:solidFill>
                <a:latin typeface="Menlo" panose="020B0609030804020204" pitchFamily="49" charset="0"/>
              </a:rPr>
              <a:t>&lt;!-- </a:t>
            </a:r>
            <a:r>
              <a:rPr lang="it-IT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web.php</a:t>
            </a:r>
            <a:r>
              <a:rPr lang="it-IT" sz="1200" dirty="0">
                <a:solidFill>
                  <a:srgbClr val="008000"/>
                </a:solidFill>
                <a:latin typeface="Menlo" panose="020B0609030804020204" pitchFamily="49" charset="0"/>
              </a:rPr>
              <a:t> --&gt;</a:t>
            </a:r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it-IT" sz="1200" dirty="0">
              <a:solidFill>
                <a:srgbClr val="6B0001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6B0001"/>
                </a:solidFill>
                <a:latin typeface="Menlo" panose="020B0609030804020204" pitchFamily="49" charset="0"/>
              </a:rPr>
              <a:t>&lt;?</a:t>
            </a:r>
            <a:r>
              <a:rPr lang="it-IT" sz="1200" dirty="0" err="1">
                <a:solidFill>
                  <a:srgbClr val="6B0001"/>
                </a:solidFill>
                <a:latin typeface="Menlo" panose="020B0609030804020204" pitchFamily="49" charset="0"/>
              </a:rPr>
              <a:t>php</a:t>
            </a:r>
            <a:endParaRPr lang="it-IT" sz="1200" dirty="0">
              <a:solidFill>
                <a:srgbClr val="6B0001"/>
              </a:solidFill>
              <a:latin typeface="Menlo" panose="020B0609030804020204" pitchFamily="49" charset="0"/>
            </a:endParaRPr>
          </a:p>
          <a:p>
            <a:endParaRPr lang="it-IT" sz="1200" dirty="0">
              <a:solidFill>
                <a:srgbClr val="0F7001"/>
              </a:solidFill>
              <a:latin typeface="Menlo" panose="020B0609030804020204" pitchFamily="49" charset="0"/>
            </a:endParaRPr>
          </a:p>
          <a:p>
            <a:r>
              <a:rPr lang="it-IT" sz="1200" dirty="0" err="1">
                <a:solidFill>
                  <a:srgbClr val="206C87"/>
                </a:solidFill>
                <a:latin typeface="Menlo" panose="020B0609030804020204" pitchFamily="49" charset="0"/>
              </a:rPr>
              <a:t>Route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it-IT" sz="1200" dirty="0" err="1">
                <a:solidFill>
                  <a:srgbClr val="654C1D"/>
                </a:solidFill>
                <a:latin typeface="Menlo" panose="020B0609030804020204" pitchFamily="49" charset="0"/>
              </a:rPr>
              <a:t>get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'/'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it-IT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() {</a:t>
            </a:r>
          </a:p>
          <a:p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it-IT" sz="1200" dirty="0" err="1">
                <a:solidFill>
                  <a:srgbClr val="9D00D2"/>
                </a:solidFill>
                <a:latin typeface="Menlo" panose="020B0609030804020204" pitchFamily="49" charset="0"/>
              </a:rPr>
              <a:t>return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it-IT" sz="1200" dirty="0" err="1">
                <a:solidFill>
                  <a:srgbClr val="654C1D"/>
                </a:solidFill>
                <a:latin typeface="Menlo" panose="020B0609030804020204" pitchFamily="49" charset="0"/>
              </a:rPr>
              <a:t>view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'welcome'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it-IT" sz="1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 un solo 2° parametro,</a:t>
            </a:r>
          </a:p>
          <a:p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      '</a:t>
            </a:r>
            <a:r>
              <a:rPr lang="it-IT" sz="1200" dirty="0" err="1">
                <a:solidFill>
                  <a:srgbClr val="900112"/>
                </a:solidFill>
                <a:latin typeface="Menlo" panose="020B0609030804020204" pitchFamily="49" charset="0"/>
              </a:rPr>
              <a:t>azioni_pref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=&gt;     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cioè un array con chiave </a:t>
            </a:r>
            <a:r>
              <a:rPr lang="it-IT" sz="1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'azioni_pref'</a:t>
            </a:r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['</a:t>
            </a:r>
            <a:r>
              <a:rPr lang="it-IT" sz="1200" dirty="0" err="1">
                <a:solidFill>
                  <a:srgbClr val="900112"/>
                </a:solidFill>
                <a:latin typeface="Menlo" panose="020B0609030804020204" pitchFamily="49" charset="0"/>
              </a:rPr>
              <a:t>bere','mangiare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']  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valore </a:t>
            </a:r>
            <a:r>
              <a:rPr lang="it-IT" sz="1000" dirty="0">
                <a:solidFill>
                  <a:srgbClr val="900112"/>
                </a:solidFill>
                <a:latin typeface="Ubuntu Mono" panose="020B0509030602030204" pitchFamily="49" charset="0"/>
              </a:rPr>
              <a:t>['</a:t>
            </a:r>
            <a:r>
              <a:rPr lang="it-IT" sz="1000" dirty="0" err="1">
                <a:solidFill>
                  <a:srgbClr val="900112"/>
                </a:solidFill>
                <a:latin typeface="Ubuntu Mono" panose="020B0509030602030204" pitchFamily="49" charset="0"/>
              </a:rPr>
              <a:t>bere','mangiare</a:t>
            </a:r>
            <a:r>
              <a:rPr lang="it-IT" sz="1000" dirty="0">
                <a:solidFill>
                  <a:srgbClr val="900112"/>
                </a:solidFill>
                <a:latin typeface="Ubuntu Mono" panose="020B0509030602030204" pitchFamily="49" charset="0"/>
              </a:rPr>
              <a:t>']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sua</a:t>
            </a:r>
          </a:p>
          <a:p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  ]);                     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volta un array che sarà assegnato a</a:t>
            </a:r>
            <a:endParaRPr lang="it-IT" sz="1200" dirty="0">
              <a:solidFill>
                <a:srgbClr val="900112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});                        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it-IT" sz="12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azioni_pref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nella view </a:t>
            </a:r>
            <a:r>
              <a:rPr lang="it-IT" sz="1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(sotto)</a:t>
            </a:r>
            <a:endParaRPr lang="it-IT" sz="1000" dirty="0">
              <a:solidFill>
                <a:srgbClr val="900112"/>
              </a:solidFill>
              <a:latin typeface="Menlo" panose="020B0609030804020204" pitchFamily="49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CC07656-8D4C-1B46-BE66-D96A1700143F}"/>
              </a:ext>
            </a:extLst>
          </p:cNvPr>
          <p:cNvSpPr/>
          <p:nvPr/>
        </p:nvSpPr>
        <p:spPr>
          <a:xfrm>
            <a:off x="3546804" y="3148095"/>
            <a:ext cx="5408448" cy="1908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lIns="108000">
            <a:spAutoFit/>
          </a:bodyPr>
          <a:lstStyle/>
          <a:p>
            <a:r>
              <a:rPr lang="it-IT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{{-- </a:t>
            </a:r>
            <a:r>
              <a:rPr lang="it-IT" sz="12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welcome.blade.php</a:t>
            </a:r>
            <a:r>
              <a:rPr lang="it-IT" sz="12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--}}</a:t>
            </a:r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it-IT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'layout'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section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'contenuto'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&lt;h2&gt;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Cosa ci piace: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&lt;/h2&gt;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&lt;?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php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dirty="0" err="1">
                <a:solidFill>
                  <a:srgbClr val="9D00D2"/>
                </a:solidFill>
                <a:latin typeface="Menlo" panose="020B0609030804020204" pitchFamily="49" charset="0"/>
              </a:rPr>
              <a:t>foreach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azioni_pref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dirty="0" err="1">
                <a:solidFill>
                  <a:srgbClr val="9D00D2"/>
                </a:solidFill>
                <a:latin typeface="Menlo" panose="020B0609030804020204" pitchFamily="49" charset="0"/>
              </a:rPr>
              <a:t>as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una_azione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) :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?&gt;</a:t>
            </a:r>
          </a:p>
          <a:p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   &lt;</a:t>
            </a:r>
            <a:r>
              <a:rPr lang="it-IT" sz="1200" dirty="0" err="1">
                <a:solidFill>
                  <a:srgbClr val="800000"/>
                </a:solidFill>
                <a:latin typeface="Menlo" panose="020B0609030804020204" pitchFamily="49" charset="0"/>
              </a:rPr>
              <a:t>br</a:t>
            </a:r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&gt; &lt;?= $</a:t>
            </a:r>
            <a:r>
              <a:rPr lang="it-IT" sz="1200" dirty="0" err="1">
                <a:solidFill>
                  <a:srgbClr val="800000"/>
                </a:solidFill>
                <a:latin typeface="Menlo" panose="020B0609030804020204" pitchFamily="49" charset="0"/>
              </a:rPr>
              <a:t>una_azione</a:t>
            </a:r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; ?&gt;</a:t>
            </a:r>
          </a:p>
          <a:p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&lt;?php </a:t>
            </a:r>
            <a:r>
              <a:rPr lang="it-IT" sz="1200" dirty="0" err="1">
                <a:solidFill>
                  <a:srgbClr val="9D00D2"/>
                </a:solidFill>
                <a:latin typeface="Menlo" panose="020B0609030804020204" pitchFamily="49" charset="0"/>
              </a:rPr>
              <a:t>endforeach</a:t>
            </a:r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; ?&gt;</a:t>
            </a:r>
          </a:p>
          <a:p>
            <a:r>
              <a:rPr lang="it-IT" sz="1200" dirty="0">
                <a:solidFill>
                  <a:srgbClr val="0000FF"/>
                </a:solidFill>
                <a:latin typeface="Menlo" panose="020B0609030804020204" pitchFamily="49" charset="0"/>
              </a:rPr>
              <a:t>@</a:t>
            </a:r>
            <a:r>
              <a:rPr lang="it-IT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endsection</a:t>
            </a:r>
            <a:endParaRPr lang="it-IT" sz="1200" dirty="0">
              <a:solidFill>
                <a:srgbClr val="0000FF"/>
              </a:solidFill>
              <a:latin typeface="Menlo" panose="020B06090308040202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405CA6-11CC-794A-B298-D0787222A1E1}"/>
              </a:ext>
            </a:extLst>
          </p:cNvPr>
          <p:cNvSpPr txBox="1">
            <a:spLocks/>
          </p:cNvSpPr>
          <p:nvPr/>
        </p:nvSpPr>
        <p:spPr>
          <a:xfrm>
            <a:off x="218010" y="5250669"/>
            <a:ext cx="6269963" cy="11924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it-IT" sz="2200" noProof="1"/>
              <a:t>NB: la sintassi del blocco PHP (</a:t>
            </a:r>
            <a:r>
              <a:rPr lang="it-IT" sz="2100" noProof="1">
                <a:solidFill>
                  <a:srgbClr val="A113D4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foreach</a:t>
            </a:r>
            <a:r>
              <a:rPr lang="it-IT" sz="2200" noProof="1"/>
              <a:t>) aperto nel primo script </a:t>
            </a:r>
            <a:r>
              <a:rPr lang="it-IT" sz="2100" noProof="1">
                <a:solidFill>
                  <a:srgbClr val="C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&lt;?php</a:t>
            </a:r>
            <a:r>
              <a:rPr lang="it-IT" sz="2200" noProof="1"/>
              <a:t> viene completata nel successivo</a:t>
            </a:r>
          </a:p>
          <a:p>
            <a:pPr marL="488950" lvl="1" indent="-227013">
              <a:spcBef>
                <a:spcPts val="400"/>
              </a:spcBef>
            </a:pPr>
            <a:r>
              <a:rPr lang="it-IT" sz="2200" noProof="1"/>
              <a:t>è una caratteristica utile ma poco elegante!</a:t>
            </a:r>
          </a:p>
        </p:txBody>
      </p:sp>
    </p:spTree>
    <p:extLst>
      <p:ext uri="{BB962C8B-B14F-4D97-AF65-F5344CB8AC3E}">
        <p14:creationId xmlns:p14="http://schemas.microsoft.com/office/powerpoint/2010/main" val="218124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D524BB-F910-2E4B-A82E-55D89A36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143385"/>
            <a:ext cx="8579942" cy="799930"/>
          </a:xfrm>
        </p:spPr>
        <p:txBody>
          <a:bodyPr/>
          <a:lstStyle/>
          <a:p>
            <a:r>
              <a:rPr lang="it-IT"/>
              <a:t>Annotazioni/abbreviazioni in blade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9E3F4B-A1CA-E04D-AD80-DBE3B181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8" y="1066598"/>
            <a:ext cx="8801805" cy="1380789"/>
          </a:xfrm>
        </p:spPr>
        <p:txBody>
          <a:bodyPr>
            <a:normAutofit fontScale="92500"/>
          </a:bodyPr>
          <a:lstStyle/>
          <a:p>
            <a:r>
              <a:rPr lang="it-IT" dirty="0"/>
              <a:t>Il componente </a:t>
            </a:r>
            <a:r>
              <a:rPr lang="it-IT" i="1" dirty="0" err="1"/>
              <a:t>blade</a:t>
            </a:r>
            <a:r>
              <a:rPr lang="it-IT" dirty="0"/>
              <a:t> di </a:t>
            </a:r>
            <a:r>
              <a:rPr lang="it-IT" dirty="0" err="1"/>
              <a:t>Laravel</a:t>
            </a:r>
            <a:r>
              <a:rPr lang="it-IT" dirty="0"/>
              <a:t> permette annotazioni equivalenti ai </a:t>
            </a:r>
            <a:r>
              <a:rPr lang="it-IT" dirty="0" err="1"/>
              <a:t>tag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&lt;?</a:t>
            </a:r>
            <a:r>
              <a:rPr lang="it-IT" dirty="0" err="1">
                <a:solidFill>
                  <a:srgbClr val="C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php</a:t>
            </a:r>
            <a:r>
              <a:rPr lang="it-IT" dirty="0">
                <a:solidFill>
                  <a:srgbClr val="C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... ?&gt;</a:t>
            </a:r>
            <a:r>
              <a:rPr lang="it-IT" dirty="0"/>
              <a:t> , ma più concise ed eleganti</a:t>
            </a:r>
            <a:endParaRPr lang="it-IT" sz="2500" dirty="0">
              <a:solidFill>
                <a:srgbClr val="C00000"/>
              </a:solidFill>
              <a:highlight>
                <a:srgbClr val="E4EDF2"/>
              </a:highlight>
              <a:latin typeface="Ubuntu Mono" panose="020B0509030602030204" pitchFamily="49" charset="0"/>
            </a:endParaRPr>
          </a:p>
          <a:p>
            <a:r>
              <a:rPr lang="it-IT" dirty="0"/>
              <a:t>Si confrontino, </a:t>
            </a:r>
            <a:r>
              <a:rPr lang="it-IT" dirty="0" err="1"/>
              <a:t>p.es</a:t>
            </a:r>
            <a:r>
              <a:rPr lang="it-IT" dirty="0"/>
              <a:t>., le due versioni di </a:t>
            </a:r>
            <a:r>
              <a:rPr lang="it-IT" i="1" dirty="0" err="1"/>
              <a:t>welcome.blade.php</a:t>
            </a:r>
            <a:r>
              <a:rPr lang="it-IT" dirty="0"/>
              <a:t>: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7BFC3F-AF01-0248-9391-DD1EDA6F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61B3-7202-FE4D-88E7-2700D577796B}" type="datetime1">
              <a:rPr lang="en-IT"/>
              <a:t>15/01/25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C1D628-0D45-8C44-92C6-51555E91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659F19-367A-4B46-A41A-219E88F7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6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1046C0EE-76B6-604B-BC12-82E3CCEF4796}"/>
              </a:ext>
            </a:extLst>
          </p:cNvPr>
          <p:cNvSpPr txBox="1">
            <a:spLocks/>
          </p:cNvSpPr>
          <p:nvPr/>
        </p:nvSpPr>
        <p:spPr>
          <a:xfrm>
            <a:off x="261808" y="4564070"/>
            <a:ext cx="8585285" cy="2052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La traduzione in PHP dei </a:t>
            </a:r>
            <a:r>
              <a:rPr lang="it-IT" dirty="0" err="1"/>
              <a:t>tag</a:t>
            </a:r>
            <a:r>
              <a:rPr lang="it-IT" dirty="0"/>
              <a:t> B</a:t>
            </a:r>
            <a:r>
              <a:rPr lang="it-IT" dirty="0" err="1"/>
              <a:t>lade</a:t>
            </a:r>
            <a:r>
              <a:rPr lang="it-IT" dirty="0"/>
              <a:t> </a:t>
            </a:r>
            <a:r>
              <a:rPr lang="it-IT" sz="2600" dirty="0">
                <a:solidFill>
                  <a:srgbClr val="0000FF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@</a:t>
            </a:r>
            <a:r>
              <a:rPr lang="it-IT" sz="2600" dirty="0" err="1">
                <a:solidFill>
                  <a:srgbClr val="0000FF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foreach</a:t>
            </a:r>
            <a:r>
              <a:rPr lang="it-IT" dirty="0"/>
              <a:t> e simili avviene solo la prima volta che la pagina è servita (per efficienza)</a:t>
            </a:r>
          </a:p>
          <a:p>
            <a:r>
              <a:rPr lang="it-IT" dirty="0"/>
              <a:t>Ulteriore concisione si ottiene rimpiazzando, come qui sopra a destra, l'espressione </a:t>
            </a:r>
            <a:r>
              <a:rPr lang="it-IT" sz="2700" dirty="0">
                <a:solidFill>
                  <a:srgbClr val="C00000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&lt;?= ... ?&gt;</a:t>
            </a:r>
            <a:r>
              <a:rPr lang="it-IT" dirty="0"/>
              <a:t> con </a:t>
            </a:r>
            <a:r>
              <a:rPr lang="it-IT" sz="2700" dirty="0">
                <a:highlight>
                  <a:srgbClr val="E4EDF2"/>
                </a:highlight>
                <a:latin typeface="Ubuntu Mono" panose="020B0509030602030204" pitchFamily="49" charset="0"/>
              </a:rPr>
              <a:t>{{...}}</a:t>
            </a:r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F4202DAD-10B0-8D4E-949E-C4AB4A2AFB36}"/>
              </a:ext>
            </a:extLst>
          </p:cNvPr>
          <p:cNvSpPr/>
          <p:nvPr/>
        </p:nvSpPr>
        <p:spPr>
          <a:xfrm>
            <a:off x="271856" y="2519389"/>
            <a:ext cx="4614726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{{-- </a:t>
            </a:r>
            <a:r>
              <a:rPr lang="it-IT" sz="10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welcome.blade.php</a:t>
            </a:r>
            <a:r>
              <a:rPr lang="it-IT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--}}</a:t>
            </a:r>
            <a:endParaRPr lang="it-IT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it-IT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'layout'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section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'contenuto'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&lt;h2&gt;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Cosa ci piace: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&lt;/h2&gt;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&lt;?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php</a:t>
            </a:r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 </a:t>
            </a:r>
            <a:r>
              <a:rPr lang="it-IT" sz="1200" dirty="0" err="1">
                <a:solidFill>
                  <a:srgbClr val="9D00D2"/>
                </a:solidFill>
                <a:latin typeface="Menlo" panose="020B0609030804020204" pitchFamily="49" charset="0"/>
              </a:rPr>
              <a:t>foreach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azioni_pref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una_azione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) :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?&gt;</a:t>
            </a:r>
          </a:p>
          <a:p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   &lt;</a:t>
            </a:r>
            <a:r>
              <a:rPr lang="it-IT" sz="1200" dirty="0" err="1">
                <a:solidFill>
                  <a:srgbClr val="800000"/>
                </a:solidFill>
                <a:latin typeface="Menlo" panose="020B0609030804020204" pitchFamily="49" charset="0"/>
              </a:rPr>
              <a:t>br</a:t>
            </a:r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&gt; &lt;?= $</a:t>
            </a:r>
            <a:r>
              <a:rPr lang="it-IT" sz="1200" dirty="0" err="1">
                <a:solidFill>
                  <a:srgbClr val="800000"/>
                </a:solidFill>
                <a:latin typeface="Menlo" panose="020B0609030804020204" pitchFamily="49" charset="0"/>
              </a:rPr>
              <a:t>una_azione</a:t>
            </a:r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 ?&gt;</a:t>
            </a:r>
          </a:p>
          <a:p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&lt;?</a:t>
            </a:r>
            <a:r>
              <a:rPr lang="it-IT" sz="1200" dirty="0" err="1">
                <a:solidFill>
                  <a:srgbClr val="800000"/>
                </a:solidFill>
                <a:latin typeface="Menlo" panose="020B0609030804020204" pitchFamily="49" charset="0"/>
              </a:rPr>
              <a:t>php</a:t>
            </a:r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 </a:t>
            </a:r>
            <a:r>
              <a:rPr lang="it-IT" sz="1200" dirty="0" err="1">
                <a:solidFill>
                  <a:srgbClr val="9D00D2"/>
                </a:solidFill>
                <a:latin typeface="Menlo" panose="020B0609030804020204" pitchFamily="49" charset="0"/>
              </a:rPr>
              <a:t>endforeach</a:t>
            </a:r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; ?&gt;</a:t>
            </a:r>
          </a:p>
          <a:p>
            <a:r>
              <a:rPr lang="it-IT" sz="1200" dirty="0">
                <a:solidFill>
                  <a:srgbClr val="0000FF"/>
                </a:solidFill>
                <a:latin typeface="Menlo" panose="020B0609030804020204" pitchFamily="49" charset="0"/>
              </a:rPr>
              <a:t>@</a:t>
            </a:r>
            <a:r>
              <a:rPr lang="it-IT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endsection</a:t>
            </a:r>
            <a:endParaRPr lang="it-IT" sz="1200" dirty="0">
              <a:solidFill>
                <a:srgbClr val="0000FF"/>
              </a:solidFill>
              <a:latin typeface="Menlo" panose="020B0609030804020204" pitchFamily="49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32443CD-3DA5-3343-9976-7CCAB3E66595}"/>
              </a:ext>
            </a:extLst>
          </p:cNvPr>
          <p:cNvSpPr/>
          <p:nvPr/>
        </p:nvSpPr>
        <p:spPr>
          <a:xfrm>
            <a:off x="5139585" y="2519389"/>
            <a:ext cx="3707508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rgbClr val="008000"/>
                </a:solidFill>
                <a:latin typeface="Menlo" panose="020B0609030804020204" pitchFamily="49" charset="0"/>
              </a:rPr>
              <a:t>{{-- </a:t>
            </a:r>
            <a:r>
              <a:rPr lang="it-IT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welcome.blade.php</a:t>
            </a:r>
            <a:r>
              <a:rPr lang="it-IT" sz="1000" dirty="0">
                <a:solidFill>
                  <a:srgbClr val="008000"/>
                </a:solidFill>
                <a:latin typeface="Menlo" panose="020B0609030804020204" pitchFamily="49" charset="0"/>
              </a:rPr>
              <a:t> --}}</a:t>
            </a:r>
            <a:endParaRPr lang="it-IT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it-IT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0000FF"/>
                </a:solidFill>
                <a:latin typeface="Menlo" panose="020B0609030804020204" pitchFamily="49" charset="0"/>
              </a:rPr>
              <a:t>@</a:t>
            </a:r>
            <a:r>
              <a:rPr lang="it-IT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extends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A31515"/>
                </a:solidFill>
                <a:latin typeface="Menlo" panose="020B0609030804020204" pitchFamily="49" charset="0"/>
              </a:rPr>
              <a:t>'layout'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0000FF"/>
                </a:solidFill>
                <a:latin typeface="Menlo" panose="020B0609030804020204" pitchFamily="49" charset="0"/>
              </a:rPr>
              <a:t>@</a:t>
            </a:r>
            <a:r>
              <a:rPr lang="it-IT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section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A31515"/>
                </a:solidFill>
                <a:latin typeface="Menlo" panose="020B0609030804020204" pitchFamily="49" charset="0"/>
              </a:rPr>
              <a:t>'contenuto'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&lt;h2&gt;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Cosa ci piace:</a:t>
            </a:r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&lt;/h2&gt;</a:t>
            </a:r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0000FF"/>
                </a:solidFill>
                <a:latin typeface="Menlo" panose="020B0609030804020204" pitchFamily="49" charset="0"/>
              </a:rPr>
              <a:t>@</a:t>
            </a:r>
            <a:r>
              <a:rPr lang="it-IT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foreach</a:t>
            </a:r>
            <a:r>
              <a:rPr lang="it-IT" sz="12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it-IT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azioni_pref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as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it-IT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una_azione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&lt;</a:t>
            </a:r>
            <a:r>
              <a:rPr lang="it-IT" sz="1200" dirty="0" err="1">
                <a:solidFill>
                  <a:srgbClr val="800000"/>
                </a:solidFill>
                <a:latin typeface="Menlo" panose="020B0609030804020204" pitchFamily="49" charset="0"/>
              </a:rPr>
              <a:t>br</a:t>
            </a:r>
            <a:r>
              <a:rPr lang="it-IT" sz="1200" dirty="0">
                <a:solidFill>
                  <a:srgbClr val="800000"/>
                </a:solidFill>
                <a:latin typeface="Menlo" panose="020B0609030804020204" pitchFamily="49" charset="0"/>
              </a:rPr>
              <a:t>&gt;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it-IT" sz="1200" dirty="0">
                <a:latin typeface="Menlo" panose="020B0609030804020204" pitchFamily="49" charset="0"/>
              </a:rPr>
              <a:t>{{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001080"/>
                </a:solidFill>
                <a:latin typeface="Menlo" panose="020B0609030804020204" pitchFamily="49" charset="0"/>
              </a:rPr>
              <a:t>$</a:t>
            </a:r>
            <a:r>
              <a:rPr lang="it-IT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una_azione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it-IT" sz="1200" dirty="0">
                <a:latin typeface="Menlo" panose="020B0609030804020204" pitchFamily="49" charset="0"/>
              </a:rPr>
              <a:t>}}</a:t>
            </a:r>
          </a:p>
          <a:p>
            <a:r>
              <a:rPr lang="it-IT" sz="1200" dirty="0">
                <a:solidFill>
                  <a:srgbClr val="0000FF"/>
                </a:solidFill>
                <a:latin typeface="Menlo" panose="020B0609030804020204" pitchFamily="49" charset="0"/>
              </a:rPr>
              <a:t>@</a:t>
            </a:r>
            <a:r>
              <a:rPr lang="it-IT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endforeach</a:t>
            </a:r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0000FF"/>
                </a:solidFill>
                <a:latin typeface="Menlo" panose="020B0609030804020204" pitchFamily="49" charset="0"/>
              </a:rPr>
              <a:t>@</a:t>
            </a:r>
            <a:r>
              <a:rPr lang="it-IT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endsection</a:t>
            </a:r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7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F6D134-96CE-DF44-9850-C0FD4D2C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0"/>
              <a:t>Accorgimenti per il parametro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83CCC5-9B6F-EF43-A3D5-2B1B5E105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75" y="1023037"/>
            <a:ext cx="4415582" cy="2241254"/>
          </a:xfrm>
        </p:spPr>
        <p:txBody>
          <a:bodyPr>
            <a:noAutofit/>
          </a:bodyPr>
          <a:lstStyle/>
          <a:p>
            <a:pPr marL="266700" indent="-266700">
              <a:lnSpc>
                <a:spcPct val="114000"/>
              </a:lnSpc>
            </a:pPr>
            <a:r>
              <a:rPr lang="it-IT" sz="2600" dirty="0"/>
              <a:t>Nel file delle rotte il </a:t>
            </a:r>
            <a:br>
              <a:rPr lang="it-IT" sz="2600" dirty="0"/>
            </a:br>
            <a:r>
              <a:rPr lang="it-IT" sz="2600" dirty="0"/>
              <a:t>valore del parametro (come l'array  </a:t>
            </a:r>
            <a:r>
              <a:rPr lang="it-IT" sz="2300" dirty="0">
                <a:solidFill>
                  <a:srgbClr val="900112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['</a:t>
            </a:r>
            <a:r>
              <a:rPr lang="it-IT" sz="2300" dirty="0" err="1">
                <a:solidFill>
                  <a:srgbClr val="900112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bere','mangiare</a:t>
            </a:r>
            <a:r>
              <a:rPr lang="it-IT" sz="2300" dirty="0">
                <a:solidFill>
                  <a:srgbClr val="900112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']</a:t>
            </a:r>
            <a:r>
              <a:rPr lang="it-IT" sz="2600" dirty="0"/>
              <a:t>, valore di </a:t>
            </a:r>
            <a:r>
              <a:rPr lang="it-IT" sz="2300" dirty="0">
                <a:solidFill>
                  <a:srgbClr val="900112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$</a:t>
            </a:r>
            <a:r>
              <a:rPr lang="it-IT" sz="2300" dirty="0" err="1">
                <a:solidFill>
                  <a:srgbClr val="900112"/>
                </a:solidFill>
                <a:highlight>
                  <a:srgbClr val="E4EDF2"/>
                </a:highlight>
                <a:latin typeface="Ubuntu Mono" panose="020B0509030602030204" pitchFamily="49" charset="0"/>
              </a:rPr>
              <a:t>azioni_pref</a:t>
            </a:r>
            <a:r>
              <a:rPr lang="it-IT" sz="2600" dirty="0"/>
              <a:t>), </a:t>
            </a:r>
            <a:br>
              <a:rPr lang="it-IT" sz="2600" dirty="0"/>
            </a:br>
            <a:r>
              <a:rPr lang="it-IT" sz="2600" dirty="0"/>
              <a:t>se molto strutturato, si può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C4BBF6-32D3-DD4B-A4C4-01121BFF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C552-0106-3C48-97E5-BC6AB38A5E56}" type="datetime1">
              <a:rPr lang="en-IT"/>
              <a:t>15/01/25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EE93AE-237C-DF47-911C-D0893F05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FCE319-14B3-9042-B5D2-72632B25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7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CD3A353-3D0F-6442-B4E7-311D0D541E88}"/>
              </a:ext>
            </a:extLst>
          </p:cNvPr>
          <p:cNvSpPr txBox="1">
            <a:spLocks/>
          </p:cNvSpPr>
          <p:nvPr/>
        </p:nvSpPr>
        <p:spPr>
          <a:xfrm>
            <a:off x="85875" y="4216228"/>
            <a:ext cx="4047021" cy="1403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400" indent="-266400"/>
            <a:r>
              <a:rPr lang="it-IT" sz="2600" dirty="0"/>
              <a:t>Cioè come per esempio la variabile </a:t>
            </a:r>
            <a:r>
              <a:rPr lang="it-IT" sz="2600" i="1" dirty="0"/>
              <a:t>$</a:t>
            </a:r>
            <a:r>
              <a:rPr lang="it-IT" sz="2600" i="1" dirty="0" err="1"/>
              <a:t>lista_azioni</a:t>
            </a:r>
            <a:r>
              <a:rPr lang="it-IT" sz="2600" dirty="0"/>
              <a:t> qui a destra: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56FE7A3-0831-9046-A512-3BDC274DB2B4}"/>
              </a:ext>
            </a:extLst>
          </p:cNvPr>
          <p:cNvSpPr/>
          <p:nvPr/>
        </p:nvSpPr>
        <p:spPr>
          <a:xfrm>
            <a:off x="4459931" y="1110844"/>
            <a:ext cx="4561024" cy="1938992"/>
          </a:xfrm>
          <a:prstGeom prst="rect">
            <a:avLst/>
          </a:prstGeom>
          <a:solidFill>
            <a:srgbClr val="E9EFF2"/>
          </a:solidFill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008000"/>
                </a:solidFill>
                <a:latin typeface="Menlo" panose="020B0609030804020204" pitchFamily="49" charset="0"/>
              </a:rPr>
              <a:t>&lt;!-- </a:t>
            </a:r>
            <a:r>
              <a:rPr lang="it-IT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web.php</a:t>
            </a:r>
            <a:r>
              <a:rPr lang="it-IT" sz="1200" dirty="0">
                <a:solidFill>
                  <a:srgbClr val="008000"/>
                </a:solidFill>
                <a:latin typeface="Menlo" panose="020B0609030804020204" pitchFamily="49" charset="0"/>
              </a:rPr>
              <a:t> --&gt;</a:t>
            </a:r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it-IT" sz="1200" dirty="0">
              <a:solidFill>
                <a:srgbClr val="6B0001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6B0001"/>
                </a:solidFill>
                <a:latin typeface="Menlo" panose="020B0609030804020204" pitchFamily="49" charset="0"/>
              </a:rPr>
              <a:t>&lt;?</a:t>
            </a:r>
            <a:r>
              <a:rPr lang="it-IT" sz="1200" dirty="0" err="1">
                <a:solidFill>
                  <a:srgbClr val="6B0001"/>
                </a:solidFill>
                <a:latin typeface="Menlo" panose="020B0609030804020204" pitchFamily="49" charset="0"/>
              </a:rPr>
              <a:t>php</a:t>
            </a:r>
            <a:endParaRPr lang="it-IT" sz="1200" dirty="0">
              <a:solidFill>
                <a:srgbClr val="6B0001"/>
              </a:solidFill>
              <a:latin typeface="Menlo" panose="020B0609030804020204" pitchFamily="49" charset="0"/>
            </a:endParaRPr>
          </a:p>
          <a:p>
            <a:endParaRPr lang="it-IT" sz="1200" dirty="0">
              <a:solidFill>
                <a:srgbClr val="0F7001"/>
              </a:solidFill>
              <a:latin typeface="Menlo" panose="020B0609030804020204" pitchFamily="49" charset="0"/>
            </a:endParaRPr>
          </a:p>
          <a:p>
            <a:r>
              <a:rPr lang="it-IT" sz="1200" dirty="0" err="1">
                <a:solidFill>
                  <a:srgbClr val="206C87"/>
                </a:solidFill>
                <a:latin typeface="Menlo" panose="020B0609030804020204" pitchFamily="49" charset="0"/>
              </a:rPr>
              <a:t>Route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it-IT" sz="1200" dirty="0" err="1">
                <a:solidFill>
                  <a:srgbClr val="654C1D"/>
                </a:solidFill>
                <a:latin typeface="Menlo" panose="020B0609030804020204" pitchFamily="49" charset="0"/>
              </a:rPr>
              <a:t>get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'/'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it-IT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() {</a:t>
            </a:r>
          </a:p>
          <a:p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it-IT" sz="1200" dirty="0" err="1">
                <a:solidFill>
                  <a:srgbClr val="9D00D2"/>
                </a:solidFill>
                <a:latin typeface="Menlo" panose="020B0609030804020204" pitchFamily="49" charset="0"/>
              </a:rPr>
              <a:t>return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it-IT" sz="1200" dirty="0" err="1">
                <a:solidFill>
                  <a:srgbClr val="654C1D"/>
                </a:solidFill>
                <a:latin typeface="Menlo" panose="020B0609030804020204" pitchFamily="49" charset="0"/>
              </a:rPr>
              <a:t>view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'welcome'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solo 2° parametro</a:t>
            </a:r>
          </a:p>
          <a:p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         '</a:t>
            </a:r>
            <a:r>
              <a:rPr lang="it-IT" sz="1200" dirty="0" err="1">
                <a:solidFill>
                  <a:srgbClr val="900112"/>
                </a:solidFill>
                <a:latin typeface="Menlo" panose="020B0609030804020204" pitchFamily="49" charset="0"/>
              </a:rPr>
              <a:t>azioni_pref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=&gt;   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chiave e parametro </a:t>
            </a:r>
            <a:r>
              <a:rPr lang="it-IT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['</a:t>
            </a:r>
            <a:r>
              <a:rPr lang="it-IT" sz="1200" dirty="0" err="1">
                <a:solidFill>
                  <a:srgbClr val="900112"/>
                </a:solidFill>
                <a:latin typeface="Menlo" panose="020B0609030804020204" pitchFamily="49" charset="0"/>
              </a:rPr>
              <a:t>bere','mangiare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']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valore passato alla </a:t>
            </a:r>
            <a:r>
              <a:rPr lang="it-IT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it-IT" sz="1200" dirty="0">
              <a:solidFill>
                <a:srgbClr val="900112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   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]);                      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 il parametro </a:t>
            </a:r>
            <a:endParaRPr lang="it-IT" sz="1200" dirty="0">
              <a:solidFill>
                <a:srgbClr val="900112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});                         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it-IT" sz="10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azione_pref</a:t>
            </a:r>
            <a:endParaRPr lang="it-IT" sz="10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9E17A1A-A5AC-BF45-B215-E983E210994C}"/>
              </a:ext>
            </a:extLst>
          </p:cNvPr>
          <p:cNvSpPr/>
          <p:nvPr/>
        </p:nvSpPr>
        <p:spPr>
          <a:xfrm>
            <a:off x="4501456" y="4214064"/>
            <a:ext cx="4519499" cy="2123658"/>
          </a:xfrm>
          <a:prstGeom prst="rect">
            <a:avLst/>
          </a:prstGeom>
          <a:solidFill>
            <a:srgbClr val="E9EFF2"/>
          </a:solidFill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008000"/>
                </a:solidFill>
                <a:latin typeface="Menlo" panose="020B0609030804020204" pitchFamily="49" charset="0"/>
              </a:rPr>
              <a:t>&lt;!-- </a:t>
            </a:r>
            <a:r>
              <a:rPr lang="it-IT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web.php</a:t>
            </a:r>
            <a:r>
              <a:rPr lang="it-IT" sz="1200" dirty="0">
                <a:solidFill>
                  <a:srgbClr val="008000"/>
                </a:solidFill>
                <a:latin typeface="Menlo" panose="020B0609030804020204" pitchFamily="49" charset="0"/>
              </a:rPr>
              <a:t> --&gt;</a:t>
            </a:r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it-IT" sz="1200" dirty="0">
              <a:solidFill>
                <a:srgbClr val="6B0001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6B0001"/>
                </a:solidFill>
                <a:latin typeface="Menlo" panose="020B0609030804020204" pitchFamily="49" charset="0"/>
              </a:rPr>
              <a:t>&lt;?</a:t>
            </a:r>
            <a:r>
              <a:rPr lang="it-IT" sz="1200" dirty="0" err="1">
                <a:solidFill>
                  <a:srgbClr val="6B0001"/>
                </a:solidFill>
                <a:latin typeface="Menlo" panose="020B0609030804020204" pitchFamily="49" charset="0"/>
              </a:rPr>
              <a:t>php</a:t>
            </a:r>
            <a:endParaRPr lang="it-IT" sz="1200" dirty="0">
              <a:solidFill>
                <a:srgbClr val="6B0001"/>
              </a:solidFill>
              <a:latin typeface="Menlo" panose="020B0609030804020204" pitchFamily="49" charset="0"/>
            </a:endParaRPr>
          </a:p>
          <a:p>
            <a:endParaRPr lang="it-IT" sz="1200" dirty="0">
              <a:solidFill>
                <a:srgbClr val="0F7001"/>
              </a:solidFill>
              <a:latin typeface="Menlo" panose="020B0609030804020204" pitchFamily="49" charset="0"/>
            </a:endParaRPr>
          </a:p>
          <a:p>
            <a:r>
              <a:rPr lang="it-IT" sz="1200" dirty="0" err="1">
                <a:solidFill>
                  <a:srgbClr val="206C87"/>
                </a:solidFill>
                <a:latin typeface="Menlo" panose="020B0609030804020204" pitchFamily="49" charset="0"/>
              </a:rPr>
              <a:t>Route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it-IT" sz="1200" dirty="0" err="1">
                <a:solidFill>
                  <a:srgbClr val="654C1D"/>
                </a:solidFill>
                <a:latin typeface="Menlo" panose="020B0609030804020204" pitchFamily="49" charset="0"/>
              </a:rPr>
              <a:t>get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'/'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it-IT" sz="1200" dirty="0" err="1">
                <a:solidFill>
                  <a:srgbClr val="0000FF"/>
                </a:solidFill>
                <a:latin typeface="Menlo" panose="020B0609030804020204" pitchFamily="49" charset="0"/>
              </a:rPr>
              <a:t>function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() {</a:t>
            </a:r>
          </a:p>
          <a:p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it-IT" sz="1200" dirty="0">
                <a:solidFill>
                  <a:schemeClr val="tx2"/>
                </a:solidFill>
                <a:latin typeface="Menlo" panose="020B0609030804020204" pitchFamily="49" charset="0"/>
              </a:rPr>
              <a:t>$</a:t>
            </a:r>
            <a:r>
              <a:rPr lang="it-IT" sz="1200" dirty="0" err="1">
                <a:solidFill>
                  <a:schemeClr val="tx2"/>
                </a:solidFill>
                <a:latin typeface="Menlo" panose="020B0609030804020204" pitchFamily="49" charset="0"/>
              </a:rPr>
              <a:t>lista_azioni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= [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</a:t>
            </a:r>
            <a:r>
              <a:rPr lang="it-IT" sz="1200" dirty="0" err="1">
                <a:solidFill>
                  <a:srgbClr val="900112"/>
                </a:solidFill>
                <a:latin typeface="Menlo" panose="020B0609030804020204" pitchFamily="49" charset="0"/>
              </a:rPr>
              <a:t>bere','mangiare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'];</a:t>
            </a:r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it-IT" sz="1200" dirty="0" err="1">
                <a:solidFill>
                  <a:srgbClr val="9D00D2"/>
                </a:solidFill>
                <a:latin typeface="Menlo" panose="020B0609030804020204" pitchFamily="49" charset="0"/>
              </a:rPr>
              <a:t>return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it-IT" sz="1200" dirty="0" err="1">
                <a:solidFill>
                  <a:srgbClr val="654C1D"/>
                </a:solidFill>
                <a:latin typeface="Menlo" panose="020B0609030804020204" pitchFamily="49" charset="0"/>
              </a:rPr>
              <a:t>view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'welcome'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[ 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solo 2° parametro</a:t>
            </a:r>
          </a:p>
          <a:p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         '</a:t>
            </a:r>
            <a:r>
              <a:rPr lang="it-IT" sz="1200" dirty="0" err="1">
                <a:solidFill>
                  <a:srgbClr val="900112"/>
                </a:solidFill>
                <a:latin typeface="Menlo" panose="020B0609030804020204" pitchFamily="49" charset="0"/>
              </a:rPr>
              <a:t>azioni_pref</a:t>
            </a:r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'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 =&gt;   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chiave e parametro </a:t>
            </a:r>
            <a:r>
              <a:rPr lang="it-IT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         </a:t>
            </a:r>
            <a:r>
              <a:rPr lang="it-IT" sz="1200" dirty="0">
                <a:solidFill>
                  <a:schemeClr val="tx2"/>
                </a:solidFill>
                <a:latin typeface="Menlo" panose="020B0609030804020204" pitchFamily="49" charset="0"/>
              </a:rPr>
              <a:t>$</a:t>
            </a:r>
            <a:r>
              <a:rPr lang="it-IT" sz="1200" dirty="0" err="1">
                <a:solidFill>
                  <a:schemeClr val="tx2"/>
                </a:solidFill>
                <a:latin typeface="Menlo" panose="020B0609030804020204" pitchFamily="49" charset="0"/>
              </a:rPr>
              <a:t>lista_azioni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      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valore passato alla </a:t>
            </a:r>
            <a:r>
              <a:rPr lang="it-IT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it-IT" sz="1200" dirty="0">
              <a:solidFill>
                <a:srgbClr val="900112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900112"/>
                </a:solidFill>
                <a:latin typeface="Menlo" panose="020B0609030804020204" pitchFamily="49" charset="0"/>
              </a:rPr>
              <a:t>   </a:t>
            </a:r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]);                      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 il parametro </a:t>
            </a:r>
            <a:endParaRPr lang="it-IT" sz="1200" dirty="0">
              <a:solidFill>
                <a:srgbClr val="900112"/>
              </a:solidFill>
              <a:latin typeface="Menlo" panose="020B060903080402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Menlo" panose="020B0609030804020204" pitchFamily="49" charset="0"/>
              </a:rPr>
              <a:t>});                         </a:t>
            </a:r>
            <a:r>
              <a:rPr lang="it-IT" sz="1200" dirty="0">
                <a:solidFill>
                  <a:srgbClr val="00B050"/>
                </a:solidFill>
                <a:latin typeface="Menlo" panose="020B0609030804020204" pitchFamily="49" charset="0"/>
              </a:rPr>
              <a:t>//</a:t>
            </a:r>
            <a:r>
              <a:rPr lang="it-IT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0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it-IT" sz="10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azione_pref</a:t>
            </a:r>
            <a:endParaRPr lang="it-IT" sz="10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CB9FEA6D-EF7F-5E40-AC40-B516AA3C8DD0}"/>
              </a:ext>
            </a:extLst>
          </p:cNvPr>
          <p:cNvSpPr txBox="1">
            <a:spLocks/>
          </p:cNvSpPr>
          <p:nvPr/>
        </p:nvSpPr>
        <p:spPr>
          <a:xfrm>
            <a:off x="85875" y="3261686"/>
            <a:ext cx="8935080" cy="926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lvl="1" indent="0">
              <a:buNone/>
            </a:pPr>
            <a:r>
              <a:rPr lang="it-IT" sz="2600" dirty="0"/>
              <a:t>specificare in modo più chiaro assegnandolo </a:t>
            </a:r>
            <a:r>
              <a:rPr lang="it-IT" sz="2600" i="1" dirty="0"/>
              <a:t>prima</a:t>
            </a:r>
            <a:r>
              <a:rPr lang="it-IT" sz="2600" dirty="0"/>
              <a:t> a </a:t>
            </a:r>
            <a:br>
              <a:rPr lang="it-IT" sz="2600" dirty="0"/>
            </a:br>
            <a:r>
              <a:rPr lang="it-IT" sz="2600" dirty="0"/>
              <a:t>una variabile locale alla </a:t>
            </a:r>
            <a:r>
              <a:rPr lang="it-IT" sz="2600" dirty="0" err="1"/>
              <a:t>funzione</a:t>
            </a:r>
            <a:r>
              <a:rPr lang="it-IT" sz="2600" dirty="0"/>
              <a:t> callback della </a:t>
            </a:r>
            <a:r>
              <a:rPr lang="it-IT" sz="2600" dirty="0" err="1"/>
              <a:t>route</a:t>
            </a:r>
            <a:r>
              <a:rPr lang="it-IT" sz="2600" dirty="0"/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718856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0CA70-05A0-5648-9EB0-3B89133F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80" y="58839"/>
            <a:ext cx="5223991" cy="799930"/>
          </a:xfrm>
        </p:spPr>
        <p:txBody>
          <a:bodyPr>
            <a:normAutofit/>
          </a:bodyPr>
          <a:lstStyle/>
          <a:p>
            <a:pPr algn="l"/>
            <a:r>
              <a:rPr lang="it-IT" sz="3800" b="0"/>
              <a:t>Due parametri nella view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51577C-0FF3-9643-91A4-A34A268C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63" y="858769"/>
            <a:ext cx="5350211" cy="5698785"/>
          </a:xfrm>
        </p:spPr>
        <p:txBody>
          <a:bodyPr>
            <a:noAutofit/>
          </a:bodyPr>
          <a:lstStyle/>
          <a:p>
            <a:pPr marL="269875" indent="-269875"/>
            <a:r>
              <a:rPr lang="it-IT" sz="2300"/>
              <a:t>Vediamo un esempio, con </a:t>
            </a:r>
            <a:r>
              <a:rPr lang="it-IT" sz="2300" b="1"/>
              <a:t>due parametri</a:t>
            </a:r>
            <a:r>
              <a:rPr lang="it-IT" sz="2300"/>
              <a:t> </a:t>
            </a:r>
            <a:r>
              <a:rPr lang="it-IT" sz="2300" i="1">
                <a:highlight>
                  <a:srgbClr val="00FFFF"/>
                </a:highlight>
              </a:rPr>
              <a:t>$azioni_pref</a:t>
            </a:r>
            <a:r>
              <a:rPr lang="it-IT" sz="2300"/>
              <a:t> e </a:t>
            </a:r>
            <a:r>
              <a:rPr lang="it-IT" sz="2300" i="1">
                <a:highlight>
                  <a:srgbClr val="FFFF00"/>
                </a:highlight>
              </a:rPr>
              <a:t>$titol</a:t>
            </a:r>
            <a:r>
              <a:rPr lang="it-IT" sz="2300"/>
              <a:t> nella view </a:t>
            </a:r>
            <a:r>
              <a:rPr lang="it-IT" sz="2300" i="1"/>
              <a:t>welcome</a:t>
            </a:r>
            <a:r>
              <a:rPr lang="it-IT" sz="2300"/>
              <a:t> istanza del template </a:t>
            </a:r>
            <a:r>
              <a:rPr lang="it-IT" sz="2300" i="1"/>
              <a:t>layout</a:t>
            </a:r>
          </a:p>
          <a:p>
            <a:pPr marL="628650" lvl="1" indent="-288925"/>
            <a:r>
              <a:rPr lang="it-IT" sz="2300"/>
              <a:t>adesso, però, nel callback del </a:t>
            </a:r>
            <a:br>
              <a:rPr lang="it-IT" sz="2300"/>
            </a:br>
            <a:r>
              <a:rPr lang="it-IT" sz="2300"/>
              <a:t>routing, la view </a:t>
            </a:r>
            <a:r>
              <a:rPr lang="it-IT" sz="2300" i="1"/>
              <a:t>welcome</a:t>
            </a:r>
            <a:r>
              <a:rPr lang="it-IT" sz="2300"/>
              <a:t> dovrà</a:t>
            </a:r>
            <a:br>
              <a:rPr lang="it-IT" sz="2300"/>
            </a:br>
            <a:r>
              <a:rPr lang="it-IT" sz="2300"/>
              <a:t>essere invocata in modo da </a:t>
            </a:r>
            <a:br>
              <a:rPr lang="it-IT" sz="2300"/>
            </a:br>
            <a:r>
              <a:rPr lang="it-IT" sz="2300"/>
              <a:t>legare un valore a </a:t>
            </a:r>
            <a:r>
              <a:rPr lang="it-IT" sz="2300" i="1">
                <a:highlight>
                  <a:srgbClr val="00FFFF"/>
                </a:highlight>
              </a:rPr>
              <a:t>$azioni_pref</a:t>
            </a:r>
            <a:r>
              <a:rPr lang="it-IT" sz="2300"/>
              <a:t> e </a:t>
            </a:r>
            <a:br>
              <a:rPr lang="it-IT" sz="2300"/>
            </a:br>
            <a:r>
              <a:rPr lang="it-IT" sz="2300"/>
              <a:t>un altro a </a:t>
            </a:r>
            <a:r>
              <a:rPr lang="it-IT" sz="2300" i="1">
                <a:highlight>
                  <a:srgbClr val="FFFF00"/>
                </a:highlight>
              </a:rPr>
              <a:t>$titol</a:t>
            </a:r>
            <a:r>
              <a:rPr lang="it-IT" sz="2300"/>
              <a:t> ...</a:t>
            </a:r>
          </a:p>
          <a:p>
            <a:pPr marL="269875" indent="-269875">
              <a:spcBef>
                <a:spcPts val="1500"/>
              </a:spcBef>
            </a:pPr>
            <a:r>
              <a:rPr lang="it-IT" sz="2300"/>
              <a:t>Per questo, nel callback la chiamata </a:t>
            </a:r>
            <a:br>
              <a:rPr lang="it-IT" sz="2300"/>
            </a:br>
            <a:r>
              <a:rPr lang="it-IT" sz="2300"/>
              <a:t>a </a:t>
            </a:r>
            <a:r>
              <a:rPr lang="it-IT" sz="2300" i="1"/>
              <a:t>view()</a:t>
            </a:r>
            <a:r>
              <a:rPr lang="it-IT" sz="2300"/>
              <a:t> ha ora, rispetto a prima, </a:t>
            </a:r>
            <a:br>
              <a:rPr lang="it-IT" sz="2300"/>
            </a:br>
            <a:r>
              <a:rPr lang="it-IT" sz="2300"/>
              <a:t>anche un 3° argomento: </a:t>
            </a:r>
            <a:br>
              <a:rPr lang="it-IT" sz="2300"/>
            </a:br>
            <a:r>
              <a:rPr lang="it-IT" sz="2300"/>
              <a:t>la coppia hash con chiave </a:t>
            </a:r>
            <a:r>
              <a:rPr lang="it-IT" sz="2300" i="1">
                <a:solidFill>
                  <a:srgbClr val="C00000"/>
                </a:solidFill>
                <a:highlight>
                  <a:srgbClr val="FFFF00"/>
                </a:highlight>
              </a:rPr>
              <a:t>'titol'</a:t>
            </a:r>
            <a:r>
              <a:rPr lang="it-IT" sz="2300"/>
              <a:t>  e </a:t>
            </a:r>
            <a:br>
              <a:rPr lang="it-IT" sz="2300"/>
            </a:br>
            <a:r>
              <a:rPr lang="it-IT" sz="2300"/>
              <a:t>valore </a:t>
            </a:r>
            <a:r>
              <a:rPr lang="it-IT" sz="2300" i="1">
                <a:solidFill>
                  <a:srgbClr val="C00000"/>
                </a:solidFill>
              </a:rPr>
              <a:t>'Benvenuti</a:t>
            </a:r>
            <a:r>
              <a:rPr lang="it-IT" sz="2300">
                <a:solidFill>
                  <a:srgbClr val="C00000"/>
                </a:solidFill>
              </a:rPr>
              <a:t>'</a:t>
            </a:r>
            <a:r>
              <a:rPr lang="it-IT" sz="2300"/>
              <a:t>, che sarà </a:t>
            </a:r>
            <a:br>
              <a:rPr lang="it-IT" sz="2300"/>
            </a:br>
            <a:r>
              <a:rPr lang="it-IT" sz="2300"/>
              <a:t>assegnato al parametro </a:t>
            </a:r>
            <a:r>
              <a:rPr lang="it-IT" sz="2300" i="1">
                <a:highlight>
                  <a:srgbClr val="FFFF00"/>
                </a:highlight>
              </a:rPr>
              <a:t>$titol</a:t>
            </a:r>
            <a:r>
              <a:rPr lang="it-IT" sz="2300"/>
              <a:t>  </a:t>
            </a:r>
            <a:br>
              <a:rPr lang="it-IT" sz="2300"/>
            </a:br>
            <a:r>
              <a:rPr lang="it-IT" sz="2300"/>
              <a:t>della view </a:t>
            </a:r>
            <a:r>
              <a:rPr lang="it-IT" sz="2300" i="1"/>
              <a:t>welcome</a:t>
            </a:r>
            <a:endParaRPr lang="it-IT" sz="23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DC1422-E664-B041-B00C-0EA1B809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5D77-1431-BB46-BFE6-B92ED3A3C99D}" type="datetime1">
              <a:rPr lang="en-IT"/>
              <a:t>15/01/25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CF60A-1865-BF4B-B738-FAD059FE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E035B4-E148-E042-AA0C-7EB563B4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8</a:t>
            </a:fld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F8292CB-7C9F-764C-B380-2E3B20732A39}"/>
              </a:ext>
            </a:extLst>
          </p:cNvPr>
          <p:cNvSpPr/>
          <p:nvPr/>
        </p:nvSpPr>
        <p:spPr>
          <a:xfrm>
            <a:off x="5791137" y="349130"/>
            <a:ext cx="2573139" cy="1555992"/>
          </a:xfrm>
          <a:prstGeom prst="rect">
            <a:avLst/>
          </a:prstGeom>
          <a:solidFill>
            <a:srgbClr val="E9EFF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{{-- </a:t>
            </a:r>
            <a:r>
              <a:rPr lang="it-IT" sz="10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layout.blade.php</a:t>
            </a:r>
            <a:r>
              <a:rPr lang="it-IT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--}}</a:t>
            </a:r>
            <a:endParaRPr lang="it-IT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&lt;html&gt;&lt;head&gt;&lt;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yield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'titolo'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&gt;&lt;/head&gt;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&lt;body&gt;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yield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'contenuto'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&lt;/body&gt;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&lt;/html&gt;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368E090-B7DB-864D-9AFD-65FA61B8B229}"/>
              </a:ext>
            </a:extLst>
          </p:cNvPr>
          <p:cNvSpPr/>
          <p:nvPr/>
        </p:nvSpPr>
        <p:spPr>
          <a:xfrm>
            <a:off x="5219947" y="2117444"/>
            <a:ext cx="3683365" cy="2092881"/>
          </a:xfrm>
          <a:prstGeom prst="rect">
            <a:avLst/>
          </a:prstGeom>
          <a:solidFill>
            <a:srgbClr val="E9EFF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{{-- </a:t>
            </a:r>
            <a:r>
              <a:rPr lang="it-IT" sz="10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welcome.blade.php</a:t>
            </a:r>
            <a:r>
              <a:rPr lang="it-IT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--}}</a:t>
            </a:r>
            <a:endParaRPr lang="it-IT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'layout'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section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'titolo'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it-IT" sz="12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lang="it-IT" sz="1200" dirty="0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$</a:t>
            </a:r>
            <a:r>
              <a:rPr lang="it-IT" sz="1200" dirty="0" err="1">
                <a:solidFill>
                  <a:srgbClr val="001080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titol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section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'contenuto'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&lt;h2&gt;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Cosa ci piace: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&lt;/h2&gt;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foreach</a:t>
            </a:r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001080"/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$</a:t>
            </a:r>
            <a:r>
              <a:rPr lang="it-IT" sz="1200" b="0" dirty="0" err="1">
                <a:solidFill>
                  <a:srgbClr val="001080"/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azioni_pref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una_azione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&lt;?=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una_azione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?&gt;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endforeach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endsection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AA7C842-6937-0746-9CCA-0BE3CEB0372B}"/>
              </a:ext>
            </a:extLst>
          </p:cNvPr>
          <p:cNvSpPr/>
          <p:nvPr/>
        </p:nvSpPr>
        <p:spPr>
          <a:xfrm>
            <a:off x="4662434" y="4444173"/>
            <a:ext cx="4371501" cy="2046714"/>
          </a:xfrm>
          <a:prstGeom prst="rect">
            <a:avLst/>
          </a:prstGeom>
          <a:solidFill>
            <a:srgbClr val="E9EFF2"/>
          </a:solidFill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rgbClr val="008000"/>
                </a:solidFill>
                <a:latin typeface="Menlo" panose="020B0609030804020204" pitchFamily="49" charset="0"/>
              </a:rPr>
              <a:t>&lt;!-- </a:t>
            </a:r>
            <a:r>
              <a:rPr lang="it-IT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web.php</a:t>
            </a:r>
            <a:r>
              <a:rPr lang="it-IT" sz="1000" dirty="0">
                <a:solidFill>
                  <a:srgbClr val="008000"/>
                </a:solidFill>
                <a:latin typeface="Menlo" panose="020B0609030804020204" pitchFamily="49" charset="0"/>
              </a:rPr>
              <a:t> --&gt;</a:t>
            </a:r>
          </a:p>
          <a:p>
            <a:endParaRPr lang="it-IT" sz="1300" dirty="0">
              <a:solidFill>
                <a:srgbClr val="C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>
                <a:solidFill>
                  <a:srgbClr val="C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it-IT" sz="1300" dirty="0" err="1">
                <a:solidFill>
                  <a:srgbClr val="C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it-IT" sz="1300" dirty="0">
              <a:solidFill>
                <a:srgbClr val="C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300" dirty="0">
                <a:solidFill>
                  <a:srgbClr val="66666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300" dirty="0" err="1">
                <a:solidFill>
                  <a:srgbClr val="7D902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300" b="1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300" dirty="0">
                <a:solidFill>
                  <a:srgbClr val="19177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$</a:t>
            </a:r>
            <a:r>
              <a:rPr lang="it-IT" sz="1300" dirty="0" err="1">
                <a:solidFill>
                  <a:srgbClr val="19177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lista_azioni</a:t>
            </a:r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66666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 err="1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bere'</a:t>
            </a:r>
            <a:r>
              <a:rPr lang="it-IT" sz="13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it-IT" sz="1300" dirty="0" err="1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'mangiare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it-IT" sz="1300" dirty="0">
              <a:solidFill>
                <a:srgbClr val="BA212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b="1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it-IT" sz="1300" b="1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[ </a:t>
            </a:r>
            <a:r>
              <a:rPr lang="it-IT" sz="1300" dirty="0">
                <a:solidFill>
                  <a:srgbClr val="BA2121"/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 err="1">
                <a:solidFill>
                  <a:srgbClr val="BA2121"/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azioni_pref</a:t>
            </a:r>
            <a:r>
              <a:rPr lang="it-IT" sz="1300" dirty="0">
                <a:solidFill>
                  <a:srgbClr val="BA2121"/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>
                <a:solidFill>
                  <a:srgbClr val="66666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19177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it-IT" sz="1300" dirty="0" err="1">
                <a:solidFill>
                  <a:srgbClr val="19177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lista_azioni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],</a:t>
            </a:r>
          </a:p>
          <a:p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[ </a:t>
            </a:r>
            <a:r>
              <a:rPr lang="it-IT" sz="1300" dirty="0">
                <a:solidFill>
                  <a:srgbClr val="BA2121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 err="1">
                <a:solidFill>
                  <a:srgbClr val="BA2121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titol</a:t>
            </a:r>
            <a:r>
              <a:rPr lang="it-IT" sz="1300" dirty="0">
                <a:solidFill>
                  <a:srgbClr val="BA2121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66666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'Benvenuti'</a:t>
            </a:r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]</a:t>
            </a:r>
            <a:endParaRPr lang="it-IT" sz="1300" dirty="0">
              <a:solidFill>
                <a:srgbClr val="BA212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);</a:t>
            </a:r>
          </a:p>
          <a:p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9208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0CA70-05A0-5648-9EB0-3B89133F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dirty="0"/>
              <a:t>Parametri multipli nella </a:t>
            </a:r>
            <a:r>
              <a:rPr lang="it-IT" b="0" dirty="0" err="1"/>
              <a:t>view</a:t>
            </a:r>
            <a:endParaRPr lang="it-IT" b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51577C-0FF3-9643-91A4-A34A268C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28" y="866881"/>
            <a:ext cx="5073867" cy="5263280"/>
          </a:xfrm>
        </p:spPr>
        <p:txBody>
          <a:bodyPr>
            <a:normAutofit/>
          </a:bodyPr>
          <a:lstStyle/>
          <a:p>
            <a:pPr marL="228600" indent="-228600"/>
            <a:r>
              <a:rPr lang="it-IT" sz="2400" dirty="0"/>
              <a:t>Vediamo un altro esempio, con un terzo parametro </a:t>
            </a:r>
            <a:r>
              <a:rPr lang="it-IT" sz="2400" i="1" dirty="0">
                <a:highlight>
                  <a:srgbClr val="00FF00"/>
                </a:highlight>
              </a:rPr>
              <a:t>$quando</a:t>
            </a:r>
            <a:r>
              <a:rPr lang="it-IT" sz="2400" dirty="0"/>
              <a:t> nella </a:t>
            </a:r>
            <a:br>
              <a:rPr lang="it-IT" sz="2400" dirty="0"/>
            </a:br>
            <a:r>
              <a:rPr lang="it-IT" sz="2400" dirty="0" err="1"/>
              <a:t>view</a:t>
            </a:r>
            <a:r>
              <a:rPr lang="it-IT" sz="2400" dirty="0"/>
              <a:t> </a:t>
            </a:r>
            <a:r>
              <a:rPr lang="it-IT" sz="2400" i="1" dirty="0"/>
              <a:t>welcome</a:t>
            </a:r>
            <a:r>
              <a:rPr lang="it-IT" sz="2400" dirty="0"/>
              <a:t>... </a:t>
            </a:r>
          </a:p>
          <a:p>
            <a:pPr marL="228600" indent="-228600">
              <a:spcBef>
                <a:spcPts val="600"/>
              </a:spcBef>
            </a:pPr>
            <a:r>
              <a:rPr lang="it-IT" sz="2400" dirty="0"/>
              <a:t>Ma, per dargli un valore, non si può aggiungere a </a:t>
            </a:r>
            <a:r>
              <a:rPr lang="it-IT" sz="2400" i="1" dirty="0" err="1"/>
              <a:t>view</a:t>
            </a:r>
            <a:r>
              <a:rPr lang="it-IT" sz="2400" i="1" dirty="0"/>
              <a:t>()</a:t>
            </a:r>
            <a:r>
              <a:rPr lang="it-IT" sz="2400" dirty="0"/>
              <a:t>, nel callback in </a:t>
            </a:r>
            <a:r>
              <a:rPr lang="it-IT" sz="2400" i="1" dirty="0" err="1"/>
              <a:t>web.php</a:t>
            </a:r>
            <a:r>
              <a:rPr lang="it-IT" sz="2400" dirty="0"/>
              <a:t>, un 4° argomento (errore!)</a:t>
            </a:r>
          </a:p>
          <a:p>
            <a:pPr marL="228600" indent="-228600">
              <a:spcBef>
                <a:spcPts val="1224"/>
              </a:spcBef>
            </a:pPr>
            <a:r>
              <a:rPr lang="it-IT" sz="2400" dirty="0"/>
              <a:t>Bisogna invece dare a </a:t>
            </a:r>
            <a:r>
              <a:rPr lang="it-IT" sz="2400" i="1" dirty="0" err="1"/>
              <a:t>view</a:t>
            </a:r>
            <a:r>
              <a:rPr lang="it-IT" sz="2400" i="1" dirty="0"/>
              <a:t>()</a:t>
            </a:r>
            <a:r>
              <a:rPr lang="it-IT" sz="2400" dirty="0"/>
              <a:t>, come</a:t>
            </a:r>
            <a:br>
              <a:rPr lang="it-IT" sz="2400" dirty="0"/>
            </a:br>
            <a:r>
              <a:rPr lang="it-IT" sz="2400" dirty="0"/>
              <a:t>2° argomento, un </a:t>
            </a:r>
            <a:r>
              <a:rPr lang="it-IT" sz="2400" b="1" dirty="0"/>
              <a:t>array di coppie </a:t>
            </a:r>
            <a:r>
              <a:rPr lang="it-IT" sz="2400" b="1" dirty="0" err="1"/>
              <a:t>hash</a:t>
            </a:r>
            <a:r>
              <a:rPr lang="it-IT" sz="2400" dirty="0"/>
              <a:t>: ognuna di queste ha una</a:t>
            </a:r>
          </a:p>
          <a:p>
            <a:pPr marL="493713" lvl="1" indent="-242888">
              <a:spcBef>
                <a:spcPts val="600"/>
              </a:spcBef>
            </a:pPr>
            <a:r>
              <a:rPr lang="it-IT" sz="2400" b="1" dirty="0"/>
              <a:t>chiave</a:t>
            </a:r>
            <a:r>
              <a:rPr lang="it-IT" sz="2400" dirty="0"/>
              <a:t> nome di un parametro </a:t>
            </a:r>
            <a:br>
              <a:rPr lang="it-IT" sz="2400" dirty="0"/>
            </a:br>
            <a:r>
              <a:rPr lang="it-IT" sz="2400" dirty="0"/>
              <a:t>della </a:t>
            </a:r>
            <a:r>
              <a:rPr lang="it-IT" sz="2400" dirty="0" err="1"/>
              <a:t>view</a:t>
            </a:r>
            <a:r>
              <a:rPr lang="it-IT" sz="2400" dirty="0"/>
              <a:t> (</a:t>
            </a:r>
            <a:r>
              <a:rPr lang="it-IT" sz="2400" dirty="0" err="1"/>
              <a:t>p.es</a:t>
            </a:r>
            <a:r>
              <a:rPr lang="it-IT" sz="2400" dirty="0"/>
              <a:t>. </a:t>
            </a:r>
            <a:r>
              <a:rPr lang="it-IT" sz="2400" i="1" dirty="0">
                <a:solidFill>
                  <a:srgbClr val="C00000"/>
                </a:solidFill>
                <a:highlight>
                  <a:srgbClr val="00FF00"/>
                </a:highlight>
              </a:rPr>
              <a:t>'quando'</a:t>
            </a:r>
            <a:r>
              <a:rPr lang="it-IT" sz="2400" dirty="0"/>
              <a:t>) e un</a:t>
            </a:r>
          </a:p>
          <a:p>
            <a:pPr marL="493713" lvl="1" indent="-242888">
              <a:spcBef>
                <a:spcPts val="600"/>
              </a:spcBef>
            </a:pPr>
            <a:r>
              <a:rPr lang="it-IT" sz="2400" b="1" dirty="0"/>
              <a:t>valore</a:t>
            </a:r>
            <a:r>
              <a:rPr lang="it-IT" sz="2400" dirty="0"/>
              <a:t> che verrà assegnato al parametro (</a:t>
            </a:r>
            <a:r>
              <a:rPr lang="it-IT" sz="2400" dirty="0" err="1"/>
              <a:t>p.es</a:t>
            </a:r>
            <a:r>
              <a:rPr lang="it-IT" sz="2400" dirty="0"/>
              <a:t>. </a:t>
            </a:r>
            <a:r>
              <a:rPr lang="it-IT" sz="2400" i="1" dirty="0">
                <a:solidFill>
                  <a:srgbClr val="C00000"/>
                </a:solidFill>
              </a:rPr>
              <a:t>'oggi'</a:t>
            </a:r>
            <a:r>
              <a:rPr lang="it-IT" sz="2400" dirty="0"/>
              <a:t>)</a:t>
            </a:r>
          </a:p>
          <a:p>
            <a:pPr marL="228600" indent="-228600">
              <a:spcBef>
                <a:spcPts val="1224"/>
              </a:spcBef>
            </a:pPr>
            <a:endParaRPr lang="it-IT" sz="2400" i="1" dirty="0"/>
          </a:p>
          <a:p>
            <a:endParaRPr lang="it-IT" sz="24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DC1422-E664-B041-B00C-0EA1B809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5791-6B50-E748-B003-D49F8EC2F59C}" type="datetime1">
              <a:rPr lang="en-IT"/>
              <a:t>15/01/25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CF60A-1865-BF4B-B738-FAD059FE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 base: view, route, controller, model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E035B4-E148-E042-AA0C-7EB563B4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9</a:t>
            </a:fld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7EFF1D0-A27A-BD4B-99C0-32A83B4AA092}"/>
              </a:ext>
            </a:extLst>
          </p:cNvPr>
          <p:cNvSpPr/>
          <p:nvPr/>
        </p:nvSpPr>
        <p:spPr>
          <a:xfrm>
            <a:off x="5115514" y="1006560"/>
            <a:ext cx="3854072" cy="2092881"/>
          </a:xfrm>
          <a:prstGeom prst="rect">
            <a:avLst/>
          </a:prstGeom>
          <a:solidFill>
            <a:srgbClr val="E9EFF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{{-- </a:t>
            </a:r>
            <a:r>
              <a:rPr lang="it-IT" sz="10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welcome.blade.php</a:t>
            </a:r>
            <a:r>
              <a:rPr lang="it-IT" sz="1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--}}</a:t>
            </a:r>
            <a:endParaRPr lang="it-IT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'layout'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section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'titolo'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it-IT" sz="1200" dirty="0">
                <a:solidFill>
                  <a:srgbClr val="001080"/>
                </a:solidFill>
                <a:latin typeface="Menlo" panose="020B0609030804020204" pitchFamily="49" charset="0"/>
              </a:rPr>
              <a:t> $</a:t>
            </a:r>
            <a:r>
              <a:rPr lang="it-IT" sz="1200" dirty="0" err="1">
                <a:solidFill>
                  <a:srgbClr val="001080"/>
                </a:solidFill>
                <a:latin typeface="Menlo" panose="020B0609030804020204" pitchFamily="49" charset="0"/>
              </a:rPr>
              <a:t>titol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it-IT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section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'contenuto'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&lt;h2&gt;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Cosa ci piace {{</a:t>
            </a:r>
            <a:r>
              <a:rPr lang="it-IT" sz="12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$quando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}}: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&lt;/h2&gt;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foreach</a:t>
            </a:r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azioni_pref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una_azione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br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&lt;?=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12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una_azione</a:t>
            </a:r>
            <a:r>
              <a:rPr lang="it-IT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it-IT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?&gt;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endforeach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endsection</a:t>
            </a:r>
            <a:endParaRPr lang="it-IT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89EA356-115A-D548-A815-F5DEF9397DEE}"/>
              </a:ext>
            </a:extLst>
          </p:cNvPr>
          <p:cNvSpPr/>
          <p:nvPr/>
        </p:nvSpPr>
        <p:spPr>
          <a:xfrm>
            <a:off x="4866601" y="3736443"/>
            <a:ext cx="4085927" cy="2246769"/>
          </a:xfrm>
          <a:prstGeom prst="rect">
            <a:avLst/>
          </a:prstGeom>
          <a:solidFill>
            <a:srgbClr val="E9EFF2"/>
          </a:solidFill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rgbClr val="008000"/>
                </a:solidFill>
                <a:latin typeface="Menlo" panose="020B0609030804020204" pitchFamily="49" charset="0"/>
              </a:rPr>
              <a:t>&lt;!-- </a:t>
            </a:r>
            <a:r>
              <a:rPr lang="it-IT" sz="1000" dirty="0" err="1">
                <a:solidFill>
                  <a:srgbClr val="008000"/>
                </a:solidFill>
                <a:latin typeface="Menlo" panose="020B0609030804020204" pitchFamily="49" charset="0"/>
              </a:rPr>
              <a:t>web.php</a:t>
            </a:r>
            <a:r>
              <a:rPr lang="it-IT" sz="1000" dirty="0">
                <a:solidFill>
                  <a:srgbClr val="008000"/>
                </a:solidFill>
                <a:latin typeface="Menlo" panose="020B0609030804020204" pitchFamily="49" charset="0"/>
              </a:rPr>
              <a:t> --&gt;</a:t>
            </a:r>
          </a:p>
          <a:p>
            <a:endParaRPr lang="it-IT" sz="1300" dirty="0">
              <a:solidFill>
                <a:srgbClr val="C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>
                <a:solidFill>
                  <a:srgbClr val="C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&lt;?</a:t>
            </a:r>
            <a:r>
              <a:rPr lang="it-IT" sz="1300" dirty="0" err="1">
                <a:solidFill>
                  <a:srgbClr val="C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php</a:t>
            </a:r>
            <a:endParaRPr lang="it-IT" sz="1300" dirty="0">
              <a:solidFill>
                <a:srgbClr val="C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</a:t>
            </a:r>
            <a:r>
              <a:rPr lang="it-IT" sz="1300" dirty="0">
                <a:solidFill>
                  <a:srgbClr val="66666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::</a:t>
            </a:r>
            <a:r>
              <a:rPr lang="it-IT" sz="1300" dirty="0" err="1">
                <a:solidFill>
                  <a:srgbClr val="7D902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'/'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it-IT" sz="1300" b="1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() {</a:t>
            </a:r>
          </a:p>
          <a:p>
            <a:r>
              <a:rPr lang="it-IT" sz="1300" dirty="0">
                <a:solidFill>
                  <a:srgbClr val="19177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$</a:t>
            </a:r>
            <a:r>
              <a:rPr lang="it-IT" sz="1300" dirty="0" err="1">
                <a:solidFill>
                  <a:srgbClr val="19177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lista_azioni</a:t>
            </a:r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66666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 err="1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bere'</a:t>
            </a:r>
            <a:r>
              <a:rPr lang="it-IT" sz="13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it-IT" sz="1300" dirty="0" err="1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'mangiare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];</a:t>
            </a:r>
            <a:endParaRPr lang="it-IT" sz="1300" dirty="0">
              <a:solidFill>
                <a:srgbClr val="BA212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300" b="1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it-IT" sz="1300" b="1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'welcome'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[</a:t>
            </a:r>
          </a:p>
          <a:p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 err="1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azioni_pref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66666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19177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</a:t>
            </a:r>
            <a:r>
              <a:rPr lang="it-IT" sz="1300" dirty="0" err="1">
                <a:solidFill>
                  <a:srgbClr val="19177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lista_azioni</a:t>
            </a:r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,</a:t>
            </a:r>
          </a:p>
          <a:p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 err="1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titol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66666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=&gt;</a:t>
            </a:r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300" dirty="0">
                <a:solidFill>
                  <a:srgbClr val="BA212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'Benvenuti'</a:t>
            </a:r>
            <a:r>
              <a:rPr lang="it-IT" sz="13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it-IT" sz="1300" dirty="0">
                <a:solidFill>
                  <a:srgbClr val="BA2121"/>
                </a:solidFill>
                <a:highlight>
                  <a:srgbClr val="00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'quando'</a:t>
            </a:r>
            <a:r>
              <a:rPr lang="it-IT" sz="13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=&gt; </a:t>
            </a:r>
            <a:r>
              <a:rPr lang="it-IT" sz="1300" dirty="0">
                <a:solidFill>
                  <a:srgbClr val="BA212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'oggi'</a:t>
            </a:r>
          </a:p>
          <a:p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]);</a:t>
            </a:r>
          </a:p>
          <a:p>
            <a:r>
              <a:rPr lang="it-IT" sz="13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});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DA0352F-50A2-1341-A493-8F129F7F7222}"/>
              </a:ext>
            </a:extLst>
          </p:cNvPr>
          <p:cNvSpPr/>
          <p:nvPr/>
        </p:nvSpPr>
        <p:spPr>
          <a:xfrm>
            <a:off x="136455" y="6061267"/>
            <a:ext cx="8620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it-IT" sz="2400" dirty="0"/>
              <a:t>Così è possibile gestire parametri multipli nella </a:t>
            </a:r>
            <a:r>
              <a:rPr lang="it-IT" sz="2400" dirty="0" err="1"/>
              <a:t>view</a:t>
            </a:r>
            <a:r>
              <a:rPr lang="it-IT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303883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 GP" id="{BAD74CA3-6B3E-8A4D-8E2B-752A888D062B}" vid="{D21FE228-A00F-C142-B4C6-5DF0DEB91C6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B05F7F9714B44598AF14998BA24504" ma:contentTypeVersion="4" ma:contentTypeDescription="Create a new document." ma:contentTypeScope="" ma:versionID="0806643b797739618def913505dccf39">
  <xsd:schema xmlns:xsd="http://www.w3.org/2001/XMLSchema" xmlns:xs="http://www.w3.org/2001/XMLSchema" xmlns:p="http://schemas.microsoft.com/office/2006/metadata/properties" xmlns:ns2="6f3c515a-557b-4875-9a37-1ed692dec5ae" targetNamespace="http://schemas.microsoft.com/office/2006/metadata/properties" ma:root="true" ma:fieldsID="528dfc33ac5599d37b8ca9ee7a2872d8" ns2:_="">
    <xsd:import namespace="6f3c515a-557b-4875-9a37-1ed692dec5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3c515a-557b-4875-9a37-1ed692dec5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0C57A7-F646-4151-AB9A-A3ED4E0EAB99}"/>
</file>

<file path=customXml/itemProps2.xml><?xml version="1.0" encoding="utf-8"?>
<ds:datastoreItem xmlns:ds="http://schemas.openxmlformats.org/officeDocument/2006/customXml" ds:itemID="{E25D2D4C-6873-4331-BF0B-5727D5385769}"/>
</file>

<file path=customXml/itemProps3.xml><?xml version="1.0" encoding="utf-8"?>
<ds:datastoreItem xmlns:ds="http://schemas.openxmlformats.org/officeDocument/2006/customXml" ds:itemID="{66D3A241-E85A-41A8-B102-4E881E6068A6}"/>
</file>

<file path=docProps/app.xml><?xml version="1.0" encoding="utf-8"?>
<Properties xmlns="http://schemas.openxmlformats.org/officeDocument/2006/extended-properties" xmlns:vt="http://schemas.openxmlformats.org/officeDocument/2006/docPropsVTypes">
  <Template>{D95054B4-183C-BC4D-A117-CC79E00349F2}tf10001073</Template>
  <TotalTime>35295</TotalTime>
  <Words>3996</Words>
  <Application>Microsoft Macintosh PowerPoint</Application>
  <PresentationFormat>On-screen Show (4:3)</PresentationFormat>
  <Paragraphs>496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Font di sistema</vt:lpstr>
      <vt:lpstr>Menlo</vt:lpstr>
      <vt:lpstr>Times New Roman</vt:lpstr>
      <vt:lpstr>Ubuntu Mono</vt:lpstr>
      <vt:lpstr>Tema di Office</vt:lpstr>
      <vt:lpstr>View parametriche</vt:lpstr>
      <vt:lpstr>View parametriche / 1</vt:lpstr>
      <vt:lpstr>View parametriche</vt:lpstr>
      <vt:lpstr>View parametriche / 2</vt:lpstr>
      <vt:lpstr>View con parametri array</vt:lpstr>
      <vt:lpstr>Annotazioni/abbreviazioni in blade</vt:lpstr>
      <vt:lpstr>Accorgimenti per il parametro</vt:lpstr>
      <vt:lpstr>Due parametri nella view</vt:lpstr>
      <vt:lpstr>Parametri multipli nella view</vt:lpstr>
      <vt:lpstr>Parametri della URL per view dinamiche </vt:lpstr>
      <vt:lpstr>Parametri da richiesta HTTP per view dinamiche </vt:lpstr>
      <vt:lpstr>Attacchi XSS e Blade</vt:lpstr>
      <vt:lpstr>{{...}} - protegge</vt:lpstr>
      <vt:lpstr>{{...}} vs. &lt;?= ... ?&gt;</vt:lpstr>
      <vt:lpstr>{{...}} e {!! ... !!}</vt:lpstr>
      <vt:lpstr>Facility per variabili nelle view: -&gt;with()</vt:lpstr>
      <vt:lpstr>Facility per variabili nelle view: -&gt;with</vt:lpstr>
      <vt:lpstr>Facility per variabili nelle view: compact()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Giuseppe P</dc:creator>
  <cp:lastModifiedBy>Giuseppe Pappalardo</cp:lastModifiedBy>
  <cp:revision>1345</cp:revision>
  <cp:lastPrinted>2019-08-08T13:53:44Z</cp:lastPrinted>
  <dcterms:created xsi:type="dcterms:W3CDTF">2019-05-16T05:11:23Z</dcterms:created>
  <dcterms:modified xsi:type="dcterms:W3CDTF">2025-01-15T13:34:48Z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0x010100AAB05F7F9714B44598AF14998BA24504</vt:lpwstr>
  </property>
</Properties>
</file>