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7" r:id="rId2"/>
    <p:sldId id="328" r:id="rId3"/>
    <p:sldId id="329" r:id="rId4"/>
    <p:sldId id="330" r:id="rId5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4EDF2"/>
    <a:srgbClr val="EDEDED"/>
    <a:srgbClr val="E9EFF2"/>
    <a:srgbClr val="00FDFF"/>
    <a:srgbClr val="00FA00"/>
    <a:srgbClr val="FFFC00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6"/>
    <p:restoredTop sz="94631"/>
  </p:normalViewPr>
  <p:slideViewPr>
    <p:cSldViewPr snapToGrid="0">
      <p:cViewPr varScale="1">
        <p:scale>
          <a:sx n="142" d="100"/>
          <a:sy n="142" d="100"/>
        </p:scale>
        <p:origin x="4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D5F72-3E97-8445-B15D-CF3ED0496485}" type="datetimeFigureOut">
              <a:rPr lang="it-IT" smtClean="0"/>
              <a:t>16/01/24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79210-5E84-8D4D-BB23-C66C4D4F26C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B6BB8-E186-D14F-A91D-A8E916F5A84C}" type="datetimeFigureOut">
              <a:rPr lang="it-IT" smtClean="0"/>
              <a:t>16/01/24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69F5F-66CD-3348-97A3-C1F95144A79B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9500" y="73049"/>
            <a:ext cx="8579942" cy="79993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4157" y="1111202"/>
            <a:ext cx="8585285" cy="5014962"/>
          </a:xfrm>
        </p:spPr>
        <p:txBody>
          <a:bodyPr/>
          <a:lstStyle>
            <a:lvl1pPr>
              <a:defRPr sz="2800"/>
            </a:lvl1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01A83-8283-4D4E-B1E9-4A5785FACF2F}" type="datetime1">
              <a:t>16/01/24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MVC base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364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115895"/>
            <a:ext cx="8229600" cy="714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172256"/>
            <a:ext cx="8457818" cy="5104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261808" y="645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C2A4D-A4A2-2344-9D52-88CC5A28DC7B}" type="datetime1">
              <a:t>16/01/24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97472" y="6454038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Laravel: MVC base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724168" y="64540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FCE01-9A1A-5743-92DE-2F66DAA3BA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7780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A97B3B-489D-2448-A673-C2532985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00" y="73049"/>
            <a:ext cx="3889227" cy="641837"/>
          </a:xfrm>
        </p:spPr>
        <p:txBody>
          <a:bodyPr>
            <a:normAutofit/>
          </a:bodyPr>
          <a:lstStyle/>
          <a:p>
            <a:r>
              <a:rPr lang="it-IT" sz="3200" b="0"/>
              <a:t>Rotte con "chiusure"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D6A470-4161-F84E-A2D2-AFAD73BF5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807" y="3272148"/>
            <a:ext cx="8743399" cy="2775209"/>
          </a:xfrm>
        </p:spPr>
        <p:txBody>
          <a:bodyPr>
            <a:normAutofit/>
          </a:bodyPr>
          <a:lstStyle/>
          <a:p>
            <a:r>
              <a:rPr lang="it-IT" sz="2200" dirty="0"/>
              <a:t>Nell'esempio sopra, si ripete uno schema: ogni </a:t>
            </a:r>
            <a:r>
              <a:rPr lang="it-IT" sz="2200" dirty="0" err="1"/>
              <a:t>callback</a:t>
            </a:r>
            <a:r>
              <a:rPr lang="it-IT" sz="2200" dirty="0"/>
              <a:t> non fa altro che servire una </a:t>
            </a:r>
            <a:r>
              <a:rPr lang="it-IT" sz="2200" i="1" dirty="0"/>
              <a:t>Page</a:t>
            </a:r>
            <a:r>
              <a:rPr lang="it-IT" sz="2200" dirty="0"/>
              <a:t> (web), sostanzialmente statica (a meno dei parametri)</a:t>
            </a:r>
          </a:p>
          <a:p>
            <a:r>
              <a:rPr lang="it-IT" sz="2200" dirty="0"/>
              <a:t>Altre pagine simili da servire allungherebbero a dismisura la lista delle </a:t>
            </a:r>
            <a:r>
              <a:rPr lang="it-IT" sz="2200" i="1" dirty="0" err="1"/>
              <a:t>Route</a:t>
            </a:r>
            <a:r>
              <a:rPr lang="it-IT" sz="2200" dirty="0"/>
              <a:t> e dei relativi </a:t>
            </a:r>
            <a:r>
              <a:rPr lang="it-IT" sz="2200" dirty="0" err="1"/>
              <a:t>callback</a:t>
            </a:r>
            <a:r>
              <a:rPr lang="it-IT" sz="2200" dirty="0"/>
              <a:t>/</a:t>
            </a:r>
            <a:r>
              <a:rPr lang="it-IT" sz="2200" dirty="0" err="1"/>
              <a:t>closure</a:t>
            </a:r>
            <a:r>
              <a:rPr lang="it-IT" sz="2200" dirty="0"/>
              <a:t> (qui brevi ma, in altri casi, lunghi)</a:t>
            </a:r>
          </a:p>
          <a:p>
            <a:r>
              <a:rPr lang="it-IT" sz="2200" dirty="0"/>
              <a:t>È più ordinato ricondurre tutti i </a:t>
            </a:r>
            <a:r>
              <a:rPr lang="it-IT" sz="2200" dirty="0" err="1"/>
              <a:t>callback</a:t>
            </a:r>
            <a:r>
              <a:rPr lang="it-IT" sz="2200" dirty="0"/>
              <a:t> a metodi di una classe che chiameremo </a:t>
            </a:r>
            <a:r>
              <a:rPr lang="it-IT" sz="2200" i="1" dirty="0" err="1"/>
              <a:t>PageController</a:t>
            </a:r>
            <a:r>
              <a:rPr lang="it-IT" sz="2200" dirty="0"/>
              <a:t> ("controller delle pagine")</a:t>
            </a:r>
          </a:p>
          <a:p>
            <a:r>
              <a:rPr lang="it-IT" sz="2200" dirty="0"/>
              <a:t>Si genera uno (schema, da riempire, di) </a:t>
            </a:r>
            <a:r>
              <a:rPr lang="it-IT" sz="2200" b="1" dirty="0"/>
              <a:t>controller</a:t>
            </a:r>
            <a:r>
              <a:rPr lang="it-IT" sz="2200" dirty="0"/>
              <a:t> con il </a:t>
            </a:r>
            <a:r>
              <a:rPr lang="it-IT" sz="2200" dirty="0" err="1"/>
              <a:t>tool</a:t>
            </a:r>
            <a:r>
              <a:rPr lang="it-IT" sz="2200" dirty="0"/>
              <a:t> </a:t>
            </a:r>
            <a:r>
              <a:rPr lang="it-IT" sz="2200" i="1" dirty="0"/>
              <a:t>artisan</a:t>
            </a:r>
            <a:r>
              <a:rPr lang="it-IT" sz="2200" dirty="0"/>
              <a:t>:</a:t>
            </a:r>
          </a:p>
          <a:p>
            <a:endParaRPr lang="it-IT" sz="22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E5C029-EB41-6F41-86C5-35EBC125A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D2BC6-62D6-1748-8E1B-F8218061E07B}" type="datetime1">
              <a:t>16/01/24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336EFF-E2DA-3E41-8F1D-7487C5CE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MVC base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21EF8F-D7FC-614D-9A36-07AFA05D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1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1E3679F-F5AE-A245-A77B-F7EDA979A747}"/>
              </a:ext>
            </a:extLst>
          </p:cNvPr>
          <p:cNvSpPr txBox="1">
            <a:spLocks/>
          </p:cNvSpPr>
          <p:nvPr/>
        </p:nvSpPr>
        <p:spPr>
          <a:xfrm>
            <a:off x="261808" y="764333"/>
            <a:ext cx="5129880" cy="255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it-IT" sz="2200" dirty="0"/>
              <a:t>Come si è visto, nei casi semplici, ogni rotta viene associata con un </a:t>
            </a:r>
            <a:r>
              <a:rPr lang="it-IT" sz="2200" i="1" dirty="0" err="1"/>
              <a:t>callback</a:t>
            </a:r>
            <a:r>
              <a:rPr lang="it-IT" sz="2200" dirty="0"/>
              <a:t> che è una "chiusura" (funzione anonima) </a:t>
            </a:r>
          </a:p>
          <a:p>
            <a:pPr lvl="1">
              <a:spcBef>
                <a:spcPts val="0"/>
              </a:spcBef>
            </a:pPr>
            <a:r>
              <a:rPr lang="it-IT" sz="2200" dirty="0"/>
              <a:t>questo ci risparmia il disturbo di trovare un nome al </a:t>
            </a:r>
            <a:r>
              <a:rPr lang="it-IT" sz="2200" dirty="0" err="1"/>
              <a:t>callback</a:t>
            </a:r>
            <a:r>
              <a:rPr lang="it-IT" sz="2200" dirty="0"/>
              <a:t>! </a:t>
            </a:r>
          </a:p>
          <a:p>
            <a:r>
              <a:rPr lang="it-IT" sz="2200" dirty="0"/>
              <a:t>Esistono però delle convenzioni utili sui nomi (e i contenuti) dei </a:t>
            </a:r>
            <a:r>
              <a:rPr lang="it-IT" sz="2200" dirty="0" err="1"/>
              <a:t>callback</a:t>
            </a:r>
            <a:endParaRPr lang="it-IT" sz="2200" dirty="0"/>
          </a:p>
          <a:p>
            <a:endParaRPr lang="it-IT" sz="2200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F008813-A28B-4840-B7DE-6188FA261A15}"/>
              </a:ext>
            </a:extLst>
          </p:cNvPr>
          <p:cNvSpPr/>
          <p:nvPr/>
        </p:nvSpPr>
        <p:spPr>
          <a:xfrm>
            <a:off x="685392" y="5970125"/>
            <a:ext cx="8039635" cy="523220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400" dirty="0" err="1">
                <a:solidFill>
                  <a:srgbClr val="C814C9"/>
                </a:solidFill>
                <a:effectLst/>
                <a:latin typeface="Ubuntu Mono" panose="020B0509030602030204" pitchFamily="49" charset="0"/>
              </a:rPr>
              <a:t>my_app</a:t>
            </a:r>
            <a:r>
              <a:rPr lang="it-IT" sz="1400" dirty="0">
                <a:solidFill>
                  <a:srgbClr val="C814C9"/>
                </a:solidFill>
                <a:effectLst/>
                <a:latin typeface="Ubuntu Mono" panose="020B0509030602030204" pitchFamily="49" charset="0"/>
              </a:rPr>
              <a:t> $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php artisan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make:controller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PageController</a:t>
            </a:r>
            <a:endParaRPr lang="it-IT" sz="14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Controller </a:t>
            </a:r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created</a:t>
            </a:r>
            <a:r>
              <a:rPr lang="it-IT" sz="1400" dirty="0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2FB41D"/>
                </a:solidFill>
                <a:effectLst/>
                <a:latin typeface="Ubuntu Mono" panose="020B0509030602030204" pitchFamily="49" charset="0"/>
              </a:rPr>
              <a:t>successfully</a:t>
            </a:r>
            <a:endParaRPr lang="it-IT" sz="1400" dirty="0">
              <a:solidFill>
                <a:srgbClr val="2FB41D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F22E4B-BFAD-3CB9-D209-B99EE1826397}"/>
              </a:ext>
            </a:extLst>
          </p:cNvPr>
          <p:cNvSpPr txBox="1"/>
          <p:nvPr/>
        </p:nvSpPr>
        <p:spPr>
          <a:xfrm>
            <a:off x="5427548" y="490157"/>
            <a:ext cx="3392981" cy="26930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300" dirty="0">
                <a:solidFill>
                  <a:srgbClr val="008000"/>
                </a:solidFill>
                <a:latin typeface="Ubuntu Mono" panose="020B0509030602030204" pitchFamily="49" charset="0"/>
              </a:rPr>
              <a:t>&lt;!-- </a:t>
            </a:r>
            <a:r>
              <a:rPr lang="it-IT" sz="1300" dirty="0" err="1">
                <a:solidFill>
                  <a:srgbClr val="008000"/>
                </a:solidFill>
                <a:latin typeface="Ubuntu Mono" panose="020B0509030602030204" pitchFamily="49" charset="0"/>
              </a:rPr>
              <a:t>web.php</a:t>
            </a:r>
            <a:r>
              <a:rPr lang="it-IT" sz="1300" dirty="0">
                <a:solidFill>
                  <a:srgbClr val="008000"/>
                </a:solidFill>
                <a:latin typeface="Ubuntu Mono" panose="020B0509030602030204" pitchFamily="49" charset="0"/>
              </a:rPr>
              <a:t> --&gt;</a:t>
            </a:r>
            <a:endParaRPr lang="it-IT" sz="1300" dirty="0">
              <a:solidFill>
                <a:srgbClr val="000000"/>
              </a:solidFill>
              <a:latin typeface="Ubuntu Mono" panose="020B0509030602030204" pitchFamily="49" charset="0"/>
            </a:endParaRPr>
          </a:p>
          <a:p>
            <a:endParaRPr lang="en-GB" sz="1300" b="0" dirty="0">
              <a:solidFill>
                <a:srgbClr val="8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3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b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en-GB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use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Illuminate\Support\Facades\</a:t>
            </a:r>
            <a:r>
              <a:rPr lang="en-GB" sz="1300" b="0" dirty="0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</a:p>
          <a:p>
            <a:endParaRPr lang="en-GB" sz="1300" b="0" dirty="0">
              <a:solidFill>
                <a:srgbClr val="267F99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300" b="0" dirty="0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en-GB" sz="1300" b="0" dirty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GB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'/'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en-GB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() {</a:t>
            </a:r>
          </a:p>
          <a:p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   return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300" b="0" dirty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view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GB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'home'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 });</a:t>
            </a:r>
          </a:p>
          <a:p>
            <a:b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en-GB" sz="1300" b="0" dirty="0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en-GB" sz="1300" b="0" dirty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GB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'/contact'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en-GB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() {</a:t>
            </a:r>
          </a:p>
          <a:p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   return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300" b="0" dirty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view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GB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'contact'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 });</a:t>
            </a:r>
          </a:p>
          <a:p>
            <a:b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en-GB" sz="1300" b="0" dirty="0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en-GB" sz="1300" b="0" dirty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GB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'/about'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en-GB" sz="13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() {</a:t>
            </a:r>
          </a:p>
          <a:p>
            <a:r>
              <a:rPr lang="en-GB" sz="1300" b="0" dirty="0">
                <a:solidFill>
                  <a:srgbClr val="AF00DB"/>
                </a:solidFill>
                <a:effectLst/>
                <a:latin typeface="Ubuntu Mono" panose="020B0509030602030204" pitchFamily="49" charset="0"/>
              </a:rPr>
              <a:t>   return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en-GB" sz="1300" b="0" dirty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view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GB" sz="13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'about'</a:t>
            </a:r>
            <a:r>
              <a:rPr lang="en-GB" sz="13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 });</a:t>
            </a:r>
          </a:p>
        </p:txBody>
      </p:sp>
    </p:spTree>
    <p:extLst>
      <p:ext uri="{BB962C8B-B14F-4D97-AF65-F5344CB8AC3E}">
        <p14:creationId xmlns:p14="http://schemas.microsoft.com/office/powerpoint/2010/main" val="137282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30E53B16-1979-20C6-170E-BD1EC719B866}"/>
              </a:ext>
            </a:extLst>
          </p:cNvPr>
          <p:cNvSpPr txBox="1"/>
          <p:nvPr/>
        </p:nvSpPr>
        <p:spPr>
          <a:xfrm>
            <a:off x="3780690" y="2103376"/>
            <a:ext cx="5291591" cy="2677656"/>
          </a:xfrm>
          <a:prstGeom prst="rect">
            <a:avLst/>
          </a:prstGeom>
          <a:solidFill>
            <a:srgbClr val="EDEDED"/>
          </a:solidFill>
        </p:spPr>
        <p:txBody>
          <a:bodyPr wrap="square">
            <a:spAutoFit/>
          </a:bodyPr>
          <a:lstStyle/>
          <a:p>
            <a:r>
              <a:rPr lang="en-GB" sz="12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&lt;!--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web.php</a:t>
            </a:r>
            <a:r>
              <a:rPr lang="en-GB" sz="12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--&gt;</a:t>
            </a:r>
            <a:b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en-GB" sz="1200" b="0" dirty="0">
                <a:solidFill>
                  <a:srgbClr val="800000"/>
                </a:solidFill>
                <a:effectLst/>
                <a:latin typeface="Ubuntu Mono" panose="020B0509030602030204" pitchFamily="49" charset="0"/>
              </a:rPr>
              <a:t>&lt;?php</a:t>
            </a:r>
            <a:b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en-GB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use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Illuminate\Support\Facades\</a:t>
            </a:r>
            <a:r>
              <a:rPr lang="en-GB" sz="1200" b="0" dirty="0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en-GB" sz="12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//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disattiviamo</a:t>
            </a:r>
            <a:r>
              <a:rPr lang="en-GB" sz="12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la route </a:t>
            </a:r>
            <a:r>
              <a:rPr lang="en-GB" sz="12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/contact</a:t>
            </a:r>
            <a:r>
              <a:rPr lang="en-GB" sz="12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GB" sz="12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closure come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endParaRPr lang="en-GB" sz="1200" b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2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// </a:t>
            </a:r>
            <a:r>
              <a:rPr lang="en-GB" sz="1200" b="0" dirty="0">
                <a:solidFill>
                  <a:srgbClr val="0070C0"/>
                </a:solidFill>
                <a:effectLst/>
                <a:latin typeface="Ubuntu Mono" panose="020B0509030602030204" pitchFamily="49" charset="0"/>
              </a:rPr>
              <a:t>Route::get('/contact', function () {return view('contacts'); });</a:t>
            </a:r>
          </a:p>
          <a:p>
            <a:r>
              <a:rPr lang="en-GB" sz="12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//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sostituendola</a:t>
            </a:r>
            <a:r>
              <a:rPr lang="en-GB" sz="12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 un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en-GB" sz="12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metodo</a:t>
            </a:r>
            <a:r>
              <a:rPr lang="en-GB" sz="12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un controller</a:t>
            </a:r>
            <a:r>
              <a:rPr lang="en-GB" sz="12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 */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en-GB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use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App\Http\Controllers\</a:t>
            </a:r>
            <a:r>
              <a:rPr lang="en-GB" sz="1200" b="0" dirty="0" err="1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PageController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en-GB" sz="1200" b="0" dirty="0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en-GB" sz="1200" b="0" dirty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'/contact'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[</a:t>
            </a:r>
            <a:r>
              <a:rPr lang="en-GB" sz="1200" b="0" dirty="0" err="1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PageController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en-GB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class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'contact'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]);</a:t>
            </a:r>
          </a:p>
          <a:p>
            <a:b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en-GB" sz="12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/*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ora</a:t>
            </a:r>
            <a:r>
              <a:rPr lang="en-GB" sz="12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il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en-GB" sz="12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è</a:t>
            </a:r>
            <a:r>
              <a:rPr lang="en-GB" sz="12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</a:t>
            </a:r>
            <a:r>
              <a:rPr lang="en-GB" sz="12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funzione</a:t>
            </a:r>
            <a:r>
              <a:rPr lang="en-GB" sz="12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chiamata</a:t>
            </a:r>
            <a:r>
              <a:rPr lang="en-GB" sz="12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1200" dirty="0">
                <a:solidFill>
                  <a:srgbClr val="654C1D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en-GB" sz="12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()</a:t>
            </a:r>
            <a:r>
              <a:rPr lang="en-GB" sz="12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</a:t>
            </a:r>
            <a:r>
              <a:rPr lang="en-GB" sz="1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è</a:t>
            </a:r>
            <a:r>
              <a:rPr lang="en-GB" sz="12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metodo</a:t>
            </a:r>
            <a:r>
              <a:rPr lang="en-GB" sz="12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 controller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PageController</a:t>
            </a:r>
            <a:r>
              <a:rPr lang="en-GB" sz="12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il cui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codice</a:t>
            </a:r>
            <a:r>
              <a:rPr lang="en-GB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en-GB" sz="12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200" b="0" dirty="0" err="1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è</a:t>
            </a:r>
            <a:r>
              <a:rPr lang="en-GB" sz="1200" b="0" dirty="0">
                <a:solidFill>
                  <a:srgbClr val="008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1200" b="0" dirty="0">
                <a:solidFill>
                  <a:srgbClr val="008000"/>
                </a:solidFill>
                <a:effectLst/>
                <a:latin typeface="Ubuntu Mono" panose="020B0509030602030204" pitchFamily="49" charset="0"/>
              </a:rPr>
              <a:t>app/Http/Controllers */</a:t>
            </a:r>
            <a:endParaRPr lang="en-GB" sz="1200" b="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CBA0222-4E48-AE4F-A721-FB3754503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164" y="92408"/>
            <a:ext cx="3257999" cy="663452"/>
          </a:xfrm>
        </p:spPr>
        <p:txBody>
          <a:bodyPr>
            <a:normAutofit/>
          </a:bodyPr>
          <a:lstStyle/>
          <a:p>
            <a:r>
              <a:rPr lang="it-IT" sz="3600" b="0" dirty="0" err="1"/>
              <a:t>PageController</a:t>
            </a:r>
            <a:endParaRPr lang="it-IT" sz="3600" b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290ADD6-19D2-5745-8C86-685283D51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75" y="779752"/>
            <a:ext cx="3690474" cy="799930"/>
          </a:xfrm>
        </p:spPr>
        <p:txBody>
          <a:bodyPr>
            <a:normAutofit/>
          </a:bodyPr>
          <a:lstStyle/>
          <a:p>
            <a:pPr marL="228600" indent="-228600"/>
            <a:r>
              <a:rPr lang="it-IT" sz="2100" dirty="0"/>
              <a:t>Codice PHP "</a:t>
            </a:r>
            <a:r>
              <a:rPr lang="it-IT" sz="2100" dirty="0" err="1"/>
              <a:t>boilerplate</a:t>
            </a:r>
            <a:r>
              <a:rPr lang="it-IT" sz="2100" dirty="0"/>
              <a:t>", generato con </a:t>
            </a:r>
            <a:r>
              <a:rPr lang="it-IT" sz="2100" i="1" dirty="0"/>
              <a:t>artisan</a:t>
            </a:r>
            <a:endParaRPr lang="it-IT" sz="2100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037203-AC3F-7D45-9C47-DE6674FB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2F5C-F0FC-7C47-A398-CB60DE244A86}" type="datetime1">
              <a:t>16/01/24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F69B70-4A95-414B-87E7-77FA736B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 err="1"/>
              <a:t>Laravel</a:t>
            </a:r>
            <a:r>
              <a:rPr lang="it-IT" dirty="0"/>
              <a:t>: Controller base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964B7A-85A7-5546-96F4-F6457CC8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2</a:t>
            </a:fld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D2C19885-96FB-8243-BA92-6F74486434F8}"/>
              </a:ext>
            </a:extLst>
          </p:cNvPr>
          <p:cNvSpPr txBox="1">
            <a:spLocks/>
          </p:cNvSpPr>
          <p:nvPr/>
        </p:nvSpPr>
        <p:spPr>
          <a:xfrm>
            <a:off x="186574" y="1569917"/>
            <a:ext cx="3688179" cy="1805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it-IT" sz="2100" dirty="0"/>
              <a:t>In </a:t>
            </a:r>
            <a:r>
              <a:rPr lang="it-IT" sz="2100" i="1" dirty="0" err="1"/>
              <a:t>web</a:t>
            </a:r>
            <a:r>
              <a:rPr lang="it-IT" sz="2100" dirty="0" err="1"/>
              <a:t>.</a:t>
            </a:r>
            <a:r>
              <a:rPr lang="it-IT" sz="2100" i="1" dirty="0" err="1"/>
              <a:t>php</a:t>
            </a:r>
            <a:r>
              <a:rPr lang="it-IT" sz="2100" dirty="0"/>
              <a:t>, in ogni </a:t>
            </a:r>
            <a:r>
              <a:rPr lang="it-IT" sz="2100" dirty="0" err="1"/>
              <a:t>route</a:t>
            </a:r>
            <a:r>
              <a:rPr lang="it-IT" sz="2100" dirty="0"/>
              <a:t> da  definire, si inserisce come </a:t>
            </a:r>
            <a:r>
              <a:rPr lang="it-IT" sz="2100" dirty="0" err="1"/>
              <a:t>callback</a:t>
            </a:r>
            <a:r>
              <a:rPr lang="it-IT" sz="2100" dirty="0"/>
              <a:t> un metodo del </a:t>
            </a:r>
            <a:r>
              <a:rPr lang="it-IT" sz="2100" i="1" dirty="0" err="1"/>
              <a:t>PageController</a:t>
            </a:r>
            <a:r>
              <a:rPr lang="it-IT" sz="2100" dirty="0"/>
              <a:t>, specificando come qui a destra</a:t>
            </a:r>
            <a:endParaRPr lang="it-IT" sz="2100" dirty="0">
              <a:solidFill>
                <a:srgbClr val="900112"/>
              </a:solidFill>
              <a:latin typeface="Ubuntu Mono" panose="020B0509030602030204" pitchFamily="49" charset="0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AC5A4F6-4E36-4C44-B4C8-F862EE966368}"/>
              </a:ext>
            </a:extLst>
          </p:cNvPr>
          <p:cNvSpPr txBox="1">
            <a:spLocks/>
          </p:cNvSpPr>
          <p:nvPr/>
        </p:nvSpPr>
        <p:spPr>
          <a:xfrm>
            <a:off x="186575" y="3330967"/>
            <a:ext cx="3594116" cy="3186374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/>
            <a:r>
              <a:rPr lang="it-IT" sz="2100" dirty="0"/>
              <a:t>La </a:t>
            </a:r>
            <a:r>
              <a:rPr lang="it-IT" sz="2100" dirty="0" err="1"/>
              <a:t>route</a:t>
            </a:r>
            <a:r>
              <a:rPr lang="it-IT" sz="2100" dirty="0"/>
              <a:t> qui associa al </a:t>
            </a:r>
            <a:r>
              <a:rPr lang="it-IT" sz="2100" dirty="0" err="1"/>
              <a:t>path</a:t>
            </a:r>
            <a:r>
              <a:rPr lang="it-IT" sz="2100" dirty="0"/>
              <a:t> </a:t>
            </a:r>
            <a:r>
              <a:rPr lang="en-GB" sz="21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'/contact'</a:t>
            </a:r>
            <a:r>
              <a:rPr lang="it-IT" sz="2100" dirty="0"/>
              <a:t>, il </a:t>
            </a:r>
            <a:r>
              <a:rPr lang="it-IT" sz="2100" dirty="0" err="1"/>
              <a:t>callback</a:t>
            </a:r>
            <a:r>
              <a:rPr lang="it-IT" sz="2100" dirty="0"/>
              <a:t> </a:t>
            </a:r>
            <a:r>
              <a:rPr lang="it-IT" sz="2100" dirty="0">
                <a:solidFill>
                  <a:srgbClr val="654C1D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2100" dirty="0">
                <a:latin typeface="Ubuntu Mono" panose="020B0509030602030204" pitchFamily="49" charset="0"/>
              </a:rPr>
              <a:t>()</a:t>
            </a:r>
            <a:endParaRPr lang="it-IT" sz="2100" dirty="0">
              <a:solidFill>
                <a:srgbClr val="900112"/>
              </a:solidFill>
              <a:latin typeface="Ubuntu Mono" panose="020B0509030602030204" pitchFamily="49" charset="0"/>
            </a:endParaRPr>
          </a:p>
          <a:p>
            <a:pPr marL="228600" indent="-228600">
              <a:spcBef>
                <a:spcPts val="1200"/>
              </a:spcBef>
            </a:pPr>
            <a:r>
              <a:rPr lang="it-IT" sz="2100" dirty="0"/>
              <a:t>Questo è definito come metodo della classe </a:t>
            </a:r>
            <a:r>
              <a:rPr lang="it-IT" sz="2100" i="1" dirty="0" err="1"/>
              <a:t>PageController</a:t>
            </a:r>
            <a:r>
              <a:rPr lang="it-IT" sz="2100" dirty="0"/>
              <a:t> e fa ciò </a:t>
            </a:r>
            <a:br>
              <a:rPr lang="it-IT" sz="2100" dirty="0"/>
            </a:br>
            <a:r>
              <a:rPr lang="it-IT" sz="2100" dirty="0"/>
              <a:t>che faceva la </a:t>
            </a:r>
            <a:r>
              <a:rPr lang="it-IT" sz="2100" dirty="0" err="1"/>
              <a:t>closure</a:t>
            </a:r>
            <a:r>
              <a:rPr lang="it-IT" sz="2100" dirty="0"/>
              <a:t> soppiantata, cioè restituisce la </a:t>
            </a:r>
            <a:r>
              <a:rPr lang="it-IT" sz="2100" dirty="0" err="1"/>
              <a:t>view</a:t>
            </a:r>
            <a:r>
              <a:rPr lang="it-IT" sz="2100" dirty="0"/>
              <a:t> </a:t>
            </a:r>
            <a:r>
              <a:rPr lang="it-IT" sz="2100" i="1" dirty="0" err="1"/>
              <a:t>contact.blade.php</a:t>
            </a:r>
            <a:endParaRPr lang="it-IT" sz="21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2B6E14D-7258-6E4C-BB67-2EFC662039E6}"/>
              </a:ext>
            </a:extLst>
          </p:cNvPr>
          <p:cNvSpPr/>
          <p:nvPr/>
        </p:nvSpPr>
        <p:spPr>
          <a:xfrm>
            <a:off x="3780690" y="4957258"/>
            <a:ext cx="5291591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class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206C87"/>
                </a:solidFill>
                <a:effectLst/>
                <a:latin typeface="Ubuntu Mono" panose="020B0509030602030204" pitchFamily="49" charset="0"/>
              </a:rPr>
              <a:t>PageController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>
                <a:solidFill>
                  <a:srgbClr val="206C87"/>
                </a:solidFill>
                <a:effectLst/>
                <a:latin typeface="Ubuntu Mono" panose="020B0509030602030204" pitchFamily="49" charset="0"/>
              </a:rPr>
              <a:t>Controller</a:t>
            </a:r>
          </a:p>
          <a:p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{</a:t>
            </a:r>
          </a:p>
          <a:p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</a:t>
            </a:r>
            <a:r>
              <a:rPr lang="it-IT" sz="140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public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654C1D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() {</a:t>
            </a:r>
            <a:endParaRPr lang="it-IT" sz="1400" dirty="0">
              <a:solidFill>
                <a:srgbClr val="0000FF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   </a:t>
            </a:r>
            <a:r>
              <a:rPr lang="it-IT" sz="1400" dirty="0" err="1">
                <a:solidFill>
                  <a:srgbClr val="9D00D2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400" dirty="0" err="1">
                <a:solidFill>
                  <a:srgbClr val="654C1D"/>
                </a:solidFill>
                <a:effectLst/>
                <a:latin typeface="Ubuntu Mono" panose="020B0509030602030204" pitchFamily="49" charset="0"/>
              </a:rPr>
              <a:t>view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400" dirty="0">
                <a:solidFill>
                  <a:srgbClr val="900112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400" dirty="0" err="1">
                <a:solidFill>
                  <a:srgbClr val="900112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400" dirty="0">
                <a:solidFill>
                  <a:srgbClr val="900112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</a:t>
            </a:r>
          </a:p>
          <a:p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}</a:t>
            </a:r>
          </a:p>
          <a:p>
            <a:r>
              <a:rPr lang="it-IT" sz="14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</a:t>
            </a:r>
          </a:p>
        </p:txBody>
      </p:sp>
      <p:cxnSp>
        <p:nvCxnSpPr>
          <p:cNvPr id="16" name="Connettore 1 15">
            <a:extLst>
              <a:ext uri="{FF2B5EF4-FFF2-40B4-BE49-F238E27FC236}">
                <a16:creationId xmlns:a16="http://schemas.microsoft.com/office/drawing/2014/main" id="{74940903-DE6B-5A42-B613-EAF9741EB764}"/>
              </a:ext>
            </a:extLst>
          </p:cNvPr>
          <p:cNvCxnSpPr>
            <a:cxnSpLocks/>
          </p:cNvCxnSpPr>
          <p:nvPr/>
        </p:nvCxnSpPr>
        <p:spPr>
          <a:xfrm>
            <a:off x="1688123" y="1898102"/>
            <a:ext cx="463406" cy="83723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1 19">
            <a:extLst>
              <a:ext uri="{FF2B5EF4-FFF2-40B4-BE49-F238E27FC236}">
                <a16:creationId xmlns:a16="http://schemas.microsoft.com/office/drawing/2014/main" id="{2A2A7615-20AD-D548-9C87-4259BAF9ACC0}"/>
              </a:ext>
            </a:extLst>
          </p:cNvPr>
          <p:cNvCxnSpPr>
            <a:cxnSpLocks/>
          </p:cNvCxnSpPr>
          <p:nvPr/>
        </p:nvCxnSpPr>
        <p:spPr>
          <a:xfrm>
            <a:off x="3603156" y="1988961"/>
            <a:ext cx="226206" cy="16451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1 16">
            <a:extLst>
              <a:ext uri="{FF2B5EF4-FFF2-40B4-BE49-F238E27FC236}">
                <a16:creationId xmlns:a16="http://schemas.microsoft.com/office/drawing/2014/main" id="{8C7CAB6A-7870-3543-B09E-138019BCEC0E}"/>
              </a:ext>
            </a:extLst>
          </p:cNvPr>
          <p:cNvCxnSpPr>
            <a:cxnSpLocks/>
          </p:cNvCxnSpPr>
          <p:nvPr/>
        </p:nvCxnSpPr>
        <p:spPr>
          <a:xfrm>
            <a:off x="261808" y="4048242"/>
            <a:ext cx="3612945" cy="66558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12830E9-2B4D-03E9-D8D9-0EEBEA40D714}"/>
              </a:ext>
            </a:extLst>
          </p:cNvPr>
          <p:cNvGrpSpPr/>
          <p:nvPr/>
        </p:nvGrpSpPr>
        <p:grpSpPr>
          <a:xfrm>
            <a:off x="3780691" y="142883"/>
            <a:ext cx="5291590" cy="1852988"/>
            <a:chOff x="3780691" y="142883"/>
            <a:chExt cx="5291590" cy="185298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CDEED57-EEDB-C8FF-D5FE-210C5B893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0691" y="142883"/>
              <a:ext cx="5291590" cy="18529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F5B47AB-721D-C9BB-C977-6F4270F0E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6845" y="184311"/>
              <a:ext cx="493059" cy="180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023F40E-DB4E-BB2A-C964-D20435BCD7E1}"/>
                </a:ext>
              </a:extLst>
            </p:cNvPr>
            <p:cNvSpPr txBox="1"/>
            <p:nvPr/>
          </p:nvSpPr>
          <p:spPr>
            <a:xfrm>
              <a:off x="5814733" y="356105"/>
              <a:ext cx="3257548" cy="1631216"/>
            </a:xfrm>
            <a:prstGeom prst="rect">
              <a:avLst/>
            </a:prstGeom>
            <a:solidFill>
              <a:srgbClr val="EDEDED"/>
            </a:solidFill>
          </p:spPr>
          <p:txBody>
            <a:bodyPr wrap="square">
              <a:spAutoFit/>
            </a:bodyPr>
            <a:lstStyle/>
            <a:p>
              <a:r>
                <a:rPr lang="en-GB" sz="1000" b="0" dirty="0">
                  <a:solidFill>
                    <a:srgbClr val="800000"/>
                  </a:solidFill>
                  <a:effectLst/>
                  <a:latin typeface="Ubuntu Mono" panose="020B0509030602030204" pitchFamily="49" charset="0"/>
                </a:rPr>
                <a:t>&lt;?php</a:t>
              </a:r>
              <a:endParaRPr lang="en-GB" sz="10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endParaRPr>
            </a:p>
            <a:p>
              <a:br>
                <a:rPr lang="en-GB" sz="1000" b="0" dirty="0">
                  <a:solidFill>
                    <a:srgbClr val="000000"/>
                  </a:solidFill>
                  <a:effectLst/>
                  <a:latin typeface="Ubuntu Mono" panose="020B0509030602030204" pitchFamily="49" charset="0"/>
                </a:rPr>
              </a:br>
              <a:r>
                <a:rPr lang="en-GB" sz="1000" b="0" dirty="0">
                  <a:solidFill>
                    <a:srgbClr val="0000FF"/>
                  </a:solidFill>
                  <a:effectLst/>
                  <a:latin typeface="Ubuntu Mono" panose="020B0509030602030204" pitchFamily="49" charset="0"/>
                </a:rPr>
                <a:t>namespace</a:t>
              </a:r>
              <a:r>
                <a:rPr lang="en-GB" sz="1000" b="0" dirty="0">
                  <a:solidFill>
                    <a:srgbClr val="000000"/>
                  </a:solidFill>
                  <a:effectLst/>
                  <a:latin typeface="Ubuntu Mono" panose="020B0509030602030204" pitchFamily="49" charset="0"/>
                </a:rPr>
                <a:t> </a:t>
              </a:r>
              <a:r>
                <a:rPr lang="en-GB" sz="1000" b="0" dirty="0">
                  <a:solidFill>
                    <a:srgbClr val="267F99"/>
                  </a:solidFill>
                  <a:effectLst/>
                  <a:latin typeface="Ubuntu Mono" panose="020B0509030602030204" pitchFamily="49" charset="0"/>
                </a:rPr>
                <a:t>App\Http\Controllers</a:t>
              </a:r>
              <a:r>
                <a:rPr lang="en-GB" sz="1000" b="0" dirty="0">
                  <a:solidFill>
                    <a:srgbClr val="000000"/>
                  </a:solidFill>
                  <a:effectLst/>
                  <a:latin typeface="Ubuntu Mono" panose="020B0509030602030204" pitchFamily="49" charset="0"/>
                </a:rPr>
                <a:t>;</a:t>
              </a:r>
            </a:p>
            <a:p>
              <a:br>
                <a:rPr lang="en-GB" sz="1000" b="0" dirty="0">
                  <a:solidFill>
                    <a:srgbClr val="000000"/>
                  </a:solidFill>
                  <a:effectLst/>
                  <a:latin typeface="Ubuntu Mono" panose="020B0509030602030204" pitchFamily="49" charset="0"/>
                </a:rPr>
              </a:br>
              <a:r>
                <a:rPr lang="en-GB" sz="1000" b="0" dirty="0">
                  <a:solidFill>
                    <a:srgbClr val="0000FF"/>
                  </a:solidFill>
                  <a:effectLst/>
                  <a:latin typeface="Ubuntu Mono" panose="020B0509030602030204" pitchFamily="49" charset="0"/>
                </a:rPr>
                <a:t>use</a:t>
              </a:r>
              <a:r>
                <a:rPr lang="en-GB" sz="1000" b="0" dirty="0">
                  <a:solidFill>
                    <a:srgbClr val="000000"/>
                  </a:solidFill>
                  <a:effectLst/>
                  <a:latin typeface="Ubuntu Mono" panose="020B0509030602030204" pitchFamily="49" charset="0"/>
                </a:rPr>
                <a:t> Illuminate\Http\</a:t>
              </a:r>
              <a:r>
                <a:rPr lang="en-GB" sz="1000" b="0" dirty="0">
                  <a:solidFill>
                    <a:srgbClr val="267F99"/>
                  </a:solidFill>
                  <a:effectLst/>
                  <a:latin typeface="Ubuntu Mono" panose="020B0509030602030204" pitchFamily="49" charset="0"/>
                </a:rPr>
                <a:t>Request</a:t>
              </a:r>
              <a:r>
                <a:rPr lang="en-GB" sz="1000" b="0" dirty="0">
                  <a:solidFill>
                    <a:srgbClr val="000000"/>
                  </a:solidFill>
                  <a:effectLst/>
                  <a:latin typeface="Ubuntu Mono" panose="020B0509030602030204" pitchFamily="49" charset="0"/>
                </a:rPr>
                <a:t>;</a:t>
              </a:r>
            </a:p>
            <a:p>
              <a:br>
                <a:rPr lang="en-GB" sz="1000" b="0" dirty="0">
                  <a:solidFill>
                    <a:srgbClr val="000000"/>
                  </a:solidFill>
                  <a:effectLst/>
                  <a:latin typeface="Ubuntu Mono" panose="020B0509030602030204" pitchFamily="49" charset="0"/>
                </a:rPr>
              </a:br>
              <a:r>
                <a:rPr lang="en-GB" sz="1000" b="0" dirty="0">
                  <a:solidFill>
                    <a:srgbClr val="0000FF"/>
                  </a:solidFill>
                  <a:effectLst/>
                  <a:latin typeface="Ubuntu Mono" panose="020B0509030602030204" pitchFamily="49" charset="0"/>
                </a:rPr>
                <a:t>class</a:t>
              </a:r>
              <a:r>
                <a:rPr lang="en-GB" sz="1000" b="0" dirty="0">
                  <a:solidFill>
                    <a:srgbClr val="000000"/>
                  </a:solidFill>
                  <a:effectLst/>
                  <a:latin typeface="Ubuntu Mono" panose="020B0509030602030204" pitchFamily="49" charset="0"/>
                </a:rPr>
                <a:t> </a:t>
              </a:r>
              <a:r>
                <a:rPr lang="en-GB" sz="1000" b="0" dirty="0" err="1">
                  <a:solidFill>
                    <a:srgbClr val="267F99"/>
                  </a:solidFill>
                  <a:effectLst/>
                  <a:latin typeface="Ubuntu Mono" panose="020B0509030602030204" pitchFamily="49" charset="0"/>
                </a:rPr>
                <a:t>PageController</a:t>
              </a:r>
              <a:r>
                <a:rPr lang="en-GB" sz="1000" b="0" dirty="0">
                  <a:solidFill>
                    <a:srgbClr val="000000"/>
                  </a:solidFill>
                  <a:effectLst/>
                  <a:latin typeface="Ubuntu Mono" panose="020B0509030602030204" pitchFamily="49" charset="0"/>
                </a:rPr>
                <a:t> </a:t>
              </a:r>
              <a:r>
                <a:rPr lang="en-GB" sz="1000" b="0" dirty="0">
                  <a:solidFill>
                    <a:srgbClr val="0000FF"/>
                  </a:solidFill>
                  <a:effectLst/>
                  <a:latin typeface="Ubuntu Mono" panose="020B0509030602030204" pitchFamily="49" charset="0"/>
                </a:rPr>
                <a:t>extends</a:t>
              </a:r>
              <a:r>
                <a:rPr lang="en-GB" sz="1000" b="0" dirty="0">
                  <a:solidFill>
                    <a:srgbClr val="000000"/>
                  </a:solidFill>
                  <a:effectLst/>
                  <a:latin typeface="Ubuntu Mono" panose="020B0509030602030204" pitchFamily="49" charset="0"/>
                </a:rPr>
                <a:t> </a:t>
              </a:r>
              <a:r>
                <a:rPr lang="en-GB" sz="1000" b="0" dirty="0">
                  <a:solidFill>
                    <a:srgbClr val="267F99"/>
                  </a:solidFill>
                  <a:effectLst/>
                  <a:latin typeface="Ubuntu Mono" panose="020B0509030602030204" pitchFamily="49" charset="0"/>
                </a:rPr>
                <a:t>Controller</a:t>
              </a:r>
              <a:endParaRPr lang="en-GB" sz="10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endParaRPr>
            </a:p>
            <a:p>
              <a:r>
                <a:rPr lang="en-GB" sz="1000" b="0" dirty="0">
                  <a:solidFill>
                    <a:srgbClr val="000000"/>
                  </a:solidFill>
                  <a:effectLst/>
                  <a:latin typeface="Ubuntu Mono" panose="020B0509030602030204" pitchFamily="49" charset="0"/>
                </a:rPr>
                <a:t>{</a:t>
              </a:r>
            </a:p>
            <a:p>
              <a:r>
                <a:rPr lang="en-GB" sz="1000" b="0" dirty="0">
                  <a:solidFill>
                    <a:srgbClr val="008000"/>
                  </a:solidFill>
                  <a:effectLst/>
                  <a:latin typeface="Ubuntu Mono" panose="020B0509030602030204" pitchFamily="49" charset="0"/>
                </a:rPr>
                <a:t>//</a:t>
              </a:r>
              <a:endParaRPr lang="en-GB" sz="10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endParaRPr>
            </a:p>
            <a:p>
              <a:r>
                <a:rPr lang="en-GB" sz="1000" b="0" dirty="0">
                  <a:solidFill>
                    <a:srgbClr val="000000"/>
                  </a:solidFill>
                  <a:effectLst/>
                  <a:latin typeface="Ubuntu Mono" panose="020B0509030602030204" pitchFamily="49" charset="0"/>
                </a:rPr>
                <a:t>}</a:t>
              </a:r>
            </a:p>
          </p:txBody>
        </p:sp>
      </p:grpSp>
      <p:cxnSp>
        <p:nvCxnSpPr>
          <p:cNvPr id="15" name="Connettore 1 14">
            <a:extLst>
              <a:ext uri="{FF2B5EF4-FFF2-40B4-BE49-F238E27FC236}">
                <a16:creationId xmlns:a16="http://schemas.microsoft.com/office/drawing/2014/main" id="{BD886779-6A6C-5542-A8BC-77B784C09168}"/>
              </a:ext>
            </a:extLst>
          </p:cNvPr>
          <p:cNvCxnSpPr>
            <a:cxnSpLocks/>
          </p:cNvCxnSpPr>
          <p:nvPr/>
        </p:nvCxnSpPr>
        <p:spPr>
          <a:xfrm>
            <a:off x="3203528" y="1011479"/>
            <a:ext cx="2895600" cy="180275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1 24">
            <a:extLst>
              <a:ext uri="{FF2B5EF4-FFF2-40B4-BE49-F238E27FC236}">
                <a16:creationId xmlns:a16="http://schemas.microsoft.com/office/drawing/2014/main" id="{E88AC0B1-B68F-C34B-A4F4-D7C5E4369970}"/>
              </a:ext>
            </a:extLst>
          </p:cNvPr>
          <p:cNvCxnSpPr>
            <a:cxnSpLocks/>
          </p:cNvCxnSpPr>
          <p:nvPr/>
        </p:nvCxnSpPr>
        <p:spPr>
          <a:xfrm flipV="1">
            <a:off x="2088776" y="5127077"/>
            <a:ext cx="466165" cy="8942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1 15">
            <a:extLst>
              <a:ext uri="{FF2B5EF4-FFF2-40B4-BE49-F238E27FC236}">
                <a16:creationId xmlns:a16="http://schemas.microsoft.com/office/drawing/2014/main" id="{C78490C5-8A77-06EC-8A01-598A63D916D3}"/>
              </a:ext>
            </a:extLst>
          </p:cNvPr>
          <p:cNvCxnSpPr>
            <a:cxnSpLocks/>
          </p:cNvCxnSpPr>
          <p:nvPr/>
        </p:nvCxnSpPr>
        <p:spPr>
          <a:xfrm>
            <a:off x="2151529" y="1983016"/>
            <a:ext cx="1449987" cy="4188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1 16">
            <a:extLst>
              <a:ext uri="{FF2B5EF4-FFF2-40B4-BE49-F238E27FC236}">
                <a16:creationId xmlns:a16="http://schemas.microsoft.com/office/drawing/2014/main" id="{13D852B7-A721-69F1-F25E-AFA9092A18CC}"/>
              </a:ext>
            </a:extLst>
          </p:cNvPr>
          <p:cNvCxnSpPr>
            <a:cxnSpLocks/>
          </p:cNvCxnSpPr>
          <p:nvPr/>
        </p:nvCxnSpPr>
        <p:spPr>
          <a:xfrm flipH="1">
            <a:off x="261808" y="3612777"/>
            <a:ext cx="267110" cy="435465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1 24">
            <a:extLst>
              <a:ext uri="{FF2B5EF4-FFF2-40B4-BE49-F238E27FC236}">
                <a16:creationId xmlns:a16="http://schemas.microsoft.com/office/drawing/2014/main" id="{892E91D9-1652-8859-2E6B-035C1B550933}"/>
              </a:ext>
            </a:extLst>
          </p:cNvPr>
          <p:cNvCxnSpPr>
            <a:cxnSpLocks/>
          </p:cNvCxnSpPr>
          <p:nvPr/>
        </p:nvCxnSpPr>
        <p:spPr>
          <a:xfrm flipV="1">
            <a:off x="2556773" y="5029200"/>
            <a:ext cx="1317980" cy="97877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56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DD69F2-C65A-9343-889A-D68733FF4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65" y="35027"/>
            <a:ext cx="8651403" cy="612140"/>
          </a:xfrm>
        </p:spPr>
        <p:txBody>
          <a:bodyPr>
            <a:normAutofit fontScale="90000"/>
          </a:bodyPr>
          <a:lstStyle/>
          <a:p>
            <a:r>
              <a:rPr lang="it-IT" sz="4000" b="0" dirty="0" err="1"/>
              <a:t>Route</a:t>
            </a:r>
            <a:r>
              <a:rPr lang="it-IT" sz="4000" b="0" dirty="0"/>
              <a:t> e Controller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C3DD42-BCF3-774C-839F-75340903D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19" y="687359"/>
            <a:ext cx="5179743" cy="1447000"/>
          </a:xfrm>
        </p:spPr>
        <p:txBody>
          <a:bodyPr>
            <a:normAutofit/>
          </a:bodyPr>
          <a:lstStyle/>
          <a:p>
            <a:pPr marL="228600" indent="-228600"/>
            <a:r>
              <a:rPr lang="it-IT" sz="2100" dirty="0"/>
              <a:t>Un </a:t>
            </a:r>
            <a:r>
              <a:rPr lang="it-IT" sz="2100" b="1" dirty="0"/>
              <a:t>controller</a:t>
            </a:r>
            <a:r>
              <a:rPr lang="it-IT" sz="2100" dirty="0"/>
              <a:t> serve quindi a riunire in una sola classe dei </a:t>
            </a:r>
            <a:r>
              <a:rPr lang="it-IT" sz="2100" dirty="0" err="1"/>
              <a:t>callback</a:t>
            </a:r>
            <a:r>
              <a:rPr lang="it-IT" sz="2100" dirty="0"/>
              <a:t> associati a </a:t>
            </a:r>
            <a:r>
              <a:rPr lang="it-IT" sz="2100" dirty="0" err="1"/>
              <a:t>path</a:t>
            </a:r>
            <a:r>
              <a:rPr lang="it-IT" sz="2100" dirty="0"/>
              <a:t> riferibili a un gruppo omogeneo di "</a:t>
            </a:r>
            <a:r>
              <a:rPr lang="it-IT" sz="2100" i="1" dirty="0"/>
              <a:t>risorse</a:t>
            </a:r>
            <a:r>
              <a:rPr lang="it-IT" sz="2100" dirty="0"/>
              <a:t>" su cui </a:t>
            </a:r>
            <a:r>
              <a:rPr lang="it-IT" sz="2100"/>
              <a:t>opera la </a:t>
            </a:r>
            <a:r>
              <a:rPr lang="it-IT" sz="2100" dirty="0"/>
              <a:t>Web app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05A44B-1249-A44D-A905-F34BFA0E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1808" y="6454038"/>
            <a:ext cx="2133600" cy="365125"/>
          </a:xfrm>
        </p:spPr>
        <p:txBody>
          <a:bodyPr/>
          <a:lstStyle/>
          <a:p>
            <a:fld id="{FEC4CB93-C010-FC44-8AF5-4C51A92B6365}" type="datetime1">
              <a:t>16/01/24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84B1E5-C5B6-034A-ABFA-F80AF78B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97472" y="6454038"/>
            <a:ext cx="2895600" cy="365125"/>
          </a:xfrm>
        </p:spPr>
        <p:txBody>
          <a:bodyPr/>
          <a:lstStyle/>
          <a:p>
            <a:r>
              <a:rPr lang="it-IT"/>
              <a:t>Laravel: MVC base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383B49-3528-6D4B-A8EA-B64C9377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24168" y="6454038"/>
            <a:ext cx="2133600" cy="365125"/>
          </a:xfrm>
        </p:spPr>
        <p:txBody>
          <a:bodyPr/>
          <a:lstStyle/>
          <a:p>
            <a:fld id="{F8EFCE01-9A1A-5743-92DE-2F66DAA3BA2F}" type="slidenum">
              <a:rPr lang="it-IT" smtClean="0"/>
              <a:t>3</a:t>
            </a:fld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5FC594C-0615-E64A-B771-601150994160}"/>
              </a:ext>
            </a:extLst>
          </p:cNvPr>
          <p:cNvSpPr/>
          <p:nvPr/>
        </p:nvSpPr>
        <p:spPr>
          <a:xfrm>
            <a:off x="5330462" y="855886"/>
            <a:ext cx="3622066" cy="27238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6B0001"/>
                </a:solidFill>
                <a:effectLst/>
                <a:latin typeface="Ubuntu Mono" panose="020B0509030602030204" pitchFamily="49" charset="0"/>
              </a:rPr>
              <a:t>&lt;?</a:t>
            </a:r>
            <a:r>
              <a:rPr lang="it-IT" sz="1200" dirty="0" err="1">
                <a:solidFill>
                  <a:srgbClr val="6B0001"/>
                </a:solidFill>
                <a:effectLst/>
                <a:latin typeface="Ubuntu Mono" panose="020B0509030602030204" pitchFamily="49" charset="0"/>
              </a:rPr>
              <a:t>php</a:t>
            </a:r>
            <a:endParaRPr lang="it-IT" sz="1200" dirty="0">
              <a:solidFill>
                <a:srgbClr val="6B0001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100" dirty="0">
                <a:solidFill>
                  <a:srgbClr val="00B050"/>
                </a:solidFill>
                <a:latin typeface="Ubuntu Mono" panose="020B0509030602030204" pitchFamily="49" charset="0"/>
              </a:rPr>
              <a:t>// </a:t>
            </a:r>
            <a:r>
              <a:rPr lang="it-IT" sz="11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it-IT" sz="1100" dirty="0">
                <a:solidFill>
                  <a:srgbClr val="00B050"/>
                </a:solidFill>
                <a:latin typeface="Ubuntu Mono" panose="020B0509030602030204" pitchFamily="49" charset="0"/>
              </a:rPr>
              <a:t>app/Http/Controllers/</a:t>
            </a:r>
            <a:r>
              <a:rPr lang="it-IT" sz="1100" dirty="0" err="1">
                <a:solidFill>
                  <a:srgbClr val="00B050"/>
                </a:solidFill>
                <a:latin typeface="Ubuntu Mono" panose="020B0509030602030204" pitchFamily="49" charset="0"/>
              </a:rPr>
              <a:t>PageController.php</a:t>
            </a:r>
            <a:r>
              <a:rPr lang="it-IT" sz="1100" dirty="0">
                <a:solidFill>
                  <a:srgbClr val="00B050"/>
                </a:solidFill>
                <a:latin typeface="Ubuntu Mono" panose="020B0509030602030204" pitchFamily="49" charset="0"/>
              </a:rPr>
              <a:t> </a:t>
            </a:r>
          </a:p>
          <a:p>
            <a:endParaRPr lang="it-IT" sz="8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namespace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>
                <a:solidFill>
                  <a:srgbClr val="206C87"/>
                </a:solidFill>
                <a:latin typeface="Ubuntu Mono" panose="020B0509030602030204" pitchFamily="49" charset="0"/>
              </a:rPr>
              <a:t>a</a:t>
            </a:r>
            <a:r>
              <a:rPr lang="it-IT" sz="1200" dirty="0">
                <a:solidFill>
                  <a:srgbClr val="206C87"/>
                </a:solidFill>
                <a:effectLst/>
                <a:latin typeface="Ubuntu Mono" panose="020B0509030602030204" pitchFamily="49" charset="0"/>
              </a:rPr>
              <a:t>pp\Http\Controllers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  <a:endParaRPr lang="it-IT" sz="8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use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Illuminate\Http\</a:t>
            </a:r>
            <a:r>
              <a:rPr lang="it-IT" sz="1200" dirty="0" err="1">
                <a:solidFill>
                  <a:srgbClr val="206C87"/>
                </a:solidFill>
                <a:effectLst/>
                <a:latin typeface="Ubuntu Mono" panose="020B0509030602030204" pitchFamily="49" charset="0"/>
              </a:rPr>
              <a:t>Request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</a:p>
          <a:p>
            <a:endParaRPr lang="it-IT" sz="8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class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206C87"/>
                </a:solidFill>
                <a:effectLst/>
                <a:latin typeface="Ubuntu Mono" panose="020B0509030602030204" pitchFamily="49" charset="0"/>
              </a:rPr>
              <a:t>PagesController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extends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>
                <a:solidFill>
                  <a:srgbClr val="206C87"/>
                </a:solidFill>
                <a:effectLst/>
                <a:latin typeface="Ubuntu Mono" panose="020B0509030602030204" pitchFamily="49" charset="0"/>
              </a:rPr>
              <a:t>Controller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{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</a:t>
            </a:r>
            <a:r>
              <a:rPr lang="it-IT" sz="120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public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>
                <a:solidFill>
                  <a:srgbClr val="654C1D"/>
                </a:solidFill>
                <a:effectLst/>
                <a:latin typeface="Ubuntu Mono" panose="020B0509030602030204" pitchFamily="49" charset="0"/>
              </a:rPr>
              <a:t>home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()    {</a:t>
            </a:r>
            <a:endParaRPr lang="it-IT" sz="1200" dirty="0">
              <a:solidFill>
                <a:srgbClr val="0000FF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   </a:t>
            </a:r>
            <a:r>
              <a:rPr lang="it-IT" sz="1200" dirty="0" err="1">
                <a:solidFill>
                  <a:srgbClr val="9D00D2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654C1D"/>
                </a:solidFill>
                <a:effectLst/>
                <a:latin typeface="Ubuntu Mono" panose="020B0509030602030204" pitchFamily="49" charset="0"/>
              </a:rPr>
              <a:t>view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900112"/>
                </a:solidFill>
                <a:effectLst/>
                <a:latin typeface="Ubuntu Mono" panose="020B0509030602030204" pitchFamily="49" charset="0"/>
              </a:rPr>
              <a:t>'welcome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</a:t>
            </a:r>
            <a:r>
              <a:rPr lang="it-IT" sz="1200" dirty="0">
                <a:solidFill>
                  <a:srgbClr val="000000"/>
                </a:solidFill>
                <a:latin typeface="Ubuntu Mono" panose="020B0509030602030204" pitchFamily="49" charset="0"/>
              </a:rPr>
              <a:t> 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</a:t>
            </a:r>
            <a:r>
              <a:rPr lang="it-IT" sz="120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public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>
                <a:solidFill>
                  <a:srgbClr val="654C1D"/>
                </a:solidFill>
                <a:effectLst/>
                <a:latin typeface="Ubuntu Mono" panose="020B0509030602030204" pitchFamily="49" charset="0"/>
              </a:rPr>
              <a:t>contact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() {</a:t>
            </a:r>
            <a:endParaRPr lang="it-IT" sz="1200" dirty="0">
              <a:solidFill>
                <a:srgbClr val="0000FF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   </a:t>
            </a:r>
            <a:r>
              <a:rPr lang="it-IT" sz="1200" dirty="0" err="1">
                <a:solidFill>
                  <a:srgbClr val="9D00D2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654C1D"/>
                </a:solidFill>
                <a:effectLst/>
                <a:latin typeface="Ubuntu Mono" panose="020B0509030602030204" pitchFamily="49" charset="0"/>
              </a:rPr>
              <a:t>view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900112"/>
                </a:solidFill>
                <a:effectLst/>
                <a:latin typeface="Ubuntu Mono" panose="020B0509030602030204" pitchFamily="49" charset="0"/>
              </a:rPr>
              <a:t>'contact'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);}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</a:t>
            </a:r>
            <a:r>
              <a:rPr lang="it-IT" sz="120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public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function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654C1D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()   {</a:t>
            </a:r>
            <a:endParaRPr lang="it-IT" sz="1200" dirty="0">
              <a:solidFill>
                <a:srgbClr val="0000FF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     </a:t>
            </a:r>
            <a:r>
              <a:rPr lang="it-IT" sz="1200" dirty="0" err="1">
                <a:solidFill>
                  <a:srgbClr val="9D00D2"/>
                </a:solidFill>
                <a:effectLst/>
                <a:latin typeface="Ubuntu Mono" panose="020B0509030602030204" pitchFamily="49" charset="0"/>
              </a:rPr>
              <a:t>return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</a:t>
            </a:r>
            <a:r>
              <a:rPr lang="it-IT" sz="1200" dirty="0" err="1">
                <a:solidFill>
                  <a:srgbClr val="654C1D"/>
                </a:solidFill>
                <a:effectLst/>
                <a:latin typeface="Ubuntu Mono" panose="020B0509030602030204" pitchFamily="49" charset="0"/>
              </a:rPr>
              <a:t>view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it-IT" sz="1200" dirty="0">
                <a:solidFill>
                  <a:srgbClr val="900112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200" dirty="0" err="1">
                <a:solidFill>
                  <a:srgbClr val="900112"/>
                </a:solidFill>
                <a:effectLst/>
                <a:latin typeface="Ubuntu Mono" panose="020B0509030602030204" pitchFamily="49" charset="0"/>
              </a:rPr>
              <a:t>about</a:t>
            </a:r>
            <a:r>
              <a:rPr lang="it-IT" sz="1200" dirty="0">
                <a:solidFill>
                  <a:srgbClr val="900112"/>
                </a:solidFill>
                <a:effectLst/>
                <a:latin typeface="Ubuntu Mono" panose="020B0509030602030204" pitchFamily="49" charset="0"/>
              </a:rPr>
              <a:t>'</a:t>
            </a:r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);  }</a:t>
            </a:r>
          </a:p>
          <a:p>
            <a: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}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C368F833-9179-2F4D-BE8B-04B329FFF274}"/>
              </a:ext>
            </a:extLst>
          </p:cNvPr>
          <p:cNvSpPr/>
          <p:nvPr/>
        </p:nvSpPr>
        <p:spPr>
          <a:xfrm>
            <a:off x="340660" y="2071604"/>
            <a:ext cx="4840940" cy="1508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rgbClr val="0F7001"/>
                </a:solidFill>
                <a:effectLst/>
                <a:latin typeface="Ubuntu Mono" panose="020B0509030602030204" pitchFamily="49" charset="0"/>
              </a:rPr>
              <a:t>&lt;!-- </a:t>
            </a:r>
            <a:r>
              <a:rPr lang="it-IT" sz="1200" dirty="0" err="1">
                <a:solidFill>
                  <a:srgbClr val="0F7001"/>
                </a:solidFill>
                <a:effectLst/>
                <a:latin typeface="Ubuntu Mono" panose="020B0509030602030204" pitchFamily="49" charset="0"/>
              </a:rPr>
              <a:t>web.php</a:t>
            </a:r>
            <a:r>
              <a:rPr lang="it-IT" sz="1200" dirty="0">
                <a:solidFill>
                  <a:srgbClr val="0F7001"/>
                </a:solidFill>
                <a:effectLst/>
                <a:latin typeface="Ubuntu Mono" panose="020B0509030602030204" pitchFamily="49" charset="0"/>
              </a:rPr>
              <a:t>  --&gt;</a:t>
            </a:r>
            <a:endParaRPr lang="it-IT" sz="12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it-IT" sz="1200" dirty="0">
                <a:solidFill>
                  <a:srgbClr val="6B0001"/>
                </a:solidFill>
                <a:effectLst/>
                <a:latin typeface="Ubuntu Mono" panose="020B0509030602030204" pitchFamily="49" charset="0"/>
              </a:rPr>
              <a:t>&lt;?</a:t>
            </a:r>
            <a:r>
              <a:rPr lang="it-IT" sz="1200" dirty="0" err="1">
                <a:solidFill>
                  <a:srgbClr val="6B0001"/>
                </a:solidFill>
                <a:effectLst/>
                <a:latin typeface="Ubuntu Mono" panose="020B0509030602030204" pitchFamily="49" charset="0"/>
              </a:rPr>
              <a:t>php</a:t>
            </a:r>
            <a:endParaRPr lang="it-IT" sz="800" dirty="0">
              <a:solidFill>
                <a:srgbClr val="0F7001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use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Illuminate\Support\Facades\</a:t>
            </a:r>
            <a:r>
              <a:rPr lang="en-GB" sz="1200" b="0" dirty="0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  <a:br>
              <a:rPr lang="it-IT" sz="120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</a:br>
            <a:r>
              <a:rPr lang="en-GB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use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 App\Http\Controllers\</a:t>
            </a:r>
            <a:r>
              <a:rPr lang="en-GB" sz="1200" b="0" dirty="0" err="1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PageController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;</a:t>
            </a:r>
          </a:p>
          <a:p>
            <a:endParaRPr lang="it-IT" sz="800" dirty="0">
              <a:solidFill>
                <a:srgbClr val="000000"/>
              </a:solidFill>
              <a:effectLst/>
              <a:latin typeface="Ubuntu Mono" panose="020B0509030602030204" pitchFamily="49" charset="0"/>
            </a:endParaRPr>
          </a:p>
          <a:p>
            <a:r>
              <a:rPr lang="en-GB" sz="1200" b="0" dirty="0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en-GB" sz="1200" b="0" dirty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'/'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[</a:t>
            </a:r>
            <a:r>
              <a:rPr lang="en-GB" sz="1200" b="0" dirty="0" err="1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PageController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en-GB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class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'home'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]);</a:t>
            </a:r>
          </a:p>
          <a:p>
            <a:r>
              <a:rPr lang="en-GB" sz="1200" b="0" dirty="0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en-GB" sz="1200" b="0" dirty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'/contact'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[</a:t>
            </a:r>
            <a:r>
              <a:rPr lang="en-GB" sz="1200" b="0" dirty="0" err="1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PageController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en-GB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class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'contact'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]);</a:t>
            </a:r>
          </a:p>
          <a:p>
            <a:r>
              <a:rPr lang="en-GB" sz="1200" b="0" dirty="0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Route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en-GB" sz="1200" b="0" dirty="0">
                <a:solidFill>
                  <a:srgbClr val="795E26"/>
                </a:solidFill>
                <a:effectLst/>
                <a:latin typeface="Ubuntu Mono" panose="020B0509030602030204" pitchFamily="49" charset="0"/>
              </a:rPr>
              <a:t>get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(</a:t>
            </a:r>
            <a:r>
              <a:rPr lang="en-GB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'/about'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,[</a:t>
            </a:r>
            <a:r>
              <a:rPr lang="en-GB" sz="1200" b="0" dirty="0" err="1">
                <a:solidFill>
                  <a:srgbClr val="267F99"/>
                </a:solidFill>
                <a:effectLst/>
                <a:latin typeface="Ubuntu Mono" panose="020B0509030602030204" pitchFamily="49" charset="0"/>
              </a:rPr>
              <a:t>PageController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::</a:t>
            </a:r>
            <a:r>
              <a:rPr lang="en-GB" sz="1200" b="0" dirty="0">
                <a:solidFill>
                  <a:srgbClr val="0000FF"/>
                </a:solidFill>
                <a:effectLst/>
                <a:latin typeface="Ubuntu Mono" panose="020B0509030602030204" pitchFamily="49" charset="0"/>
              </a:rPr>
              <a:t>class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, </a:t>
            </a:r>
            <a:r>
              <a:rPr lang="en-GB" sz="1200" b="0" dirty="0">
                <a:solidFill>
                  <a:srgbClr val="A31515"/>
                </a:solidFill>
                <a:effectLst/>
                <a:latin typeface="Ubuntu Mono" panose="020B0509030602030204" pitchFamily="49" charset="0"/>
              </a:rPr>
              <a:t>'about'</a:t>
            </a:r>
            <a:r>
              <a:rPr lang="en-GB" sz="1200" b="0" dirty="0">
                <a:solidFill>
                  <a:srgbClr val="000000"/>
                </a:solidFill>
                <a:effectLst/>
                <a:latin typeface="Ubuntu Mono" panose="020B0509030602030204" pitchFamily="49" charset="0"/>
              </a:rPr>
              <a:t>]);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8EADEF9-E87C-AF4A-9186-CC39E114E788}"/>
              </a:ext>
            </a:extLst>
          </p:cNvPr>
          <p:cNvSpPr txBox="1">
            <a:spLocks/>
          </p:cNvSpPr>
          <p:nvPr/>
        </p:nvSpPr>
        <p:spPr>
          <a:xfrm>
            <a:off x="150720" y="3694909"/>
            <a:ext cx="8885704" cy="289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95000"/>
              </a:lnSpc>
            </a:pPr>
            <a:r>
              <a:rPr lang="it-IT" sz="2100" dirty="0"/>
              <a:t>Qui le risorse associate ai </a:t>
            </a:r>
            <a:r>
              <a:rPr lang="it-IT" sz="2100" dirty="0" err="1"/>
              <a:t>path</a:t>
            </a:r>
            <a:r>
              <a:rPr lang="it-IT" sz="2100" dirty="0"/>
              <a:t> e su cui operano i </a:t>
            </a:r>
            <a:r>
              <a:rPr lang="it-IT" sz="2100" dirty="0" err="1"/>
              <a:t>callback</a:t>
            </a:r>
            <a:r>
              <a:rPr lang="it-IT" sz="2100" dirty="0"/>
              <a:t> di </a:t>
            </a:r>
            <a:r>
              <a:rPr lang="it-IT" sz="2100" i="1" dirty="0" err="1"/>
              <a:t>PageController</a:t>
            </a:r>
            <a:r>
              <a:rPr lang="it-IT" sz="2100" dirty="0"/>
              <a:t> sono pagine Web statiche (le </a:t>
            </a:r>
            <a:r>
              <a:rPr lang="it-IT" sz="2100" dirty="0" err="1"/>
              <a:t>view</a:t>
            </a:r>
            <a:r>
              <a:rPr lang="it-IT" sz="2100" dirty="0"/>
              <a:t> servite dall'app ai clienti)</a:t>
            </a:r>
          </a:p>
          <a:p>
            <a:pPr marL="228600" indent="-228600">
              <a:lnSpc>
                <a:spcPct val="95000"/>
              </a:lnSpc>
            </a:pPr>
            <a:r>
              <a:rPr lang="it-IT" sz="2100" dirty="0"/>
              <a:t>In altri casi le risorse saranno </a:t>
            </a:r>
            <a:r>
              <a:rPr lang="it-IT" sz="2100" i="1" dirty="0"/>
              <a:t>User</a:t>
            </a:r>
            <a:r>
              <a:rPr lang="it-IT" sz="2100" dirty="0"/>
              <a:t>, </a:t>
            </a:r>
            <a:r>
              <a:rPr lang="it-IT" sz="2100" i="1" dirty="0"/>
              <a:t>Book</a:t>
            </a:r>
            <a:r>
              <a:rPr lang="it-IT" sz="2100" dirty="0"/>
              <a:t>, </a:t>
            </a:r>
            <a:r>
              <a:rPr lang="it-IT" sz="2100" i="1" dirty="0"/>
              <a:t>Car</a:t>
            </a:r>
            <a:r>
              <a:rPr lang="it-IT" sz="2100" dirty="0"/>
              <a:t>, </a:t>
            </a:r>
            <a:r>
              <a:rPr lang="it-IT" sz="2100" i="1" dirty="0"/>
              <a:t>Team ...</a:t>
            </a:r>
            <a:r>
              <a:rPr lang="it-IT" sz="2100" dirty="0"/>
              <a:t> cui corrisponderanno i controller </a:t>
            </a:r>
            <a:r>
              <a:rPr lang="it-IT" sz="2100" i="1" dirty="0" err="1"/>
              <a:t>UserController</a:t>
            </a:r>
            <a:r>
              <a:rPr lang="it-IT" sz="2100" dirty="0"/>
              <a:t>, </a:t>
            </a:r>
            <a:r>
              <a:rPr lang="it-IT" sz="2100" i="1" dirty="0" err="1"/>
              <a:t>BookController</a:t>
            </a:r>
            <a:r>
              <a:rPr lang="it-IT" sz="2100" dirty="0"/>
              <a:t>, </a:t>
            </a:r>
            <a:r>
              <a:rPr lang="it-IT" sz="2100" i="1" dirty="0" err="1"/>
              <a:t>CarController</a:t>
            </a:r>
            <a:r>
              <a:rPr lang="it-IT" sz="2100" dirty="0"/>
              <a:t>, </a:t>
            </a:r>
            <a:r>
              <a:rPr lang="it-IT" sz="2100" i="1" dirty="0" err="1"/>
              <a:t>TeamController</a:t>
            </a:r>
            <a:r>
              <a:rPr lang="it-IT" sz="2100" i="1" dirty="0"/>
              <a:t> ...</a:t>
            </a:r>
            <a:endParaRPr lang="it-IT" sz="2100" dirty="0"/>
          </a:p>
          <a:p>
            <a:pPr marL="228600" indent="-228600">
              <a:lnSpc>
                <a:spcPct val="95000"/>
              </a:lnSpc>
            </a:pPr>
            <a:r>
              <a:rPr lang="it-IT" sz="2100" dirty="0"/>
              <a:t>Probabilmente i metodi di questi controller non si limiteranno a invocare solo una </a:t>
            </a:r>
            <a:r>
              <a:rPr lang="it-IT" sz="2100" dirty="0" err="1"/>
              <a:t>view</a:t>
            </a:r>
            <a:r>
              <a:rPr lang="it-IT" sz="2100" dirty="0"/>
              <a:t>, ma conterranno anche "business </a:t>
            </a:r>
            <a:r>
              <a:rPr lang="it-IT" sz="2100" dirty="0" err="1"/>
              <a:t>logic</a:t>
            </a:r>
            <a:r>
              <a:rPr lang="it-IT" sz="21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17732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BA05A8-384E-3D48-9100-661175B7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53" y="74730"/>
            <a:ext cx="5909554" cy="661207"/>
          </a:xfrm>
        </p:spPr>
        <p:txBody>
          <a:bodyPr>
            <a:normAutofit fontScale="90000"/>
          </a:bodyPr>
          <a:lstStyle/>
          <a:p>
            <a:r>
              <a:rPr lang="it-IT" b="0"/>
              <a:t>Componenti Laravel finora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78303E6-E261-7045-83AB-D7EDE212A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834" y="945002"/>
            <a:ext cx="6571948" cy="4192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dirty="0"/>
              <a:t>Finora abbiamo introdotto tre componenti software principali per </a:t>
            </a:r>
            <a:r>
              <a:rPr lang="it-IT" dirty="0" err="1"/>
              <a:t>Laravel</a:t>
            </a:r>
            <a:r>
              <a:rPr lang="it-IT" dirty="0"/>
              <a:t>:</a:t>
            </a:r>
          </a:p>
          <a:p>
            <a:pPr>
              <a:spcBef>
                <a:spcPts val="800"/>
              </a:spcBef>
            </a:pPr>
            <a:r>
              <a:rPr lang="it-IT" i="1" dirty="0" err="1">
                <a:highlight>
                  <a:srgbClr val="FFFF00"/>
                </a:highlight>
              </a:rPr>
              <a:t>controllers</a:t>
            </a:r>
            <a:r>
              <a:rPr lang="it-IT" i="1" dirty="0"/>
              <a:t> </a:t>
            </a:r>
          </a:p>
          <a:p>
            <a:pPr>
              <a:spcBef>
                <a:spcPts val="800"/>
              </a:spcBef>
            </a:pPr>
            <a:r>
              <a:rPr lang="it-IT" i="1" dirty="0" err="1">
                <a:highlight>
                  <a:srgbClr val="00FF00"/>
                </a:highlight>
              </a:rPr>
              <a:t>views</a:t>
            </a:r>
            <a:endParaRPr lang="it-IT" i="1" dirty="0">
              <a:highlight>
                <a:srgbClr val="00FF00"/>
              </a:highlight>
            </a:endParaRPr>
          </a:p>
          <a:p>
            <a:pPr>
              <a:spcBef>
                <a:spcPts val="800"/>
              </a:spcBef>
            </a:pPr>
            <a:r>
              <a:rPr lang="it-IT" i="1" dirty="0" err="1">
                <a:highlight>
                  <a:srgbClr val="00FFFF"/>
                </a:highlight>
              </a:rPr>
              <a:t>routes</a:t>
            </a:r>
            <a:endParaRPr lang="it-IT" i="1" dirty="0">
              <a:highlight>
                <a:srgbClr val="00FFFF"/>
              </a:highlight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it-IT" dirty="0"/>
              <a:t>Mancano i...</a:t>
            </a:r>
          </a:p>
          <a:p>
            <a:pPr>
              <a:spcBef>
                <a:spcPts val="800"/>
              </a:spcBef>
            </a:pPr>
            <a:r>
              <a:rPr lang="it-IT" i="1" dirty="0" err="1"/>
              <a:t>models</a:t>
            </a:r>
            <a:endParaRPr lang="it-IT" i="1" dirty="0"/>
          </a:p>
          <a:p>
            <a:pPr marL="0" indent="0">
              <a:spcBef>
                <a:spcPts val="800"/>
              </a:spcBef>
              <a:buNone/>
            </a:pPr>
            <a:endParaRPr lang="it-IT" i="1" dirty="0">
              <a:highlight>
                <a:srgbClr val="00FFFF"/>
              </a:highlight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D56ACB-E14B-B54B-93D5-A7034A6E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7F916-2F17-C743-AA57-00E6282E2F84}" type="datetime1">
              <a:t>16/01/24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33D939-E0B9-4444-93B6-67BB1C9B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Laravel: MVC base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FA6C64-DC68-C44E-AA61-B857EDCF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FCE01-9A1A-5743-92DE-2F66DAA3BA2F}" type="slidenum">
              <a:rPr lang="it-IT" smtClean="0"/>
              <a:t>4</a:t>
            </a:fld>
            <a:endParaRPr lang="it-IT"/>
          </a:p>
        </p:txBody>
      </p:sp>
      <p:grpSp>
        <p:nvGrpSpPr>
          <p:cNvPr id="52" name="Gruppo 51">
            <a:extLst>
              <a:ext uri="{FF2B5EF4-FFF2-40B4-BE49-F238E27FC236}">
                <a16:creationId xmlns:a16="http://schemas.microsoft.com/office/drawing/2014/main" id="{727BC08C-952D-AE4C-A722-BF491EE404BB}"/>
              </a:ext>
            </a:extLst>
          </p:cNvPr>
          <p:cNvGrpSpPr/>
          <p:nvPr/>
        </p:nvGrpSpPr>
        <p:grpSpPr>
          <a:xfrm>
            <a:off x="6829653" y="576811"/>
            <a:ext cx="2006600" cy="5905500"/>
            <a:chOff x="6920017" y="476250"/>
            <a:chExt cx="2006600" cy="5905500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27292E9A-5803-7E45-9ACB-8BBAD29A8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0017" y="476250"/>
              <a:ext cx="2006600" cy="59055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C5153C61-1735-8D40-B467-A80F3E6784A6}"/>
                </a:ext>
              </a:extLst>
            </p:cNvPr>
            <p:cNvSpPr/>
            <p:nvPr/>
          </p:nvSpPr>
          <p:spPr>
            <a:xfrm>
              <a:off x="7881599" y="2170443"/>
              <a:ext cx="976170" cy="244145"/>
            </a:xfrm>
            <a:prstGeom prst="rect">
              <a:avLst/>
            </a:prstGeom>
            <a:solidFill>
              <a:srgbClr val="FFFC00">
                <a:alpha val="40000"/>
              </a:srgbClr>
            </a:solidFill>
            <a:ln>
              <a:noFill/>
            </a:ln>
            <a:effectLst>
              <a:outerShdw blurRad="40000" dist="23000" dir="5400000" rotWithShape="0">
                <a:srgbClr val="FFFF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BB0051A6-34D7-D54A-89E1-E4E2F5B239C5}"/>
                </a:ext>
              </a:extLst>
            </p:cNvPr>
            <p:cNvSpPr/>
            <p:nvPr/>
          </p:nvSpPr>
          <p:spPr>
            <a:xfrm>
              <a:off x="7727653" y="5819670"/>
              <a:ext cx="593840" cy="244145"/>
            </a:xfrm>
            <a:prstGeom prst="rect">
              <a:avLst/>
            </a:prstGeom>
            <a:solidFill>
              <a:srgbClr val="00FA00">
                <a:alpha val="40000"/>
              </a:srgbClr>
            </a:solidFill>
            <a:ln>
              <a:noFill/>
            </a:ln>
            <a:effectLst>
              <a:outerShdw blurRad="40000" dist="23000" dir="5400000" rotWithShape="0">
                <a:srgbClr val="FFFF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98ECA635-339C-424E-98BE-580751F07C64}"/>
                </a:ext>
              </a:extLst>
            </p:cNvPr>
            <p:cNvSpPr/>
            <p:nvPr/>
          </p:nvSpPr>
          <p:spPr>
            <a:xfrm>
              <a:off x="7576157" y="6100710"/>
              <a:ext cx="593840" cy="244145"/>
            </a:xfrm>
            <a:prstGeom prst="rect">
              <a:avLst/>
            </a:prstGeom>
            <a:solidFill>
              <a:srgbClr val="00FDFF">
                <a:alpha val="50000"/>
              </a:srgbClr>
            </a:solidFill>
            <a:ln>
              <a:noFill/>
            </a:ln>
            <a:effectLst>
              <a:outerShdw blurRad="40000" dist="23000" dir="5400000" rotWithShape="0">
                <a:srgbClr val="FFFF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42312246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 GP" id="{BAD74CA3-6B3E-8A4D-8E2B-752A888D062B}" vid="{D21FE228-A00F-C142-B4C6-5DF0DEB91C67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AB05F7F9714B44598AF14998BA24504" ma:contentTypeVersion="4" ma:contentTypeDescription="Creare un nuovo documento." ma:contentTypeScope="" ma:versionID="37aad140495898c151c6e33a752b9579">
  <xsd:schema xmlns:xsd="http://www.w3.org/2001/XMLSchema" xmlns:xs="http://www.w3.org/2001/XMLSchema" xmlns:p="http://schemas.microsoft.com/office/2006/metadata/properties" xmlns:ns2="6f3c515a-557b-4875-9a37-1ed692dec5ae" targetNamespace="http://schemas.microsoft.com/office/2006/metadata/properties" ma:root="true" ma:fieldsID="ebbfb57de9c3fed34af45716a162aa65" ns2:_="">
    <xsd:import namespace="6f3c515a-557b-4875-9a37-1ed692dec5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3c515a-557b-4875-9a37-1ed692dec5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BC6F86-549F-497B-90A6-AC2FDDEF5CB5}"/>
</file>

<file path=customXml/itemProps2.xml><?xml version="1.0" encoding="utf-8"?>
<ds:datastoreItem xmlns:ds="http://schemas.openxmlformats.org/officeDocument/2006/customXml" ds:itemID="{A6F313D0-13EA-406A-B86E-9FE3162216FD}"/>
</file>

<file path=customXml/itemProps3.xml><?xml version="1.0" encoding="utf-8"?>
<ds:datastoreItem xmlns:ds="http://schemas.openxmlformats.org/officeDocument/2006/customXml" ds:itemID="{E90F67D0-ADC5-47FD-AD68-B9994AE2E336}"/>
</file>

<file path=docProps/app.xml><?xml version="1.0" encoding="utf-8"?>
<Properties xmlns="http://schemas.openxmlformats.org/officeDocument/2006/extended-properties" xmlns:vt="http://schemas.openxmlformats.org/officeDocument/2006/docPropsVTypes">
  <Template>Tema di Office</Template>
  <TotalTime>23897</TotalTime>
  <Words>745</Words>
  <Application>Microsoft Macintosh PowerPoint</Application>
  <PresentationFormat>On-screen Show (4:3)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Times New Roman</vt:lpstr>
      <vt:lpstr>Ubuntu Mono</vt:lpstr>
      <vt:lpstr>Tema di Office</vt:lpstr>
      <vt:lpstr>Rotte con "chiusure"</vt:lpstr>
      <vt:lpstr>PageController</vt:lpstr>
      <vt:lpstr>Route e Controller</vt:lpstr>
      <vt:lpstr>Componenti Laravel finora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</dc:title>
  <dc:creator>Giuseppe P</dc:creator>
  <cp:lastModifiedBy>Giuseppe Pappalardo</cp:lastModifiedBy>
  <cp:revision>1286</cp:revision>
  <cp:lastPrinted>2019-08-08T13:53:44Z</cp:lastPrinted>
  <dcterms:created xsi:type="dcterms:W3CDTF">2019-05-16T05:11:23Z</dcterms:created>
  <dcterms:modified xsi:type="dcterms:W3CDTF">2024-01-17T01:20:39Z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0x010100AAB05F7F9714B44598AF14998BA24504</vt:lpwstr>
  </property>
</Properties>
</file>