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0" r:id="rId2"/>
    <p:sldId id="351" r:id="rId3"/>
    <p:sldId id="331" r:id="rId4"/>
    <p:sldId id="338" r:id="rId5"/>
    <p:sldId id="332" r:id="rId6"/>
    <p:sldId id="333" r:id="rId7"/>
    <p:sldId id="334" r:id="rId8"/>
    <p:sldId id="335" r:id="rId9"/>
    <p:sldId id="337" r:id="rId10"/>
    <p:sldId id="354" r:id="rId11"/>
    <p:sldId id="342" r:id="rId12"/>
    <p:sldId id="350" r:id="rId13"/>
    <p:sldId id="336" r:id="rId14"/>
    <p:sldId id="353" r:id="rId15"/>
    <p:sldId id="352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FF2"/>
    <a:srgbClr val="00FDFF"/>
    <a:srgbClr val="00FA00"/>
    <a:srgbClr val="FFFC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/>
    <p:restoredTop sz="94631"/>
  </p:normalViewPr>
  <p:slideViewPr>
    <p:cSldViewPr snapToGrid="0">
      <p:cViewPr varScale="1">
        <p:scale>
          <a:sx n="186" d="100"/>
          <a:sy n="186" d="100"/>
        </p:scale>
        <p:origin x="2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Lorem ipsum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45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6218-594C-514E-AA94-F35A5ED9AE55}" type="datetime1">
              <a:t>09/01/25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EB27-99AA-1643-A55B-E4165989FA50}" type="datetime1">
              <a:t>09/01/25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5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9AAF-D57A-204E-81D8-A183DF1B6EE7}" type="datetime1">
              <a:t>09/01/25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uestions/1163408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5-mysql-uso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5-mysql-uso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5-mysql-uso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the-apache-web-server-on-ubuntu-18-04" TargetMode="External"/><Relationship Id="rId2" Type="http://schemas.openxmlformats.org/officeDocument/2006/relationships/hyperlink" Target="http://guide.debianizzati.org/index.php/Installare_un_ambiente_LAMP:_Linux,_Apache2,_SSL,_MySQL,_PHP5_-_Stret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grav.org/blog/macos-mojave-apache-multiple-php-vers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forgeeks.com/install-mariadb-10-on-ubuntu-18-04-and-centos-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en/data-directory-initialization-mysq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A05A8-384E-3D48-9100-661175B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53" y="74730"/>
            <a:ext cx="5909554" cy="661207"/>
          </a:xfrm>
        </p:spPr>
        <p:txBody>
          <a:bodyPr>
            <a:normAutofit fontScale="90000"/>
          </a:bodyPr>
          <a:lstStyle/>
          <a:p>
            <a:r>
              <a:rPr lang="it-IT" b="0"/>
              <a:t>Componenti Laravel finora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03E6-E261-7045-83AB-D7EDE212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34" y="754085"/>
            <a:ext cx="6627988" cy="1109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/>
              <a:t>Dei componenti base di Laravel, abbiamo finora introdotto: </a:t>
            </a:r>
            <a:r>
              <a:rPr lang="it-IT" i="1">
                <a:highlight>
                  <a:srgbClr val="FFFF00"/>
                </a:highlight>
              </a:rPr>
              <a:t>controllers</a:t>
            </a:r>
            <a:r>
              <a:rPr lang="it-IT"/>
              <a:t>,</a:t>
            </a:r>
            <a:r>
              <a:rPr lang="it-IT" i="1"/>
              <a:t> </a:t>
            </a:r>
            <a:r>
              <a:rPr lang="it-IT" i="1">
                <a:highlight>
                  <a:srgbClr val="00FF00"/>
                </a:highlight>
              </a:rPr>
              <a:t>views</a:t>
            </a:r>
            <a:r>
              <a:rPr lang="it-IT"/>
              <a:t>,</a:t>
            </a:r>
            <a:r>
              <a:rPr lang="it-IT" i="1"/>
              <a:t> </a:t>
            </a:r>
            <a:r>
              <a:rPr lang="it-IT" i="1">
                <a:highlight>
                  <a:srgbClr val="00FFFF"/>
                </a:highlight>
              </a:rPr>
              <a:t>routes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56ACB-E14B-B54B-93D5-A7034A6E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1C68-C5C9-2647-80D1-3B20705BF0C5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3D939-E0B9-4444-93B6-67BB1C9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A6C64-DC68-C44E-AA61-B857EDC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3F68E75E-B927-364C-88A3-A36034DA09B2}"/>
              </a:ext>
            </a:extLst>
          </p:cNvPr>
          <p:cNvSpPr txBox="1">
            <a:spLocks/>
          </p:cNvSpPr>
          <p:nvPr/>
        </p:nvSpPr>
        <p:spPr>
          <a:xfrm>
            <a:off x="240834" y="1863092"/>
            <a:ext cx="6679183" cy="459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Per completare, vanno introdotti i </a:t>
            </a:r>
            <a:r>
              <a:rPr lang="it-IT" b="1" i="1" dirty="0"/>
              <a:t>modelli</a:t>
            </a:r>
            <a:r>
              <a:rPr lang="it-IT" dirty="0"/>
              <a:t>, che consentono di accedere in modo uniforme, conciso ed elegante ai DB che fanno da </a:t>
            </a:r>
            <a:r>
              <a:rPr lang="it-IT" i="1" dirty="0" err="1"/>
              <a:t>backend</a:t>
            </a:r>
            <a:r>
              <a:rPr lang="it-IT" dirty="0"/>
              <a:t> dell'app </a:t>
            </a:r>
            <a:r>
              <a:rPr lang="it-IT" dirty="0" err="1"/>
              <a:t>Laravel</a:t>
            </a:r>
            <a:endParaRPr lang="it-IT" dirty="0"/>
          </a:p>
          <a:p>
            <a:pPr marL="0" indent="0">
              <a:buFont typeface="Arial"/>
              <a:buNone/>
            </a:pPr>
            <a:r>
              <a:rPr lang="it-IT" dirty="0"/>
              <a:t>L'idea-base è che lo sviluppatore </a:t>
            </a:r>
            <a:r>
              <a:rPr lang="it-IT" dirty="0" err="1"/>
              <a:t>Laravel</a:t>
            </a:r>
            <a:r>
              <a:rPr lang="it-IT" dirty="0"/>
              <a:t>:</a:t>
            </a:r>
          </a:p>
          <a:p>
            <a:pPr marL="269875" indent="-269875">
              <a:spcBef>
                <a:spcPts val="300"/>
              </a:spcBef>
            </a:pPr>
            <a:r>
              <a:rPr lang="it-IT" dirty="0"/>
              <a:t>non scriva (direttamente) query SQL, </a:t>
            </a:r>
          </a:p>
          <a:p>
            <a:pPr marL="269875" indent="-269875">
              <a:spcBef>
                <a:spcPts val="300"/>
              </a:spcBef>
            </a:pPr>
            <a:r>
              <a:rPr lang="it-IT" dirty="0"/>
              <a:t>bensì codice PHP con oggetti appropriati, che corrispondano a tabelle e record del DB e i cui metodi abbiano effetti "automatici" sul DB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7DD3B32-698E-824C-A091-92E3799DB8B7}"/>
              </a:ext>
            </a:extLst>
          </p:cNvPr>
          <p:cNvGrpSpPr/>
          <p:nvPr/>
        </p:nvGrpSpPr>
        <p:grpSpPr>
          <a:xfrm>
            <a:off x="6937670" y="850957"/>
            <a:ext cx="2006600" cy="5327333"/>
            <a:chOff x="6991703" y="1189702"/>
            <a:chExt cx="2006600" cy="5327333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4DD55265-8479-0C4D-8092-5DC690AB1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790"/>
            <a:stretch/>
          </p:blipFill>
          <p:spPr>
            <a:xfrm>
              <a:off x="6991703" y="1189702"/>
              <a:ext cx="2006600" cy="53273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04E4E09-0CCA-6640-946A-31B498E8D2C9}"/>
                </a:ext>
              </a:extLst>
            </p:cNvPr>
            <p:cNvSpPr/>
            <p:nvPr/>
          </p:nvSpPr>
          <p:spPr>
            <a:xfrm>
              <a:off x="7953285" y="2305729"/>
              <a:ext cx="976170" cy="244145"/>
            </a:xfrm>
            <a:prstGeom prst="rect">
              <a:avLst/>
            </a:prstGeom>
            <a:solidFill>
              <a:srgbClr val="FFFC00">
                <a:alpha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89D27E3F-DB02-A04C-B4CF-00F59831F11C}"/>
                </a:ext>
              </a:extLst>
            </p:cNvPr>
            <p:cNvSpPr/>
            <p:nvPr/>
          </p:nvSpPr>
          <p:spPr>
            <a:xfrm>
              <a:off x="7799339" y="5954956"/>
              <a:ext cx="593840" cy="244145"/>
            </a:xfrm>
            <a:prstGeom prst="rect">
              <a:avLst/>
            </a:prstGeom>
            <a:solidFill>
              <a:srgbClr val="00FA00">
                <a:alpha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1ADBA83-0D4E-5741-BF6E-A2F57497D602}"/>
                </a:ext>
              </a:extLst>
            </p:cNvPr>
            <p:cNvSpPr/>
            <p:nvPr/>
          </p:nvSpPr>
          <p:spPr>
            <a:xfrm>
              <a:off x="7647843" y="6235996"/>
              <a:ext cx="593840" cy="244145"/>
            </a:xfrm>
            <a:prstGeom prst="rect">
              <a:avLst/>
            </a:prstGeom>
            <a:solidFill>
              <a:srgbClr val="00FDFF">
                <a:alpha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3122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718D4-0503-404E-AEFD-CDFB42E4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7796"/>
            <a:ext cx="7886700" cy="588788"/>
          </a:xfrm>
        </p:spPr>
        <p:txBody>
          <a:bodyPr>
            <a:normAutofit fontScale="90000"/>
          </a:bodyPr>
          <a:lstStyle/>
          <a:p>
            <a:r>
              <a:rPr lang="it-IT" dirty="0"/>
              <a:t>Preparare il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FD9B2-D9BC-4AC6-A909-E33BC276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20" y="1034418"/>
            <a:ext cx="8689455" cy="261610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Prima di poter avviare l’applicazione dobbiamo creare e collegare un database, sia </a:t>
            </a:r>
            <a:r>
              <a:rPr lang="it-IT" i="1" dirty="0"/>
              <a:t>esempio_db</a:t>
            </a:r>
            <a:r>
              <a:rPr lang="it-IT" dirty="0"/>
              <a:t>, al nostro progetto.</a:t>
            </a:r>
          </a:p>
          <a:p>
            <a:r>
              <a:rPr lang="it-IT" dirty="0"/>
              <a:t>Creiamo quindi un nuovo database </a:t>
            </a:r>
            <a:r>
              <a:rPr lang="it-IT" i="1" dirty="0"/>
              <a:t>esempio_db</a:t>
            </a:r>
            <a:r>
              <a:rPr lang="it-IT" dirty="0"/>
              <a:t> e un nuovo utente con privilegi per </a:t>
            </a:r>
            <a:r>
              <a:rPr lang="it-IT" i="1" dirty="0"/>
              <a:t>esempio_db</a:t>
            </a:r>
            <a:r>
              <a:rPr lang="it-IT" dirty="0"/>
              <a:t> </a:t>
            </a:r>
          </a:p>
          <a:p>
            <a:r>
              <a:rPr lang="it-IT" dirty="0"/>
              <a:t>Non serve creare alcuna tabella con i dati, per ora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it-IT" dirty="0"/>
              <a:t> </a:t>
            </a:r>
            <a:r>
              <a:rPr lang="it-IT" dirty="0" err="1"/>
              <a:t>Laravel</a:t>
            </a:r>
            <a:r>
              <a:rPr lang="it-IT" dirty="0"/>
              <a:t> si occuperà di creare tabelle e relazioni di </a:t>
            </a:r>
            <a:r>
              <a:rPr lang="it-IT" i="1" dirty="0" err="1"/>
              <a:t>esempio_db</a:t>
            </a:r>
            <a:r>
              <a:rPr lang="it-IT" dirty="0"/>
              <a:t> automaticamente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396A8CC8-7B74-8A4B-A734-34520BB575A7}"/>
              </a:ext>
            </a:extLst>
          </p:cNvPr>
          <p:cNvSpPr txBox="1"/>
          <p:nvPr/>
        </p:nvSpPr>
        <p:spPr>
          <a:xfrm>
            <a:off x="602899" y="3623575"/>
            <a:ext cx="823738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$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mysql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-u root   </a:t>
            </a:r>
            <a:r>
              <a:rPr lang="it-IT" sz="1200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 Unix, potrebbe essere necessario premettere </a:t>
            </a:r>
            <a:r>
              <a:rPr lang="it-IT" sz="1200" dirty="0">
                <a:solidFill>
                  <a:srgbClr val="00B050"/>
                </a:solidFill>
                <a:latin typeface="Ubuntu Mono" panose="020B0509030602030204" pitchFamily="49" charset="0"/>
              </a:rPr>
              <a:t>sudo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(come spiegato prima)</a:t>
            </a:r>
          </a:p>
          <a:p>
            <a:pPr>
              <a:spcAft>
                <a:spcPts val="600"/>
              </a:spcAft>
            </a:pP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Welcome to the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MariaDB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monitor. 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Commands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end with ; or \g. Your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MariaDB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connection id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is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195... </a:t>
            </a:r>
          </a:p>
          <a:p>
            <a:pPr>
              <a:spcAft>
                <a:spcPts val="600"/>
              </a:spcAft>
            </a:pPr>
            <a:r>
              <a:rPr lang="it-IT" sz="1200" dirty="0" err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MariaDB</a:t>
            </a:r>
            <a:r>
              <a:rPr lang="it-IT" sz="1200" dirty="0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 [(none)]&gt;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rehash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it-IT" sz="1200" b="1" dirty="0">
                <a:solidFill>
                  <a:srgbClr val="FF0000"/>
                </a:solidFill>
                <a:latin typeface="Ubuntu Mono" panose="020B0509030602030204" pitchFamily="49" charset="0"/>
              </a:rPr>
              <a:t>-- </a:t>
            </a:r>
            <a:r>
              <a:rPr lang="it-IT" sz="1200" b="1" i="1" dirty="0">
                <a:solidFill>
                  <a:srgbClr val="FF0000"/>
                </a:solidFill>
                <a:latin typeface="Ubuntu Mono" panose="020B0509030602030204" pitchFamily="49" charset="0"/>
              </a:rPr>
              <a:t>per </a:t>
            </a:r>
            <a:r>
              <a:rPr lang="it-IT" sz="1200" b="1" i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autocompletion</a:t>
            </a:r>
            <a:r>
              <a:rPr lang="it-IT" sz="1200" b="1" i="1" dirty="0">
                <a:solidFill>
                  <a:srgbClr val="FF0000"/>
                </a:solidFill>
                <a:latin typeface="Ubuntu Mono" panose="020B0509030602030204" pitchFamily="49" charset="0"/>
              </a:rPr>
              <a:t>! Meglio ancora in .</a:t>
            </a:r>
            <a:r>
              <a:rPr lang="it-IT" sz="1200" b="1" i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my.cnf</a:t>
            </a:r>
            <a:endParaRPr lang="it-IT" sz="1200" b="1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MariaDB</a:t>
            </a:r>
            <a:r>
              <a:rPr lang="it-IT" sz="1200" dirty="0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 [(none)]&gt; 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CREATE DATABASE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esempio_db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Query OK, 1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row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affected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(0.001 sec)</a:t>
            </a:r>
          </a:p>
          <a:p>
            <a:r>
              <a:rPr lang="it-IT" sz="1200" dirty="0" err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MariaDB</a:t>
            </a:r>
            <a:r>
              <a:rPr lang="it-IT" sz="1200" dirty="0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 [(none)]&gt;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CREATE USER 'pippo'@'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localhost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' IDENTIFIED BY 'pippo';   </a:t>
            </a:r>
            <a:r>
              <a:rPr lang="it-IT" sz="1200" dirty="0">
                <a:solidFill>
                  <a:srgbClr val="00B0F0"/>
                </a:solidFill>
                <a:latin typeface="Ubuntu Mono" panose="020B0509030602030204" pitchFamily="49" charset="0"/>
              </a:rPr>
              <a:t>--</a:t>
            </a:r>
            <a:r>
              <a:rPr lang="it-IT" sz="1200" i="1" dirty="0">
                <a:solidFill>
                  <a:srgbClr val="00B0F0"/>
                </a:solidFill>
                <a:latin typeface="Ubuntu Mono" panose="020B0509030602030204" pitchFamily="49" charset="0"/>
              </a:rPr>
              <a:t> user e password</a:t>
            </a:r>
          </a:p>
          <a:p>
            <a:pPr>
              <a:spcAft>
                <a:spcPts val="600"/>
              </a:spcAft>
            </a:pP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Query OK, 0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rows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affected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(0.004 sec)</a:t>
            </a:r>
          </a:p>
          <a:p>
            <a:r>
              <a:rPr lang="it-IT" sz="1200" dirty="0" err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MariaDB</a:t>
            </a:r>
            <a:r>
              <a:rPr lang="it-IT" sz="1200" dirty="0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 [(none)]&gt; 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GRANT ALL ON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esempio_db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.* TO 'pippo'@'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localhost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';   </a:t>
            </a:r>
            <a:r>
              <a:rPr lang="it-IT" sz="1200" dirty="0">
                <a:solidFill>
                  <a:srgbClr val="00B0F0"/>
                </a:solidFill>
                <a:latin typeface="Ubuntu Mono" panose="020B0509030602030204" pitchFamily="49" charset="0"/>
              </a:rPr>
              <a:t>-- </a:t>
            </a:r>
            <a:r>
              <a:rPr lang="it-IT" sz="1200" i="1" dirty="0">
                <a:solidFill>
                  <a:srgbClr val="00B0F0"/>
                </a:solidFill>
                <a:latin typeface="Ubuntu Mono" panose="020B0509030602030204" pitchFamily="49" charset="0"/>
              </a:rPr>
              <a:t>occhio (anche sopra) agli apici</a:t>
            </a:r>
          </a:p>
          <a:p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Query OK, 0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rows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dirty="0" err="1">
                <a:solidFill>
                  <a:srgbClr val="000000"/>
                </a:solidFill>
                <a:latin typeface="Ubuntu Mono" panose="020B0509030602030204" pitchFamily="49" charset="0"/>
              </a:rPr>
              <a:t>affected</a:t>
            </a:r>
            <a:r>
              <a:rPr lang="it-IT" sz="1200" b="1" dirty="0">
                <a:solidFill>
                  <a:srgbClr val="000000"/>
                </a:solidFill>
                <a:latin typeface="Ubuntu Mono" panose="020B0509030602030204" pitchFamily="49" charset="0"/>
              </a:rPr>
              <a:t> (0.005 sec)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9C3B2-1DAE-294F-AAC4-21163C09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E6C2-0F8D-5D47-89A0-F9BB25934BB2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2ABD5-BB8A-C040-A61C-8381FC00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mysql e phpmyadmin: configurazione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3D7802-0712-3C41-AE51-CC59981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5F42F-7314-2D4A-A0FB-69788B4B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8" y="136524"/>
            <a:ext cx="8542782" cy="741298"/>
          </a:xfrm>
        </p:spPr>
        <p:txBody>
          <a:bodyPr>
            <a:normAutofit fontScale="90000"/>
          </a:bodyPr>
          <a:lstStyle/>
          <a:p>
            <a:r>
              <a:rPr lang="it-IT" i="1" dirty="0" err="1"/>
              <a:t>mysql</a:t>
            </a:r>
            <a:r>
              <a:rPr lang="it-IT" dirty="0"/>
              <a:t> e </a:t>
            </a:r>
            <a:r>
              <a:rPr lang="it-IT" i="1" dirty="0" err="1"/>
              <a:t>Laravel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C2EC-6FE3-5A48-B253-0DF54D11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626" y="810642"/>
            <a:ext cx="8314182" cy="822756"/>
          </a:xfrm>
        </p:spPr>
        <p:txBody>
          <a:bodyPr>
            <a:normAutofit fontScale="85000" lnSpcReduction="10000"/>
          </a:bodyPr>
          <a:lstStyle/>
          <a:p>
            <a:r>
              <a:rPr lang="it-IT" sz="2400" dirty="0"/>
              <a:t>Occorre creare "a mano" </a:t>
            </a:r>
            <a:r>
              <a:rPr lang="it-IT" sz="2400" dirty="0">
                <a:highlight>
                  <a:srgbClr val="FFFF00"/>
                </a:highlight>
              </a:rPr>
              <a:t>(o con </a:t>
            </a:r>
            <a:r>
              <a:rPr lang="it-IT" sz="2400" i="1" dirty="0">
                <a:highlight>
                  <a:srgbClr val="FFFF00"/>
                </a:highlight>
              </a:rPr>
              <a:t>laravel new</a:t>
            </a:r>
            <a:r>
              <a:rPr lang="it-IT" sz="2400" dirty="0">
                <a:highlight>
                  <a:srgbClr val="FFFF00"/>
                </a:highlight>
              </a:rPr>
              <a:t>)</a:t>
            </a:r>
            <a:r>
              <a:rPr lang="it-IT" sz="2400" dirty="0"/>
              <a:t> , con </a:t>
            </a:r>
            <a:r>
              <a:rPr lang="it-IT" sz="2400" i="1" dirty="0" err="1"/>
              <a:t>phpmyadmin</a:t>
            </a:r>
            <a:r>
              <a:rPr lang="it-IT" sz="2400" dirty="0"/>
              <a:t> o </a:t>
            </a:r>
            <a:r>
              <a:rPr lang="it-IT" sz="2400" i="1" dirty="0" err="1"/>
              <a:t>mysql</a:t>
            </a:r>
            <a:r>
              <a:rPr lang="it-IT" sz="2400" dirty="0"/>
              <a:t>, il database di supporto per l'</a:t>
            </a:r>
            <a:r>
              <a:rPr lang="it-IT" sz="2400" dirty="0" err="1"/>
              <a:t>app</a:t>
            </a:r>
            <a:r>
              <a:rPr lang="it-IT" sz="2400" dirty="0"/>
              <a:t>; 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 err="1"/>
              <a:t>prova_db</a:t>
            </a:r>
            <a:r>
              <a:rPr lang="it-IT" sz="2400" dirty="0"/>
              <a:t> per l'</a:t>
            </a:r>
            <a:r>
              <a:rPr lang="it-IT" sz="2400" dirty="0" err="1"/>
              <a:t>app</a:t>
            </a:r>
            <a:r>
              <a:rPr lang="it-IT" sz="2400" dirty="0"/>
              <a:t> </a:t>
            </a:r>
            <a:r>
              <a:rPr lang="it-IT" sz="2400" i="1" dirty="0"/>
              <a:t>prova</a:t>
            </a:r>
            <a:endParaRPr lang="it-IT" sz="24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F59DB6-CA27-5A4D-B9F2-6079259D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D9B-0885-F543-9F6A-F706EF203DE2}" type="datetime1">
              <a:rPr lang="en-IT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6A3F7-C7D0-484D-89EB-62D0D82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mysql e phpmyadmin: configurazione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01CE8B-45DF-4649-A4E9-E80A10B4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2DEDAD6-984F-064E-94D7-203BB272C534}"/>
              </a:ext>
            </a:extLst>
          </p:cNvPr>
          <p:cNvSpPr txBox="1">
            <a:spLocks/>
          </p:cNvSpPr>
          <p:nvPr/>
        </p:nvSpPr>
        <p:spPr>
          <a:xfrm>
            <a:off x="395478" y="2351363"/>
            <a:ext cx="8542782" cy="127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Per creare le tabelle si userà l'ambiente </a:t>
            </a:r>
            <a:r>
              <a:rPr lang="it-IT" sz="2400" dirty="0" err="1"/>
              <a:t>Laravel</a:t>
            </a:r>
            <a:r>
              <a:rPr lang="it-IT" sz="2400" dirty="0"/>
              <a:t> (non discusso qui)</a:t>
            </a:r>
          </a:p>
          <a:p>
            <a:pPr>
              <a:spcBef>
                <a:spcPts val="400"/>
              </a:spcBef>
            </a:pPr>
            <a:r>
              <a:rPr lang="it-IT" sz="2400" dirty="0"/>
              <a:t>Il cuore dell'interazione tra </a:t>
            </a:r>
            <a:r>
              <a:rPr lang="it-IT" sz="2400" i="1" dirty="0" err="1"/>
              <a:t>mysql</a:t>
            </a:r>
            <a:r>
              <a:rPr lang="it-IT" sz="2400" dirty="0"/>
              <a:t> e </a:t>
            </a:r>
            <a:r>
              <a:rPr lang="it-IT" sz="2400" i="1" dirty="0" err="1"/>
              <a:t>Laravel</a:t>
            </a:r>
            <a:r>
              <a:rPr lang="it-IT" sz="2400" dirty="0"/>
              <a:t> è il file </a:t>
            </a:r>
            <a:r>
              <a:rPr lang="it-IT" sz="2400" i="1" dirty="0"/>
              <a:t>.</a:t>
            </a:r>
            <a:r>
              <a:rPr lang="it-IT" sz="2400" i="1" dirty="0" err="1"/>
              <a:t>env</a:t>
            </a:r>
            <a:r>
              <a:rPr lang="it-IT" sz="2400" dirty="0"/>
              <a:t> dell'</a:t>
            </a:r>
            <a:r>
              <a:rPr lang="it-IT" sz="2400" dirty="0" err="1"/>
              <a:t>app</a:t>
            </a:r>
            <a:r>
              <a:rPr lang="it-IT" sz="2400" dirty="0"/>
              <a:t> </a:t>
            </a:r>
            <a:r>
              <a:rPr lang="it-IT" sz="2400" dirty="0" err="1"/>
              <a:t>Laravel</a:t>
            </a:r>
            <a:r>
              <a:rPr lang="it-IT" sz="2400" dirty="0"/>
              <a:t> (generata automaticamente nella directory </a:t>
            </a:r>
            <a:r>
              <a:rPr lang="it-IT" sz="2400" i="1" dirty="0"/>
              <a:t>prova</a:t>
            </a:r>
            <a:r>
              <a:rPr lang="it-IT" sz="2400" dirty="0"/>
              <a:t>)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A053B15-F473-1B44-BEA0-892ACDFA1365}"/>
              </a:ext>
            </a:extLst>
          </p:cNvPr>
          <p:cNvSpPr txBox="1"/>
          <p:nvPr/>
        </p:nvSpPr>
        <p:spPr>
          <a:xfrm>
            <a:off x="758952" y="1551102"/>
            <a:ext cx="775639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$ mysql -u root   </a:t>
            </a:r>
            <a:r>
              <a:rPr lang="it-IT" sz="140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 Unix, potrebbe essere necessario premettere </a:t>
            </a:r>
            <a:r>
              <a:rPr lang="it-IT" sz="1400">
                <a:solidFill>
                  <a:srgbClr val="00B050"/>
                </a:solidFill>
                <a:latin typeface="Ubuntu Mono" panose="020B0509030602030204" pitchFamily="49" charset="0"/>
              </a:rPr>
              <a:t>sudo</a:t>
            </a:r>
            <a:r>
              <a:rPr lang="it-IT" sz="1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(come spiegato prima)</a:t>
            </a:r>
          </a:p>
          <a:p>
            <a:r>
              <a:rPr lang="it-IT" sz="1400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MariaDB [(none)]&gt;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CREATE DATABASE prova_db; </a:t>
            </a:r>
          </a:p>
          <a:p>
            <a:pPr>
              <a:spcAft>
                <a:spcPts val="600"/>
              </a:spcAft>
            </a:pPr>
            <a:r>
              <a:rPr lang="it-IT" sz="1400" b="1">
                <a:solidFill>
                  <a:srgbClr val="000000"/>
                </a:solidFill>
                <a:latin typeface="Ubuntu Mono" panose="020B0509030602030204" pitchFamily="49" charset="0"/>
              </a:rPr>
              <a:t>Query OK, 1 row affected (0.001 sec)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49BF3-7634-9942-90C8-9B3C59E7A362}"/>
              </a:ext>
            </a:extLst>
          </p:cNvPr>
          <p:cNvSpPr txBox="1"/>
          <p:nvPr/>
        </p:nvSpPr>
        <p:spPr>
          <a:xfrm>
            <a:off x="674942" y="3529584"/>
            <a:ext cx="226999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9FA01C"/>
                </a:solidFill>
                <a:latin typeface="Ubuntu Mono" panose="020B0509030602030204" pitchFamily="49" charset="0"/>
              </a:rPr>
              <a:t>~/prova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$ grep DB_ .env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grep DB .env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DB_CONNECTION=mysql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DB_HOST=127.0.0.1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DB_PORT=3306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DB_DATABASE=</a:t>
            </a:r>
            <a:r>
              <a:rPr lang="it-IT" sz="14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laravel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DB_USERNAME=</a:t>
            </a:r>
            <a:r>
              <a:rPr lang="it-IT" sz="14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root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DB_PASSWORD= </a:t>
            </a:r>
            <a:endParaRPr lang="it-IT" sz="1400">
              <a:solidFill>
                <a:srgbClr val="9FA01C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1DF0187-9E0D-D64D-8678-404C36E0B8D3}"/>
              </a:ext>
            </a:extLst>
          </p:cNvPr>
          <p:cNvSpPr txBox="1"/>
          <p:nvPr/>
        </p:nvSpPr>
        <p:spPr>
          <a:xfrm>
            <a:off x="674942" y="5522578"/>
            <a:ext cx="226999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DB_DATABASE=</a:t>
            </a:r>
            <a:r>
              <a:rPr lang="it-IT" sz="1400">
                <a:solidFill>
                  <a:srgbClr val="000000"/>
                </a:solidFill>
                <a:highlight>
                  <a:srgbClr val="00FF00"/>
                </a:highlight>
                <a:latin typeface="Ubuntu Mono" panose="020B0509030602030204" pitchFamily="49" charset="0"/>
              </a:rPr>
              <a:t>prova_db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DB_USERNAME=</a:t>
            </a:r>
            <a:r>
              <a:rPr lang="it-IT" sz="1400">
                <a:solidFill>
                  <a:srgbClr val="000000"/>
                </a:solidFill>
                <a:highlight>
                  <a:srgbClr val="00FF00"/>
                </a:highlight>
                <a:latin typeface="Ubuntu Mono" panose="020B0509030602030204" pitchFamily="49" charset="0"/>
              </a:rPr>
              <a:t>admin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DB_PASSWORD=admin</a:t>
            </a:r>
            <a:endParaRPr lang="it-IT" sz="1400">
              <a:solidFill>
                <a:srgbClr val="9FA01C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3AB01C72-0209-C14A-994F-D64401F8057D}"/>
              </a:ext>
            </a:extLst>
          </p:cNvPr>
          <p:cNvCxnSpPr>
            <a:cxnSpLocks/>
          </p:cNvCxnSpPr>
          <p:nvPr/>
        </p:nvCxnSpPr>
        <p:spPr>
          <a:xfrm flipH="1">
            <a:off x="2862072" y="5495146"/>
            <a:ext cx="310896" cy="1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4CF46C3-7A6B-FB44-8A35-082D55173B6C}"/>
              </a:ext>
            </a:extLst>
          </p:cNvPr>
          <p:cNvSpPr txBox="1">
            <a:spLocks/>
          </p:cNvSpPr>
          <p:nvPr/>
        </p:nvSpPr>
        <p:spPr>
          <a:xfrm>
            <a:off x="3041523" y="3466846"/>
            <a:ext cx="6011037" cy="301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Va modificato il nome del DB in </a:t>
            </a:r>
            <a:r>
              <a:rPr lang="it-IT" sz="2400" i="1" dirty="0" err="1"/>
              <a:t>prova_db</a:t>
            </a:r>
            <a:endParaRPr lang="it-IT" sz="2400" i="1" dirty="0"/>
          </a:p>
          <a:p>
            <a:r>
              <a:rPr lang="it-IT" sz="2400" dirty="0" err="1"/>
              <a:t>user</a:t>
            </a:r>
            <a:r>
              <a:rPr lang="it-IT" sz="2400" dirty="0"/>
              <a:t> </a:t>
            </a:r>
            <a:r>
              <a:rPr lang="it-IT" sz="2400" i="1" dirty="0" err="1"/>
              <a:t>root</a:t>
            </a:r>
            <a:r>
              <a:rPr lang="it-IT" sz="2400" dirty="0"/>
              <a:t> senza password funziona se </a:t>
            </a:r>
            <a:r>
              <a:rPr lang="it-IT" sz="2400" i="1" dirty="0" err="1"/>
              <a:t>mysql</a:t>
            </a:r>
            <a:r>
              <a:rPr lang="it-IT" sz="2400" dirty="0"/>
              <a:t> non restringe questo accesso al super-</a:t>
            </a:r>
            <a:r>
              <a:rPr lang="it-IT" sz="2400" dirty="0" err="1"/>
              <a:t>user</a:t>
            </a:r>
            <a:r>
              <a:rPr lang="it-IT" sz="2400" dirty="0"/>
              <a:t> (come però accade ormai per default, v. slide precedenti)</a:t>
            </a:r>
          </a:p>
          <a:p>
            <a:pPr>
              <a:spcBef>
                <a:spcPts val="2200"/>
              </a:spcBef>
            </a:pPr>
            <a:r>
              <a:rPr lang="it-IT" sz="2400" dirty="0"/>
              <a:t>potrebbe essere </a:t>
            </a:r>
            <a:r>
              <a:rPr lang="it-IT" sz="2400" dirty="0">
                <a:highlight>
                  <a:srgbClr val="00FF00"/>
                </a:highlight>
              </a:rPr>
              <a:t>meglio</a:t>
            </a:r>
            <a:r>
              <a:rPr lang="it-IT" sz="2400" dirty="0"/>
              <a:t>, se lo si è definito, (</a:t>
            </a:r>
            <a:r>
              <a:rPr lang="it-IT" sz="2400" dirty="0" err="1"/>
              <a:t>cf</a:t>
            </a:r>
            <a:r>
              <a:rPr lang="it-IT" sz="2400" dirty="0"/>
              <a:t>. slide precedenti) sfruttare un utente, 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 err="1">
                <a:highlight>
                  <a:srgbClr val="00FF00"/>
                </a:highlight>
              </a:rPr>
              <a:t>admin</a:t>
            </a:r>
            <a:r>
              <a:rPr lang="it-IT" sz="2400" dirty="0"/>
              <a:t>, con i privilegi di </a:t>
            </a:r>
            <a:r>
              <a:rPr lang="it-IT" sz="2400" i="1" dirty="0" err="1"/>
              <a:t>root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21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8B381-5F74-964F-8A7F-852D9EB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mysql e phpmyadmin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8329D-CB1D-3E41-8AEA-73CFE33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5" y="872978"/>
            <a:ext cx="5039794" cy="5384387"/>
          </a:xfrm>
        </p:spPr>
        <p:txBody>
          <a:bodyPr>
            <a:normAutofit/>
          </a:bodyPr>
          <a:lstStyle/>
          <a:p>
            <a:pPr marL="227013" indent="-227013">
              <a:spcBef>
                <a:spcPts val="1000"/>
              </a:spcBef>
            </a:pPr>
            <a:r>
              <a:rPr lang="it-IT" sz="2400"/>
              <a:t>Per accesso a </a:t>
            </a:r>
            <a:r>
              <a:rPr lang="it-IT" sz="2400" i="1"/>
              <a:t>mysql</a:t>
            </a:r>
            <a:r>
              <a:rPr lang="it-IT" sz="2400"/>
              <a:t> senza password, nella home di </a:t>
            </a:r>
            <a:r>
              <a:rPr lang="it-IT" sz="2400" i="1"/>
              <a:t>phpmyadmin</a:t>
            </a:r>
            <a:r>
              <a:rPr lang="it-IT" sz="2400"/>
              <a:t> si crei </a:t>
            </a:r>
            <a:br>
              <a:rPr lang="it-IT" sz="2400"/>
            </a:br>
            <a:r>
              <a:rPr lang="it-IT" sz="2400"/>
              <a:t>(o modifichi) il file </a:t>
            </a:r>
            <a:r>
              <a:rPr lang="it-IT" sz="2400" i="1"/>
              <a:t>config.inc.php</a:t>
            </a:r>
            <a:r>
              <a:rPr lang="it-IT" sz="2400"/>
              <a:t> (ultimo rigo qui a destra)</a:t>
            </a:r>
          </a:p>
          <a:p>
            <a:pPr marL="581025" lvl="1" indent="-233363">
              <a:spcBef>
                <a:spcPts val="1000"/>
              </a:spcBef>
            </a:pPr>
            <a:r>
              <a:rPr lang="it-IT" sz="2400"/>
              <a:t>se, anziché stand-alone, PHP gira come modulo di Apache, il file è: </a:t>
            </a:r>
            <a:r>
              <a:rPr lang="it-IT" sz="2400" i="1"/>
              <a:t>.../etc/phpmyadmin.config.inc.php</a:t>
            </a:r>
          </a:p>
          <a:p>
            <a:pPr marL="227013" indent="-227013">
              <a:spcBef>
                <a:spcPts val="1000"/>
              </a:spcBef>
            </a:pPr>
            <a:r>
              <a:rPr lang="it-IT" sz="2400"/>
              <a:t>A questo punto, </a:t>
            </a:r>
            <a:r>
              <a:rPr lang="it-IT" sz="2400" u="sng"/>
              <a:t>se si è già avviato il servizio </a:t>
            </a:r>
            <a:r>
              <a:rPr lang="it-IT" sz="2400" i="1" u="sng"/>
              <a:t>mysql</a:t>
            </a:r>
            <a:r>
              <a:rPr lang="it-IT" sz="2400"/>
              <a:t>, si può interagire con esso con  </a:t>
            </a:r>
            <a:r>
              <a:rPr lang="it-IT" sz="2400" i="1"/>
              <a:t>phpmyadmin</a:t>
            </a:r>
          </a:p>
          <a:p>
            <a:pPr marL="227013" indent="-227013">
              <a:spcBef>
                <a:spcPts val="1000"/>
              </a:spcBef>
            </a:pPr>
            <a:r>
              <a:rPr lang="it-IT" sz="2400"/>
              <a:t>NB: per problemi di autenticazione con </a:t>
            </a:r>
            <a:r>
              <a:rPr lang="it-IT" sz="2400" i="1"/>
              <a:t>mysql</a:t>
            </a:r>
            <a:r>
              <a:rPr lang="it-IT" sz="2400"/>
              <a:t>, cf. </a:t>
            </a:r>
            <a:r>
              <a:rPr lang="it-IT" sz="200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https://stackoverflow.com/questions/11634084</a:t>
            </a:r>
            <a:endParaRPr lang="it-IT" sz="240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E7B84-DE6F-584D-930B-6D5DEE9E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013A-FCCF-DB4D-8949-6233E4731158}" type="datetime1"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8C1DD-CBEB-0C48-AF45-CA3BF35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282A4-DFA4-464F-AE20-4311D04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901351-97C1-EA45-B3AC-702CBFCE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3" y="1050486"/>
            <a:ext cx="3757844" cy="15985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31E2D28-651A-CC4A-81A7-E079CBC7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353" y="2901979"/>
            <a:ext cx="3757844" cy="3372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69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8B381-5F74-964F-8A7F-852D9EB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DB mysql di prova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E7B84-DE6F-584D-930B-6D5DEE9E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C43A-E86B-A64D-968C-0880316D8CE0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8C1DD-CBEB-0C48-AF45-CA3BF35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282A4-DFA4-464F-AE20-4311D04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7758C6-262B-D548-8C42-48882859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80" y="4415375"/>
            <a:ext cx="2314888" cy="1881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5DF646E-76D2-C044-805C-5C799A64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83" y="880370"/>
            <a:ext cx="3428926" cy="162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/>
              <a:t>Riprendiamo ora l'esempio </a:t>
            </a:r>
            <a:br>
              <a:rPr lang="it-IT" sz="2300"/>
            </a:br>
            <a:r>
              <a:rPr lang="it-IT" sz="2300"/>
              <a:t>Laravel che ci aiuterà a introdurre i modelli e una </a:t>
            </a:r>
            <a:br>
              <a:rPr lang="it-IT" sz="2300"/>
            </a:br>
            <a:r>
              <a:rPr lang="it-IT" sz="2300"/>
              <a:t>vera app MVC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91F5EAE-6083-3948-87FD-3EF578B697DE}"/>
              </a:ext>
            </a:extLst>
          </p:cNvPr>
          <p:cNvSpPr txBox="1">
            <a:spLocks/>
          </p:cNvSpPr>
          <p:nvPr/>
        </p:nvSpPr>
        <p:spPr>
          <a:xfrm>
            <a:off x="237383" y="2653137"/>
            <a:ext cx="6305496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creare con </a:t>
            </a:r>
            <a:r>
              <a:rPr lang="it-IT" sz="2400" i="1"/>
              <a:t>phpmyadmin</a:t>
            </a:r>
            <a:r>
              <a:rPr lang="it-IT" sz="2400"/>
              <a:t> un database </a:t>
            </a:r>
            <a:br>
              <a:rPr lang="it-IT" sz="2400"/>
            </a:br>
            <a:r>
              <a:rPr lang="it-IT" sz="2400"/>
              <a:t>chiamato </a:t>
            </a:r>
            <a:r>
              <a:rPr lang="it-IT" sz="2400" i="1"/>
              <a:t>prova</a:t>
            </a:r>
            <a:endParaRPr lang="it-IT" sz="240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4406E2A-19DA-7044-9458-EF74F610E557}"/>
              </a:ext>
            </a:extLst>
          </p:cNvPr>
          <p:cNvSpPr txBox="1">
            <a:spLocks/>
          </p:cNvSpPr>
          <p:nvPr/>
        </p:nvSpPr>
        <p:spPr>
          <a:xfrm>
            <a:off x="261808" y="4034480"/>
            <a:ext cx="6305496" cy="24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I passi essenziali sono:</a:t>
            </a:r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creare con </a:t>
            </a:r>
            <a:r>
              <a:rPr lang="it-IT" sz="2400" i="1"/>
              <a:t>laravel new</a:t>
            </a:r>
            <a:r>
              <a:rPr lang="it-IT" sz="2400"/>
              <a:t> un nuovo progetto </a:t>
            </a:r>
            <a:br>
              <a:rPr lang="it-IT" sz="2400"/>
            </a:br>
            <a:r>
              <a:rPr lang="it-IT" sz="2400" i="1"/>
              <a:t>prova_db</a:t>
            </a:r>
            <a:r>
              <a:rPr lang="it-IT" sz="2400"/>
              <a:t>, che ha per back-end il DB </a:t>
            </a:r>
            <a:r>
              <a:rPr lang="it-IT" sz="2400" i="1"/>
              <a:t>prova</a:t>
            </a:r>
            <a:endParaRPr lang="it-IT" sz="2400"/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all'uopo modificare la sezione </a:t>
            </a:r>
            <a:r>
              <a:rPr lang="it-IT" sz="2400" i="1"/>
              <a:t>DB_...</a:t>
            </a:r>
            <a:r>
              <a:rPr lang="it-IT" sz="2400"/>
              <a:t> del file </a:t>
            </a:r>
            <a:br>
              <a:rPr lang="it-IT" sz="2400"/>
            </a:br>
            <a:r>
              <a:rPr lang="it-IT" sz="2400" i="1"/>
              <a:t>.env</a:t>
            </a:r>
            <a:r>
              <a:rPr lang="it-IT" sz="2400"/>
              <a:t> del progetto, come mostrato qui a destra</a:t>
            </a:r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per maggiori dettagli, vedi </a:t>
            </a:r>
            <a:r>
              <a:rPr lang="it-IT" sz="2400">
                <a:hlinkClick r:id="rId3"/>
              </a:rPr>
              <a:t>note su uso di mysql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39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8B381-5F74-964F-8A7F-852D9EB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DB mysql di prova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8329D-CB1D-3E41-8AEA-73CFE33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84" y="3230880"/>
            <a:ext cx="6305496" cy="3300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I passi essenziali sono:</a:t>
            </a:r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creare con </a:t>
            </a:r>
            <a:r>
              <a:rPr lang="it-IT" sz="2400" i="1"/>
              <a:t>phpmyadmin</a:t>
            </a:r>
            <a:r>
              <a:rPr lang="it-IT" sz="2400"/>
              <a:t> un database </a:t>
            </a:r>
            <a:br>
              <a:rPr lang="it-IT" sz="2400"/>
            </a:br>
            <a:r>
              <a:rPr lang="it-IT" sz="2400"/>
              <a:t>chiamato </a:t>
            </a:r>
            <a:r>
              <a:rPr lang="it-IT" sz="2400" i="1"/>
              <a:t>prova</a:t>
            </a:r>
            <a:endParaRPr lang="it-IT" sz="2400"/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creare con </a:t>
            </a:r>
            <a:r>
              <a:rPr lang="it-IT" sz="2400" i="1"/>
              <a:t>laravel new</a:t>
            </a:r>
            <a:r>
              <a:rPr lang="it-IT" sz="2400"/>
              <a:t> un nuovo progetto </a:t>
            </a:r>
            <a:br>
              <a:rPr lang="it-IT" sz="2400"/>
            </a:br>
            <a:r>
              <a:rPr lang="it-IT" sz="2400" i="1"/>
              <a:t>prova_db</a:t>
            </a:r>
            <a:r>
              <a:rPr lang="it-IT" sz="2400"/>
              <a:t>, che ha per back-end il DB </a:t>
            </a:r>
            <a:r>
              <a:rPr lang="it-IT" sz="2400" i="1"/>
              <a:t>prova</a:t>
            </a:r>
            <a:endParaRPr lang="it-IT" sz="2400"/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all'uopo modificare la sezione </a:t>
            </a:r>
            <a:r>
              <a:rPr lang="it-IT" sz="2400" i="1"/>
              <a:t>DB_...</a:t>
            </a:r>
            <a:r>
              <a:rPr lang="it-IT" sz="2400"/>
              <a:t> del file </a:t>
            </a:r>
            <a:br>
              <a:rPr lang="it-IT" sz="2400"/>
            </a:br>
            <a:r>
              <a:rPr lang="it-IT" sz="2400" i="1"/>
              <a:t>.env</a:t>
            </a:r>
            <a:r>
              <a:rPr lang="it-IT" sz="2400"/>
              <a:t> del progetto, come mostrato qui a destra</a:t>
            </a:r>
          </a:p>
          <a:p>
            <a:pPr marL="227013" indent="-227013">
              <a:lnSpc>
                <a:spcPct val="90000"/>
              </a:lnSpc>
              <a:spcBef>
                <a:spcPts val="400"/>
              </a:spcBef>
            </a:pPr>
            <a:r>
              <a:rPr lang="it-IT" sz="2400"/>
              <a:t>per maggiori dettagli, vedi </a:t>
            </a:r>
            <a:r>
              <a:rPr lang="it-IT" sz="2400">
                <a:hlinkClick r:id="rId2"/>
              </a:rPr>
              <a:t>note su uso di mysql</a:t>
            </a:r>
            <a:endParaRPr lang="it-IT" sz="24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E7B84-DE6F-584D-930B-6D5DEE9E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C43A-E86B-A64D-968C-0880316D8CE0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8C1DD-CBEB-0C48-AF45-CA3BF35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282A4-DFA4-464F-AE20-4311D04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8849030-4FF5-2142-89B4-3F0564FC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70" y="969790"/>
            <a:ext cx="6733844" cy="19353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7758C6-262B-D548-8C42-488828591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80" y="4415375"/>
            <a:ext cx="2314888" cy="1881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20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8B381-5F74-964F-8A7F-852D9EB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DB mysql di prova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8329D-CB1D-3E41-8AEA-73CFE33A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84" y="810698"/>
            <a:ext cx="2158024" cy="268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Riprenderemo </a:t>
            </a:r>
            <a:br>
              <a:rPr lang="it-IT" sz="2400"/>
            </a:br>
            <a:r>
              <a:rPr lang="it-IT" sz="2400"/>
              <a:t>ora l'esempio </a:t>
            </a:r>
            <a:br>
              <a:rPr lang="it-IT" sz="2400"/>
            </a:br>
            <a:r>
              <a:rPr lang="it-IT" sz="2400"/>
              <a:t>Laravel che </a:t>
            </a:r>
            <a:br>
              <a:rPr lang="it-IT" sz="2400"/>
            </a:br>
            <a:r>
              <a:rPr lang="it-IT" sz="2400"/>
              <a:t>ci aiuterà a </a:t>
            </a:r>
            <a:br>
              <a:rPr lang="it-IT" sz="2400"/>
            </a:br>
            <a:r>
              <a:rPr lang="it-IT" sz="2400"/>
              <a:t>introdurre i </a:t>
            </a:r>
            <a:br>
              <a:rPr lang="it-IT" sz="2400"/>
            </a:br>
            <a:r>
              <a:rPr lang="it-IT" sz="2400"/>
              <a:t>modelli e una </a:t>
            </a:r>
            <a:br>
              <a:rPr lang="it-IT" sz="2400"/>
            </a:br>
            <a:r>
              <a:rPr lang="it-IT" sz="2400"/>
              <a:t>vera app MVC.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E7B84-DE6F-584D-930B-6D5DEE9E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C43A-E86B-A64D-968C-0880316D8CE0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8C1DD-CBEB-0C48-AF45-CA3BF35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282A4-DFA4-464F-AE20-4311D04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8849030-4FF5-2142-89B4-3F0564FC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0" y="969790"/>
            <a:ext cx="6733844" cy="19353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7758C6-262B-D548-8C42-48882859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80" y="4415375"/>
            <a:ext cx="2314888" cy="1881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48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94036-45CA-7F4D-90CA-A0AB2CA9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Il database backend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8AB68F-27FF-864D-929F-D0C54E4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42E5-F45C-B347-BFCD-4DC133F3D1DC}" type="datetime1">
              <a:rPr lang="en-IT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5922D0-3689-074D-A101-19711144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343356-91FC-554D-AE6B-7182664B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8A3D949-72A6-A640-95C8-5BAF325EEFA8}"/>
              </a:ext>
            </a:extLst>
          </p:cNvPr>
          <p:cNvSpPr/>
          <p:nvPr/>
        </p:nvSpPr>
        <p:spPr>
          <a:xfrm>
            <a:off x="286232" y="1020680"/>
            <a:ext cx="8571536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Ma, prima ancora di iniziare a introdurre dei modelli, occorre attivare un database che faccia da "back end" della nostra applicazione </a:t>
            </a:r>
            <a:r>
              <a:rPr lang="it-IT" sz="2800" dirty="0" err="1"/>
              <a:t>Laravel</a:t>
            </a:r>
            <a:endParaRPr lang="it-IT" sz="2800" dirty="0"/>
          </a:p>
          <a:p>
            <a:pPr marL="314325" indent="-3143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La scelta tipica è un DB relazionale, per lo più </a:t>
            </a:r>
            <a:r>
              <a:rPr lang="it-IT" sz="2800" i="1" dirty="0" err="1"/>
              <a:t>mysql</a:t>
            </a:r>
            <a:endParaRPr lang="it-IT" sz="2800" dirty="0"/>
          </a:p>
          <a:p>
            <a:pPr marL="314325" indent="-3143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Nel seguito, si cerca di indicare concisamente come attivare e installare </a:t>
            </a:r>
            <a:r>
              <a:rPr lang="it-IT" sz="2800" i="1" dirty="0" err="1"/>
              <a:t>mysql</a:t>
            </a:r>
            <a:r>
              <a:rPr lang="it-IT" sz="2800" dirty="0"/>
              <a:t> e la relativa interfaccia grafica  </a:t>
            </a:r>
            <a:r>
              <a:rPr lang="it-IT" sz="2800" i="1" dirty="0" err="1"/>
              <a:t>phpmyadmin</a:t>
            </a:r>
            <a:endParaRPr lang="it-IT" sz="2800" dirty="0"/>
          </a:p>
          <a:p>
            <a:pPr marL="314325" indent="-3143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Queste note sono tutt'altro che esaustive e puntano solo a fornire assistenza pratica, mantenendo l'enfasi su </a:t>
            </a:r>
            <a:r>
              <a:rPr lang="it-IT" sz="2800" dirty="0" err="1"/>
              <a:t>Laravel</a:t>
            </a:r>
            <a:endParaRPr lang="it-IT" sz="2800" dirty="0"/>
          </a:p>
          <a:p>
            <a:pPr marL="314325" indent="-3143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In alternativa, per spiegazioni comunque rapide, ma un po' più complete, si vedano </a:t>
            </a:r>
            <a:r>
              <a:rPr lang="it-IT" sz="2800" dirty="0">
                <a:hlinkClick r:id="rId2"/>
              </a:rPr>
              <a:t>queste altre note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013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DF6D0-B859-1D4F-9713-6BFEFFD9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249948"/>
            <a:ext cx="8836173" cy="799930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it-IT" b="0" dirty="0"/>
              <a:t>Preliminari: preparare l'app </a:t>
            </a:r>
            <a:r>
              <a:rPr lang="it-IT" b="0" dirty="0" err="1"/>
              <a:t>Laravel</a:t>
            </a:r>
            <a:r>
              <a:rPr lang="it-IT" b="0" dirty="0"/>
              <a:t> per</a:t>
            </a:r>
            <a:br>
              <a:rPr lang="it-IT" b="0" dirty="0"/>
            </a:br>
            <a:r>
              <a:rPr lang="it-IT" b="0" dirty="0" err="1"/>
              <a:t>mysql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CFB3-3FA6-C949-9968-4E8D0B0D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380716"/>
            <a:ext cx="3140731" cy="4765411"/>
          </a:xfrm>
        </p:spPr>
        <p:txBody>
          <a:bodyPr>
            <a:noAutofit/>
          </a:bodyPr>
          <a:lstStyle/>
          <a:p>
            <a:pPr marL="179388" indent="-179388"/>
            <a:r>
              <a:rPr lang="it-IT" sz="2400" dirty="0"/>
              <a:t>Si parte, come al solito, con il </a:t>
            </a:r>
            <a:r>
              <a:rPr lang="it-IT" sz="2400" dirty="0" err="1"/>
              <a:t>wizard</a:t>
            </a:r>
            <a:r>
              <a:rPr lang="it-IT" sz="2400" dirty="0"/>
              <a:t> </a:t>
            </a:r>
            <a:r>
              <a:rPr lang="it-IT" sz="2400" i="1" dirty="0" err="1"/>
              <a:t>laravel</a:t>
            </a:r>
            <a:r>
              <a:rPr lang="it-IT" sz="2400" i="1" dirty="0"/>
              <a:t> new</a:t>
            </a:r>
            <a:endParaRPr lang="it-IT" sz="2400" dirty="0"/>
          </a:p>
          <a:p>
            <a:pPr marL="179388" indent="-179388"/>
            <a:r>
              <a:rPr lang="it-IT" sz="2400" dirty="0"/>
              <a:t>Tra i file generati, </a:t>
            </a:r>
            <a:r>
              <a:rPr lang="it-IT" sz="2400" i="1" dirty="0"/>
              <a:t>.</a:t>
            </a:r>
            <a:r>
              <a:rPr lang="it-IT" sz="2400" i="1" dirty="0" err="1"/>
              <a:t>env</a:t>
            </a:r>
            <a:r>
              <a:rPr lang="it-IT" sz="2400" dirty="0"/>
              <a:t> contiene profilo e configurazione dell'app </a:t>
            </a:r>
            <a:r>
              <a:rPr lang="it-IT" sz="2400" dirty="0" err="1"/>
              <a:t>Laravel</a:t>
            </a:r>
            <a:endParaRPr lang="it-IT" sz="2400" dirty="0"/>
          </a:p>
          <a:p>
            <a:pPr marL="179388" indent="-179388"/>
            <a:r>
              <a:rPr lang="it-IT" sz="2400" dirty="0"/>
              <a:t>In </a:t>
            </a:r>
            <a:r>
              <a:rPr lang="it-IT" sz="2400" i="1" dirty="0"/>
              <a:t>.</a:t>
            </a:r>
            <a:r>
              <a:rPr lang="it-IT" sz="2400" i="1" dirty="0" err="1"/>
              <a:t>env</a:t>
            </a:r>
            <a:r>
              <a:rPr lang="it-IT" sz="2400" dirty="0"/>
              <a:t> si noti il gruppo </a:t>
            </a:r>
            <a:r>
              <a:rPr lang="it-IT" sz="2400" i="1" dirty="0"/>
              <a:t>DB</a:t>
            </a:r>
            <a:r>
              <a:rPr lang="it-IT" sz="2400" dirty="0"/>
              <a:t>: il default è </a:t>
            </a:r>
            <a:r>
              <a:rPr lang="it-IT" sz="2400" i="1" dirty="0" err="1"/>
              <a:t>mysql</a:t>
            </a:r>
            <a:r>
              <a:rPr lang="it-IT" sz="2400" dirty="0"/>
              <a:t>, come qui a destra (ma si possono usare anche altri DB)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BE387-8FDA-C440-B709-0F67873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839-66CE-7A48-A8DE-42F8804686C2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51E4A-0312-4343-97A7-B028B92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D00037-1A69-1C44-88FD-94D799D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F32E0-2BA7-D94F-898E-DDD05CCF4DC9}"/>
              </a:ext>
            </a:extLst>
          </p:cNvPr>
          <p:cNvSpPr/>
          <p:nvPr/>
        </p:nvSpPr>
        <p:spPr>
          <a:xfrm>
            <a:off x="3432132" y="800308"/>
            <a:ext cx="553467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~ $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laravel new prog</a:t>
            </a:r>
          </a:p>
          <a:p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400">
                <a:solidFill>
                  <a:srgbClr val="9FA01C"/>
                </a:solidFill>
                <a:latin typeface="Ubuntu Mono" panose="020B0509030602030204" pitchFamily="49" charset="0"/>
              </a:rPr>
              <a:t>Application ready! Build something amazing.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0B5620-52BD-6A4D-9F68-7BD51940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32" y="1664676"/>
            <a:ext cx="5534670" cy="47654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EB9DC5C-8D0B-5F41-A186-417EE59A001F}"/>
              </a:ext>
            </a:extLst>
          </p:cNvPr>
          <p:cNvSpPr/>
          <p:nvPr/>
        </p:nvSpPr>
        <p:spPr>
          <a:xfrm>
            <a:off x="5584390" y="3681955"/>
            <a:ext cx="2521280" cy="126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18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DF6D0-B859-1D4F-9713-6BFEFFD9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38837"/>
            <a:ext cx="6635381" cy="1070896"/>
          </a:xfrm>
        </p:spPr>
        <p:txBody>
          <a:bodyPr>
            <a:normAutofit/>
          </a:bodyPr>
          <a:lstStyle/>
          <a:p>
            <a:pPr algn="l"/>
            <a:r>
              <a:rPr lang="it-IT" sz="3200" b="0"/>
              <a:t>Laravel: lettura della configurazione </a:t>
            </a:r>
            <a:br>
              <a:rPr lang="it-IT" sz="3200" b="0"/>
            </a:br>
            <a:r>
              <a:rPr lang="it-IT" sz="3200" b="0"/>
              <a:t>per mysql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CFB3-3FA6-C949-9968-4E8D0B0D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08387"/>
            <a:ext cx="2783145" cy="4793403"/>
          </a:xfrm>
        </p:spPr>
        <p:txBody>
          <a:bodyPr>
            <a:normAutofit lnSpcReduction="10000"/>
          </a:bodyPr>
          <a:lstStyle/>
          <a:p>
            <a:pPr marL="266700" indent="-266700"/>
            <a:r>
              <a:rPr lang="it-IT" sz="2400"/>
              <a:t>Le variabili definite nel file </a:t>
            </a:r>
            <a:r>
              <a:rPr lang="it-IT" sz="2400" i="1"/>
              <a:t>.env</a:t>
            </a:r>
            <a:r>
              <a:rPr lang="it-IT" sz="2400"/>
              <a:t> vengono lette da codice </a:t>
            </a:r>
            <a:r>
              <a:rPr lang="it-IT" sz="2400" i="1"/>
              <a:t>php</a:t>
            </a:r>
            <a:r>
              <a:rPr lang="it-IT" sz="2400"/>
              <a:t> che, per lo più, sta nella dir </a:t>
            </a:r>
            <a:r>
              <a:rPr lang="it-IT" sz="2400" i="1"/>
              <a:t>config</a:t>
            </a:r>
            <a:r>
              <a:rPr lang="it-IT" sz="2400"/>
              <a:t>:</a:t>
            </a:r>
          </a:p>
          <a:p>
            <a:pPr marL="266700" indent="-266700">
              <a:spcBef>
                <a:spcPts val="900"/>
              </a:spcBef>
            </a:pPr>
            <a:r>
              <a:rPr lang="it-IT" sz="2400"/>
              <a:t>Per il DB, in particolare, da </a:t>
            </a:r>
            <a:r>
              <a:rPr lang="it-IT" sz="2400" i="1"/>
              <a:t>database.php</a:t>
            </a:r>
          </a:p>
          <a:p>
            <a:pPr marL="266700" indent="-266700">
              <a:spcBef>
                <a:spcPts val="900"/>
              </a:spcBef>
            </a:pPr>
            <a:r>
              <a:rPr lang="it-IT" sz="2400"/>
              <a:t>che sfrutta, per il nostro esempio, l'array di array '</a:t>
            </a:r>
            <a:r>
              <a:rPr lang="it-IT" sz="2400" i="1"/>
              <a:t>mysql</a:t>
            </a:r>
            <a:r>
              <a:rPr lang="it-IT" sz="2400"/>
              <a:t>'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BE387-8FDA-C440-B709-0F67873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A992-1E55-D048-8898-160AE966B353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51E4A-0312-4343-97A7-B028B92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D00037-1A69-1C44-88FD-94D799D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452A0A7-E547-E64D-97D4-2B637C24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14" y="746069"/>
            <a:ext cx="5991791" cy="3941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Fumetto 2 9">
            <a:extLst>
              <a:ext uri="{FF2B5EF4-FFF2-40B4-BE49-F238E27FC236}">
                <a16:creationId xmlns:a16="http://schemas.microsoft.com/office/drawing/2014/main" id="{D0545DD9-1BC8-D84E-B3FD-02336485707F}"/>
              </a:ext>
            </a:extLst>
          </p:cNvPr>
          <p:cNvSpPr/>
          <p:nvPr/>
        </p:nvSpPr>
        <p:spPr>
          <a:xfrm>
            <a:off x="7529689" y="1444978"/>
            <a:ext cx="982133" cy="485422"/>
          </a:xfrm>
          <a:prstGeom prst="wedgeRoundRectCallout">
            <a:avLst>
              <a:gd name="adj1" fmla="val 36087"/>
              <a:gd name="adj2" fmla="val 360175"/>
              <a:gd name="adj3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default</a:t>
            </a:r>
          </a:p>
        </p:txBody>
      </p:sp>
      <p:sp>
        <p:nvSpPr>
          <p:cNvPr id="12" name="Fumetto 2 11">
            <a:extLst>
              <a:ext uri="{FF2B5EF4-FFF2-40B4-BE49-F238E27FC236}">
                <a16:creationId xmlns:a16="http://schemas.microsoft.com/office/drawing/2014/main" id="{EEF7BE0A-C3F4-364B-BFAD-A7C815BDF2A3}"/>
              </a:ext>
            </a:extLst>
          </p:cNvPr>
          <p:cNvSpPr/>
          <p:nvPr/>
        </p:nvSpPr>
        <p:spPr>
          <a:xfrm>
            <a:off x="5825068" y="1444978"/>
            <a:ext cx="1316662" cy="485422"/>
          </a:xfrm>
          <a:prstGeom prst="wedgeRoundRectCallout">
            <a:avLst>
              <a:gd name="adj1" fmla="val 36087"/>
              <a:gd name="adj2" fmla="val 360175"/>
              <a:gd name="adj3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da file </a:t>
            </a:r>
            <a:r>
              <a:rPr lang="it-IT" i="1"/>
              <a:t>.env</a:t>
            </a:r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92BE4DA-9620-9449-AF5F-0107847C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96" y="4866384"/>
            <a:ext cx="5980309" cy="1571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8B4CD38-B6BB-034C-9704-5712A9082701}"/>
              </a:ext>
            </a:extLst>
          </p:cNvPr>
          <p:cNvCxnSpPr>
            <a:cxnSpLocks/>
          </p:cNvCxnSpPr>
          <p:nvPr/>
        </p:nvCxnSpPr>
        <p:spPr>
          <a:xfrm flipV="1">
            <a:off x="2718155" y="5057809"/>
            <a:ext cx="2790823" cy="7333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CCE2941-7C51-934A-ADD8-D2870F00B083}"/>
              </a:ext>
            </a:extLst>
          </p:cNvPr>
          <p:cNvCxnSpPr>
            <a:cxnSpLocks/>
          </p:cNvCxnSpPr>
          <p:nvPr/>
        </p:nvCxnSpPr>
        <p:spPr>
          <a:xfrm>
            <a:off x="1355834" y="5791200"/>
            <a:ext cx="1362321" cy="0"/>
          </a:xfrm>
          <a:prstGeom prst="straightConnector1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0131B20-5E7A-E74C-AA62-D9ECB70DA93D}"/>
              </a:ext>
            </a:extLst>
          </p:cNvPr>
          <p:cNvCxnSpPr>
            <a:cxnSpLocks/>
          </p:cNvCxnSpPr>
          <p:nvPr/>
        </p:nvCxnSpPr>
        <p:spPr>
          <a:xfrm flipV="1">
            <a:off x="2395408" y="2308282"/>
            <a:ext cx="922558" cy="9507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8780FC5-21D9-6746-A3E4-A23B4F6C727F}"/>
              </a:ext>
            </a:extLst>
          </p:cNvPr>
          <p:cNvCxnSpPr>
            <a:cxnSpLocks/>
          </p:cNvCxnSpPr>
          <p:nvPr/>
        </p:nvCxnSpPr>
        <p:spPr>
          <a:xfrm flipV="1">
            <a:off x="2194560" y="3074127"/>
            <a:ext cx="1201783" cy="12792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5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ECEE1-19BE-9D4F-9EC1-F7ECB3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44608"/>
          </a:xfrm>
        </p:spPr>
        <p:txBody>
          <a:bodyPr>
            <a:normAutofit/>
          </a:bodyPr>
          <a:lstStyle/>
          <a:p>
            <a:r>
              <a:rPr lang="it-IT" sz="4000" b="0"/>
              <a:t>phpMyAdmin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0C841-CC28-3048-BC56-11869B39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17657"/>
            <a:ext cx="8585285" cy="243854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it-IT" sz="2200"/>
              <a:t>Per interagire con il DBMS relazionale </a:t>
            </a:r>
            <a:r>
              <a:rPr lang="it-IT" sz="2200" i="1"/>
              <a:t>mysql</a:t>
            </a:r>
            <a:r>
              <a:rPr lang="it-IT" sz="2200"/>
              <a:t> vi sono molti tool</a:t>
            </a:r>
          </a:p>
          <a:p>
            <a:pPr>
              <a:spcBef>
                <a:spcPts val="400"/>
              </a:spcBef>
            </a:pPr>
            <a:r>
              <a:rPr lang="it-IT" sz="2200"/>
              <a:t>Useremo </a:t>
            </a:r>
            <a:r>
              <a:rPr lang="it-IT" sz="2200" i="1"/>
              <a:t>phpMyAdmin</a:t>
            </a:r>
            <a:r>
              <a:rPr lang="it-IT" sz="2200"/>
              <a:t>, che è open e... è anche una web app PHP!</a:t>
            </a:r>
          </a:p>
          <a:p>
            <a:pPr>
              <a:spcBef>
                <a:spcPts val="400"/>
              </a:spcBef>
            </a:pPr>
            <a:r>
              <a:rPr lang="it-IT" sz="2200"/>
              <a:t>si può installare in molti modi, secondo la piattaforma</a:t>
            </a:r>
          </a:p>
          <a:p>
            <a:pPr>
              <a:spcBef>
                <a:spcPts val="400"/>
              </a:spcBef>
            </a:pPr>
            <a:r>
              <a:rPr lang="it-IT" sz="2200"/>
              <a:t>se installate un pacchetto XAMPP..., avrete già </a:t>
            </a:r>
            <a:r>
              <a:rPr lang="it-IT" sz="2200" i="1"/>
              <a:t>phpMyAdmin</a:t>
            </a:r>
            <a:endParaRPr lang="it-IT" sz="2200"/>
          </a:p>
          <a:p>
            <a:pPr>
              <a:spcBef>
                <a:spcPts val="400"/>
              </a:spcBef>
            </a:pPr>
            <a:r>
              <a:rPr lang="it-IT" sz="2200"/>
              <a:t>oppure, si può scaricare come </a:t>
            </a:r>
            <a:r>
              <a:rPr lang="it-IT" sz="2200" i="1"/>
              <a:t>.zip</a:t>
            </a:r>
            <a:r>
              <a:rPr lang="it-IT" sz="2200"/>
              <a:t> dal sito o via GitHub o, essendo un app PHP, si può installare con </a:t>
            </a:r>
            <a:r>
              <a:rPr lang="it-IT" sz="2200" i="1"/>
              <a:t>composer</a:t>
            </a:r>
            <a:r>
              <a:rPr lang="it-IT" sz="2200"/>
              <a:t>, come mostrato qui: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9050F-6917-E54A-82EA-85B2734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EBF9-632E-A043-BCCB-FADCE5E6E6EB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294B-D927-134C-A6E6-5E4109B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776CF8-FE36-6B4B-9A27-6BD42B60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A2E4FCA-A3D0-FA40-BD2E-700D1D63738A}"/>
              </a:ext>
            </a:extLst>
          </p:cNvPr>
          <p:cNvSpPr/>
          <p:nvPr/>
        </p:nvSpPr>
        <p:spPr>
          <a:xfrm>
            <a:off x="808892" y="3201078"/>
            <a:ext cx="7980951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C814C9"/>
                </a:solidFill>
                <a:latin typeface="Ubuntu Mono" panose="020B0509030602030204" pitchFamily="49" charset="0"/>
              </a:rPr>
              <a:t>~ $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create-project 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Installing</a:t>
            </a:r>
            <a:r>
              <a:rPr lang="it-IT" sz="16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2FB41D"/>
                </a:solidFill>
                <a:latin typeface="Ubuntu Mono" panose="020B0509030602030204" pitchFamily="49" charset="0"/>
              </a:rPr>
              <a:t> (4.8.5)</a:t>
            </a:r>
          </a:p>
          <a:p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 - 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Installing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it-IT" sz="1600" dirty="0">
                <a:solidFill>
                  <a:srgbClr val="9FA01C"/>
                </a:solidFill>
                <a:latin typeface="Ubuntu Mono" panose="020B0509030602030204" pitchFamily="49" charset="0"/>
              </a:rPr>
              <a:t>4.8.5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): Downloading (</a:t>
            </a:r>
            <a:r>
              <a:rPr lang="it-IT" sz="1600" dirty="0">
                <a:solidFill>
                  <a:srgbClr val="9FA01C"/>
                </a:solidFill>
                <a:latin typeface="Ubuntu Mono" panose="020B0509030602030204" pitchFamily="49" charset="0"/>
              </a:rPr>
              <a:t>100%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) </a:t>
            </a:r>
          </a:p>
          <a:p>
            <a:r>
              <a:rPr lang="it-IT" sz="1600" dirty="0" err="1">
                <a:solidFill>
                  <a:srgbClr val="2FB41D"/>
                </a:solidFill>
                <a:latin typeface="Ubuntu Mono" panose="020B0509030602030204" pitchFamily="49" charset="0"/>
              </a:rPr>
              <a:t>Created</a:t>
            </a:r>
            <a:r>
              <a:rPr lang="it-IT" sz="1600" dirty="0">
                <a:solidFill>
                  <a:srgbClr val="2FB41D"/>
                </a:solidFill>
                <a:latin typeface="Ubuntu Mono" panose="020B0509030602030204" pitchFamily="49" charset="0"/>
              </a:rPr>
              <a:t> project in </a:t>
            </a:r>
            <a:r>
              <a:rPr lang="it-IT" sz="1600" dirty="0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/Users/</a:t>
            </a:r>
            <a:r>
              <a:rPr lang="it-IT" sz="1600" dirty="0" err="1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gp</a:t>
            </a:r>
            <a:r>
              <a:rPr lang="it-IT" sz="1600" dirty="0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/</a:t>
            </a:r>
            <a:r>
              <a:rPr lang="it-IT" sz="1600" dirty="0" err="1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phpmyadmin</a:t>
            </a:r>
            <a:endParaRPr lang="it-IT" sz="1600" dirty="0">
              <a:solidFill>
                <a:srgbClr val="2FB41D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600" dirty="0">
                <a:solidFill>
                  <a:srgbClr val="C814C9"/>
                </a:solidFill>
                <a:latin typeface="Ubuntu Mono" panose="020B0509030602030204" pitchFamily="49" charset="0"/>
              </a:rPr>
              <a:t>~ $ 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cd </a:t>
            </a:r>
            <a:r>
              <a:rPr lang="it-IT" sz="1600" dirty="0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/Users/</a:t>
            </a:r>
            <a:r>
              <a:rPr lang="it-IT" sz="1600" dirty="0" err="1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gp</a:t>
            </a:r>
            <a:r>
              <a:rPr lang="it-IT" sz="1600" dirty="0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/</a:t>
            </a:r>
            <a:r>
              <a:rPr lang="it-IT" sz="1600" dirty="0" err="1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</a:p>
          <a:p>
            <a:r>
              <a:rPr lang="it-IT" sz="1600" dirty="0" err="1">
                <a:solidFill>
                  <a:srgbClr val="C814C9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C814C9"/>
                </a:solidFill>
                <a:latin typeface="Ubuntu Mono" panose="020B0509030602030204" pitchFamily="49" charset="0"/>
              </a:rPr>
              <a:t> $ 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update 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aggiorna </a:t>
            </a:r>
            <a:r>
              <a:rPr lang="it-IT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351B8C4-0CC9-024B-8845-8E383D7628B8}"/>
              </a:ext>
            </a:extLst>
          </p:cNvPr>
          <p:cNvSpPr/>
          <p:nvPr/>
        </p:nvSpPr>
        <p:spPr>
          <a:xfrm>
            <a:off x="808891" y="5817534"/>
            <a:ext cx="798095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C814C9"/>
                </a:solidFill>
                <a:latin typeface="Ubuntu Mono" panose="020B0509030602030204" pitchFamily="49" charset="0"/>
              </a:rPr>
              <a:t>~ </a:t>
            </a:r>
            <a:r>
              <a:rPr lang="it-IT" sz="1600" dirty="0" err="1">
                <a:solidFill>
                  <a:srgbClr val="C814C9"/>
                </a:solidFill>
                <a:latin typeface="Ubuntu Mono" panose="020B0509030602030204" pitchFamily="49" charset="0"/>
              </a:rPr>
              <a:t>phpmyadmin</a:t>
            </a:r>
            <a:r>
              <a:rPr lang="it-IT" sz="1600" dirty="0">
                <a:solidFill>
                  <a:srgbClr val="C814C9"/>
                </a:solidFill>
                <a:latin typeface="Ubuntu Mono" panose="020B0509030602030204" pitchFamily="49" charset="0"/>
              </a:rPr>
              <a:t> $ 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php –</a:t>
            </a:r>
            <a:r>
              <a:rPr lang="it-IT" sz="16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localhost:7777   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altro port a piacere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D4CD292-FB2C-D34E-8477-D2B13149583E}"/>
              </a:ext>
            </a:extLst>
          </p:cNvPr>
          <p:cNvSpPr txBox="1">
            <a:spLocks/>
          </p:cNvSpPr>
          <p:nvPr/>
        </p:nvSpPr>
        <p:spPr>
          <a:xfrm>
            <a:off x="352629" y="5398261"/>
            <a:ext cx="8585285" cy="400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ora si può eseguire </a:t>
            </a:r>
            <a:r>
              <a:rPr lang="it-IT" sz="2400" i="1"/>
              <a:t>phpmyadmin</a:t>
            </a:r>
            <a:r>
              <a:rPr lang="it-IT" sz="2400"/>
              <a:t> come app PHP </a:t>
            </a:r>
            <a:r>
              <a:rPr lang="it-IT" sz="2400" b="1"/>
              <a:t>stand-alone</a:t>
            </a:r>
            <a:r>
              <a:rPr lang="it-IT" sz="24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3930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ECEE1-19BE-9D4F-9EC1-F7ECB335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/>
              <a:t>Installare phpMyAdmin come pacchetto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0C841-CC28-3048-BC56-11869B39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82250"/>
            <a:ext cx="8935657" cy="1402136"/>
          </a:xfrm>
        </p:spPr>
        <p:txBody>
          <a:bodyPr>
            <a:normAutofit/>
          </a:bodyPr>
          <a:lstStyle/>
          <a:p>
            <a:pPr marL="269875" indent="-269875"/>
            <a:r>
              <a:rPr lang="it-IT"/>
              <a:t>Un'altra opzione, per installare phpMyAdmin, è usare il gestore di pacchetti di sistema (brew-OSX / apt-debian...), magari anche per tutto lo stack </a:t>
            </a:r>
            <a:r>
              <a:rPr lang="it-IT" i="1"/>
              <a:t>apache</a:t>
            </a:r>
            <a:r>
              <a:rPr lang="it-IT"/>
              <a:t>/</a:t>
            </a:r>
            <a:r>
              <a:rPr lang="it-IT" i="1"/>
              <a:t>php</a:t>
            </a:r>
            <a:r>
              <a:rPr lang="it-IT"/>
              <a:t>/</a:t>
            </a:r>
            <a:r>
              <a:rPr lang="it-IT" i="1"/>
              <a:t>phpmyadmin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9050F-6917-E54A-82EA-85B2734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724-734A-1844-85DA-1478EC473C29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294B-D927-134C-A6E6-5E4109B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776CF8-FE36-6B4B-9A27-6BD42B60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A2E4FCA-A3D0-FA40-BD2E-700D1D63738A}"/>
              </a:ext>
            </a:extLst>
          </p:cNvPr>
          <p:cNvSpPr/>
          <p:nvPr/>
        </p:nvSpPr>
        <p:spPr>
          <a:xfrm>
            <a:off x="173620" y="2493657"/>
            <a:ext cx="8854634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C814C9"/>
                </a:solidFill>
                <a:latin typeface="Ubuntu Mono" panose="020B0509030602030204" pitchFamily="49" charset="0"/>
              </a:rPr>
              <a:t>~ $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brew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httpd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/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apt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apache2   </a:t>
            </a: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endParaRPr lang="it-IT" sz="2000" i="1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2000" dirty="0">
                <a:solidFill>
                  <a:srgbClr val="C814C9"/>
                </a:solidFill>
                <a:latin typeface="Ubuntu Mono" panose="020B0509030602030204" pitchFamily="49" charset="0"/>
              </a:rPr>
              <a:t>~ $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brew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apt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php </a:t>
            </a:r>
          </a:p>
          <a:p>
            <a:r>
              <a:rPr lang="it-IT" sz="2000" dirty="0">
                <a:solidFill>
                  <a:srgbClr val="C814C9"/>
                </a:solidFill>
                <a:latin typeface="Ubuntu Mono" panose="020B0509030602030204" pitchFamily="49" charset="0"/>
              </a:rPr>
              <a:t>~ $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brew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apt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r>
              <a:rPr lang="it-IT" sz="20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</a:p>
          <a:p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</a:t>
            </a:r>
            <a:r>
              <a:rPr lang="it-IT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questo punto occorre intervenire sui file di configurazione di apache/php, cf.</a:t>
            </a:r>
            <a:endParaRPr lang="it-IT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</a:t>
            </a:r>
            <a:r>
              <a:rPr lang="it-IT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http://guide.debianizzati.org/index.php/Installare_un_ambiente_LAMP:_Linux,_Apache2,_SSL,_MySQL,_PHP5_-_Stretch</a:t>
            </a:r>
            <a:endParaRPr lang="it-IT" sz="15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</a:t>
            </a:r>
            <a:r>
              <a:rPr lang="it-IT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70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https://www.digitalocean.com/community/tutorials/how-to-install-the-apache-web-server-on-ubuntu-18-04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</a:t>
            </a:r>
            <a:r>
              <a:rPr lang="it-IT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4"/>
              </a:rPr>
              <a:t>https://getgrav.org/blog/macos-mojave-apache-multiple-php-versions</a:t>
            </a:r>
            <a:r>
              <a:rPr lang="it-I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0E24A7F-4524-EC47-A975-15E6BE819A3C}"/>
              </a:ext>
            </a:extLst>
          </p:cNvPr>
          <p:cNvSpPr txBox="1">
            <a:spLocks/>
          </p:cNvSpPr>
          <p:nvPr/>
        </p:nvSpPr>
        <p:spPr>
          <a:xfrm>
            <a:off x="189015" y="4818295"/>
            <a:ext cx="8668753" cy="155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NB: le istruzioni alle URL sopra riguardano, a parte </a:t>
            </a:r>
            <a:r>
              <a:rPr lang="it-IT" sz="2400" i="1" dirty="0" err="1"/>
              <a:t>phpmyadmin</a:t>
            </a:r>
            <a:r>
              <a:rPr lang="it-IT" sz="2400" dirty="0"/>
              <a:t>, come installare </a:t>
            </a:r>
            <a:r>
              <a:rPr lang="it-IT" sz="2400" dirty="0" err="1"/>
              <a:t>php</a:t>
            </a:r>
            <a:r>
              <a:rPr lang="it-IT" sz="2400" dirty="0"/>
              <a:t> </a:t>
            </a:r>
            <a:r>
              <a:rPr lang="it-IT" sz="2400" i="1" dirty="0"/>
              <a:t>come modulo</a:t>
            </a:r>
            <a:r>
              <a:rPr lang="it-IT" sz="2400" dirty="0"/>
              <a:t> di Apache. </a:t>
            </a:r>
          </a:p>
          <a:p>
            <a:r>
              <a:rPr lang="it-IT" sz="2400" dirty="0"/>
              <a:t>In questo caso, la porta 80 è controllata da Apache che, </a:t>
            </a:r>
            <a:r>
              <a:rPr lang="it-IT" sz="2400"/>
              <a:t>se richiesto di </a:t>
            </a:r>
            <a:r>
              <a:rPr lang="it-IT" sz="2400" dirty="0"/>
              <a:t>servire una pagina </a:t>
            </a:r>
            <a:r>
              <a:rPr lang="it-IT" sz="2400" dirty="0" err="1"/>
              <a:t>php</a:t>
            </a:r>
            <a:r>
              <a:rPr lang="it-IT" sz="2400" dirty="0"/>
              <a:t>, si rivolge al modulo PHP  </a:t>
            </a:r>
          </a:p>
        </p:txBody>
      </p:sp>
    </p:spTree>
    <p:extLst>
      <p:ext uri="{BB962C8B-B14F-4D97-AF65-F5344CB8AC3E}">
        <p14:creationId xmlns:p14="http://schemas.microsoft.com/office/powerpoint/2010/main" val="37786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807AA-FB58-0441-AAD1-46C430E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PHP come modulo di Apache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DFED87-83BC-B04A-B7A3-5679BC18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812690"/>
            <a:ext cx="8873171" cy="2091284"/>
          </a:xfrm>
        </p:spPr>
        <p:txBody>
          <a:bodyPr>
            <a:noAutofit/>
          </a:bodyPr>
          <a:lstStyle/>
          <a:p>
            <a:pPr marL="227013" indent="-227013"/>
            <a:r>
              <a:rPr lang="it-IT" sz="2400"/>
              <a:t>In alternativa all'uso come interprete standalone, PHP può operare come modulo del Web server Apache</a:t>
            </a:r>
          </a:p>
          <a:p>
            <a:pPr marL="227013" indent="-227013"/>
            <a:r>
              <a:rPr lang="it-IT" sz="2400"/>
              <a:t>Sull'argomento, le URL alla slide precedente forniscono ottime guide</a:t>
            </a:r>
          </a:p>
          <a:p>
            <a:pPr marL="227013" indent="-227013"/>
            <a:r>
              <a:rPr lang="it-IT" sz="2400"/>
              <a:t>Una sintesi sulle configurazioni necessarie ce la propone il tool </a:t>
            </a:r>
            <a:r>
              <a:rPr lang="it-IT" sz="2400" i="1"/>
              <a:t>brew</a:t>
            </a:r>
            <a:r>
              <a:rPr lang="it-IT" sz="2400"/>
              <a:t> di OSX, come mostrato qui sotto, ma vale per Unix in generale: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3BA075-0368-134C-8177-9AD05C9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C34-840C-784C-AF76-4AB6A4EA9600}" type="datetime1"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F56091-69F0-F44F-8CEC-53687125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B001C-69FB-EE40-969D-9A40ABF6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76A79F-11E6-8041-B82C-38028BE1EB51}"/>
              </a:ext>
            </a:extLst>
          </p:cNvPr>
          <p:cNvSpPr/>
          <p:nvPr/>
        </p:nvSpPr>
        <p:spPr>
          <a:xfrm>
            <a:off x="489742" y="3017290"/>
            <a:ext cx="7070449" cy="3036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brew info php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it-IT" sz="1400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==&gt;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Caveats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enable PHP in Apache add the following to httpd.conf and restart Apache:</a:t>
            </a:r>
            <a:endParaRPr lang="it-IT" sz="14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pPr>
              <a:spcAft>
                <a:spcPts val="400"/>
              </a:spcAft>
            </a:pP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LoadModule php7_module /usr/local/opt/php/lib/httpd/modules/libphp7.so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&lt;FilesMatch \.php$&gt;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  SetHandler application/x-httpd-php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&lt;/FilesMatch&gt;</a:t>
            </a:r>
          </a:p>
          <a:p>
            <a:pPr>
              <a:spcBef>
                <a:spcPts val="600"/>
              </a:spcBef>
            </a:pPr>
            <a:r>
              <a:rPr lang="it-IT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check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DirectoryIndex includes index.php</a:t>
            </a:r>
          </a:p>
          <a:p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DirectoryIndex index.php index.html</a:t>
            </a:r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php.ini</a:t>
            </a:r>
            <a:r>
              <a:rPr lang="it-IT" sz="15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php-fpm.ini</a:t>
            </a:r>
            <a:r>
              <a:rPr lang="it-IT" sz="15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found in: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/usr/local/etc/php/7.3/</a:t>
            </a:r>
          </a:p>
          <a:p>
            <a:pPr>
              <a:spcBef>
                <a:spcPts val="600"/>
              </a:spcBef>
            </a:pP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862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807AA-FB58-0441-AAD1-46C430E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Phpmyadmin e PHP con Apache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DFED87-83BC-B04A-B7A3-5679BC18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19" y="1009289"/>
            <a:ext cx="8748523" cy="1050191"/>
          </a:xfrm>
        </p:spPr>
        <p:txBody>
          <a:bodyPr>
            <a:normAutofit fontScale="92500"/>
          </a:bodyPr>
          <a:lstStyle/>
          <a:p>
            <a:r>
              <a:rPr lang="it-IT"/>
              <a:t>Se PHP gira come modulo di Apache, </a:t>
            </a:r>
            <a:r>
              <a:rPr lang="it-IT" i="1"/>
              <a:t>phpmyadmin</a:t>
            </a:r>
            <a:r>
              <a:rPr lang="it-IT"/>
              <a:t> va attivato intervenendo sui file di configurazione di Apache: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3BA075-0368-134C-8177-9AD05C9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6580-23ED-D741-92C9-C191F3AFE16D}" type="datetime1">
              <a:rPr lang="en-IT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F56091-69F0-F44F-8CEC-53687125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B001C-69FB-EE40-969D-9A40ABF6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76A79F-11E6-8041-B82C-38028BE1EB51}"/>
              </a:ext>
            </a:extLst>
          </p:cNvPr>
          <p:cNvSpPr/>
          <p:nvPr/>
        </p:nvSpPr>
        <p:spPr>
          <a:xfrm>
            <a:off x="626588" y="2059480"/>
            <a:ext cx="7613060" cy="4124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brew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info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phpmyadmin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# 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stesse istruzioni si applicano a Apache/PHP su Linux</a:t>
            </a:r>
            <a:endParaRPr lang="it-IT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it-IT" sz="1400" dirty="0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==&gt;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1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Caveats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Apache,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to</a:t>
            </a: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httpd.conf</a:t>
            </a: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Apache: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Alias 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usr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local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/share/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&lt;Directory 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usr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local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/share/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/&gt;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Options Indexes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FollowSymLinks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MultiViews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AllowOverride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All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&lt;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IfModule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mod_authz_core.c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Require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all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granted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&lt;/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IfModule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&lt;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IfModule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!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mod_authz_core.c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Order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allow,deny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Allow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from all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&lt;/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IfModule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&lt;/Directory&gt;</a:t>
            </a:r>
          </a:p>
          <a:p>
            <a:r>
              <a:rPr lang="it-IT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it-IT" sz="1400" dirty="0">
                <a:solidFill>
                  <a:srgbClr val="002060"/>
                </a:solidFill>
                <a:latin typeface="Ubuntu Mono" panose="020B0509030602030204" pitchFamily="49" charset="0"/>
              </a:rPr>
              <a:t>http://</a:t>
            </a:r>
            <a:r>
              <a:rPr lang="it-IT" sz="1400" dirty="0" err="1">
                <a:solidFill>
                  <a:srgbClr val="002060"/>
                </a:solidFill>
                <a:latin typeface="Ubuntu Mono" panose="020B0509030602030204" pitchFamily="49" charset="0"/>
              </a:rPr>
              <a:t>localhost</a:t>
            </a:r>
            <a:r>
              <a:rPr lang="it-IT" sz="1400" dirty="0">
                <a:solidFill>
                  <a:srgbClr val="00206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2060"/>
                </a:solidFill>
                <a:latin typeface="Ubuntu Mono" panose="020B0509030602030204" pitchFamily="49" charset="0"/>
              </a:rPr>
              <a:t>phpmyadmin</a:t>
            </a:r>
            <a:endParaRPr lang="it-IT" sz="1400" dirty="0">
              <a:solidFill>
                <a:srgbClr val="00206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usr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local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etc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phpmyadmin.config.inc.php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1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557FF-E4B2-614F-AA37-09D5F14E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17498"/>
          </a:xfrm>
        </p:spPr>
        <p:txBody>
          <a:bodyPr/>
          <a:lstStyle/>
          <a:p>
            <a:r>
              <a:rPr lang="it-IT"/>
              <a:t>Avviare mysql come servizio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A4D01-2AEE-274D-8DEA-D2854A2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611-687C-B84A-BAE2-FCE8418E47CB}" type="datetime1">
              <a:rPr lang="en-IT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B1140A-F70C-8843-844F-BF662AB9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e il backend mysql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4D872C-9B3A-8449-A9E9-12CCB63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9</a:t>
            </a:fld>
            <a:endParaRPr lang="it-IT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4BAA315-D406-1C46-87A0-58A96A290A38}"/>
              </a:ext>
            </a:extLst>
          </p:cNvPr>
          <p:cNvSpPr txBox="1"/>
          <p:nvPr/>
        </p:nvSpPr>
        <p:spPr>
          <a:xfrm>
            <a:off x="834350" y="2197684"/>
            <a:ext cx="760556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Mono-Regular" panose="020B0509030602030204" pitchFamily="49" charset="0"/>
              </a:rPr>
              <a:t> brew services run mariadb      </a:t>
            </a:r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# </a:t>
            </a:r>
            <a:r>
              <a:rPr lang="it-IT" sz="1400">
                <a:solidFill>
                  <a:srgbClr val="2F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OSX</a:t>
            </a:r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 </a:t>
            </a:r>
            <a:endParaRPr lang="it-IT" sz="1400">
              <a:solidFill>
                <a:srgbClr val="000000"/>
              </a:solidFill>
              <a:latin typeface="UbuntuMono-Regular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C9A6DD3-691C-8A43-A8ED-3F73FCBA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21" y="943389"/>
            <a:ext cx="8518008" cy="1394982"/>
          </a:xfrm>
        </p:spPr>
        <p:txBody>
          <a:bodyPr>
            <a:normAutofit/>
          </a:bodyPr>
          <a:lstStyle/>
          <a:p>
            <a:r>
              <a:rPr lang="it-IT" sz="2200" i="1" dirty="0"/>
              <a:t>Mysql</a:t>
            </a:r>
            <a:r>
              <a:rPr lang="it-IT" sz="2200" dirty="0"/>
              <a:t> o il suo fork </a:t>
            </a:r>
            <a:r>
              <a:rPr lang="it-IT" sz="2200" i="1" dirty="0"/>
              <a:t>mariadb</a:t>
            </a:r>
            <a:r>
              <a:rPr lang="it-IT" sz="2200" dirty="0"/>
              <a:t> girano come servizi</a:t>
            </a:r>
          </a:p>
          <a:p>
            <a:r>
              <a:rPr lang="it-IT" sz="2200" dirty="0"/>
              <a:t>In ambiente Windows conviene avviarlo all'interno di XAMPP/...</a:t>
            </a:r>
          </a:p>
          <a:p>
            <a:r>
              <a:rPr lang="it-IT" sz="2200" dirty="0"/>
              <a:t>In ambiente Unix si avviare il daemon da shell, così: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7D0-224C-524C-A7C4-2B5A50A4E69C}"/>
              </a:ext>
            </a:extLst>
          </p:cNvPr>
          <p:cNvSpPr txBox="1"/>
          <p:nvPr/>
        </p:nvSpPr>
        <p:spPr>
          <a:xfrm>
            <a:off x="834350" y="2588458"/>
            <a:ext cx="760556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2FB41D"/>
                </a:solidFill>
                <a:latin typeface="UbuntuMono-Regular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Mono-Regular" panose="020B0509030602030204" pitchFamily="49" charset="0"/>
              </a:rPr>
              <a:t> sudo </a:t>
            </a:r>
            <a:r>
              <a:rPr lang="it-IT" sz="1400" dirty="0" err="1">
                <a:solidFill>
                  <a:srgbClr val="000000"/>
                </a:solidFill>
                <a:latin typeface="UbuntuMono-Regular" panose="020B0509030602030204" pitchFamily="49" charset="0"/>
              </a:rPr>
              <a:t>systemctl</a:t>
            </a:r>
            <a:r>
              <a:rPr lang="it-IT" sz="1400" dirty="0">
                <a:solidFill>
                  <a:srgbClr val="000000"/>
                </a:solidFill>
                <a:latin typeface="UbuntuMono-Regular" panose="020B0509030602030204" pitchFamily="49" charset="0"/>
              </a:rPr>
              <a:t> start </a:t>
            </a:r>
            <a:r>
              <a:rPr lang="it-IT" sz="1400" dirty="0" err="1">
                <a:solidFill>
                  <a:srgbClr val="000000"/>
                </a:solidFill>
                <a:latin typeface="UbuntuMono-Regular" panose="020B0509030602030204" pitchFamily="49" charset="0"/>
              </a:rPr>
              <a:t>mariadb</a:t>
            </a:r>
            <a:r>
              <a:rPr lang="it-IT" sz="1400" dirty="0">
                <a:solidFill>
                  <a:srgbClr val="000000"/>
                </a:solidFill>
                <a:latin typeface="UbuntuMono-Regular" panose="020B0509030602030204" pitchFamily="49" charset="0"/>
              </a:rPr>
              <a:t>   </a:t>
            </a:r>
            <a:r>
              <a:rPr lang="it-IT" sz="1400" dirty="0">
                <a:solidFill>
                  <a:srgbClr val="2FB41D"/>
                </a:solidFill>
                <a:latin typeface="UbuntuMono-Regular" panose="020B0509030602030204" pitchFamily="49" charset="0"/>
              </a:rPr>
              <a:t># </a:t>
            </a:r>
            <a:r>
              <a:rPr lang="it-IT" sz="1400" dirty="0">
                <a:solidFill>
                  <a:srgbClr val="2F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it-IT" sz="1400" dirty="0">
              <a:solidFill>
                <a:srgbClr val="00B0F0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6BB732C-6BA3-424B-8421-3DA87F8A49F2}"/>
              </a:ext>
            </a:extLst>
          </p:cNvPr>
          <p:cNvSpPr txBox="1">
            <a:spLocks/>
          </p:cNvSpPr>
          <p:nvPr/>
        </p:nvSpPr>
        <p:spPr>
          <a:xfrm>
            <a:off x="834350" y="3022415"/>
            <a:ext cx="7833163" cy="40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Si presume ovviamente lo si fosse installato in precedenza, così: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48CFB2F-AE25-9E41-BA1C-9037657F79EE}"/>
              </a:ext>
            </a:extLst>
          </p:cNvPr>
          <p:cNvSpPr txBox="1"/>
          <p:nvPr/>
        </p:nvSpPr>
        <p:spPr>
          <a:xfrm>
            <a:off x="941832" y="3411018"/>
            <a:ext cx="7498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Mono-Regular" panose="020B0509030602030204" pitchFamily="49" charset="0"/>
              </a:rPr>
              <a:t> brew install mariadb   </a:t>
            </a:r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# </a:t>
            </a:r>
            <a:r>
              <a:rPr lang="it-IT" sz="1400">
                <a:solidFill>
                  <a:srgbClr val="2F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OSX</a:t>
            </a:r>
            <a:endParaRPr lang="it-IT" sz="1400" dirty="0">
              <a:solidFill>
                <a:srgbClr val="00B0F0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6D78233F-13D5-8247-B130-E2DA02B41303}"/>
              </a:ext>
            </a:extLst>
          </p:cNvPr>
          <p:cNvSpPr txBox="1"/>
          <p:nvPr/>
        </p:nvSpPr>
        <p:spPr>
          <a:xfrm>
            <a:off x="941832" y="3796596"/>
            <a:ext cx="7498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Mono-Regular" panose="020B0509030602030204" pitchFamily="49" charset="0"/>
              </a:rPr>
              <a:t> apt install mariadb-server mariadb-client    </a:t>
            </a:r>
            <a:r>
              <a:rPr lang="it-IT" sz="1400">
                <a:solidFill>
                  <a:srgbClr val="2FB41D"/>
                </a:solidFill>
                <a:latin typeface="UbuntuMono-Regular" panose="020B0509030602030204" pitchFamily="49" charset="0"/>
              </a:rPr>
              <a:t># </a:t>
            </a:r>
            <a:r>
              <a:rPr lang="it-IT" sz="1400">
                <a:solidFill>
                  <a:srgbClr val="2FB4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it-IT" sz="1400" dirty="0">
              <a:solidFill>
                <a:srgbClr val="00B0F0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3CC0456-F5EA-0A45-9122-243023CAEF76}"/>
              </a:ext>
            </a:extLst>
          </p:cNvPr>
          <p:cNvSpPr txBox="1">
            <a:spLocks/>
          </p:cNvSpPr>
          <p:nvPr/>
        </p:nvSpPr>
        <p:spPr>
          <a:xfrm>
            <a:off x="1133856" y="4143455"/>
            <a:ext cx="7833163" cy="73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In realtà installare su Ubuntu potrebbe avere dei prerequisiti, vedi: </a:t>
            </a:r>
            <a:br>
              <a:rPr lang="it-IT" sz="2000" dirty="0"/>
            </a:br>
            <a:r>
              <a:rPr lang="it-IT" sz="180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https://computingforgeeks.com/install-mariadb-10-on-ubuntu-18-04-and-centos-7</a:t>
            </a:r>
            <a:r>
              <a:rPr lang="it-IT" sz="200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/</a:t>
            </a:r>
            <a:r>
              <a:rPr lang="it-IT" sz="2000"/>
              <a:t> </a:t>
            </a:r>
            <a:endParaRPr lang="it-IT" sz="2000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E867205A-5B0A-8443-81D5-5AC0FDE75366}"/>
              </a:ext>
            </a:extLst>
          </p:cNvPr>
          <p:cNvSpPr txBox="1">
            <a:spLocks/>
          </p:cNvSpPr>
          <p:nvPr/>
        </p:nvSpPr>
        <p:spPr>
          <a:xfrm>
            <a:off x="834350" y="4915610"/>
            <a:ext cx="7915936" cy="1416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L'uso di password per </a:t>
            </a:r>
            <a:r>
              <a:rPr lang="it-IT" sz="2400" i="1" dirty="0"/>
              <a:t>root</a:t>
            </a:r>
            <a:r>
              <a:rPr lang="it-IT" sz="2400" dirty="0"/>
              <a:t> (NB: </a:t>
            </a:r>
            <a:r>
              <a:rPr lang="it-IT" sz="2400" i="1" dirty="0"/>
              <a:t>root</a:t>
            </a:r>
            <a:r>
              <a:rPr lang="it-IT" sz="2400" dirty="0"/>
              <a:t> di </a:t>
            </a:r>
            <a:r>
              <a:rPr lang="it-IT" sz="2400" i="1" dirty="0"/>
              <a:t>mysql</a:t>
            </a:r>
            <a:r>
              <a:rPr lang="it-IT" sz="2400" dirty="0"/>
              <a:t>) è raccomandato in produzione, ma fonte di problemi in sviluppo, specie all'inizio </a:t>
            </a:r>
          </a:p>
          <a:p>
            <a:r>
              <a:rPr lang="it-IT" sz="2400" dirty="0"/>
              <a:t>Per eliminare la password o, in generale, ri-inizializzare i metadati di </a:t>
            </a:r>
            <a:r>
              <a:rPr lang="it-IT" sz="2400" i="1" dirty="0"/>
              <a:t>mysql</a:t>
            </a:r>
            <a:r>
              <a:rPr lang="it-IT" sz="2400" dirty="0"/>
              <a:t>: </a:t>
            </a:r>
            <a:r>
              <a:rPr lang="it-IT" sz="1900" dirty="0">
                <a:latin typeface="Arial Narrow" panose="020B0604020202020204" pitchFamily="34" charset="0"/>
                <a:cs typeface="Arial Narrow" panose="020B0604020202020204" pitchFamily="34" charset="0"/>
                <a:hlinkClick r:id="rId4"/>
              </a:rPr>
              <a:t>https://dev.mysql.com/doc/refman/en/data-directory-initialization-mysqld.html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579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B05F7F9714B44598AF14998BA24504" ma:contentTypeVersion="4" ma:contentTypeDescription="Creare un nuovo documento." ma:contentTypeScope="" ma:versionID="37aad140495898c151c6e33a752b957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ebbfb57de9c3fed34af45716a162aa65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05736-30B8-4678-8C00-E2CE8D693861}"/>
</file>

<file path=customXml/itemProps2.xml><?xml version="1.0" encoding="utf-8"?>
<ds:datastoreItem xmlns:ds="http://schemas.openxmlformats.org/officeDocument/2006/customXml" ds:itemID="{631EDC89-7AEB-49D4-8591-44A4E2F37A3D}"/>
</file>

<file path=customXml/itemProps3.xml><?xml version="1.0" encoding="utf-8"?>
<ds:datastoreItem xmlns:ds="http://schemas.openxmlformats.org/officeDocument/2006/customXml" ds:itemID="{A17F9C5B-6635-4C0F-BD5A-FF702E61325B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21548</TotalTime>
  <Words>1956</Words>
  <Application>Microsoft Macintosh PowerPoint</Application>
  <PresentationFormat>On-screen Show 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Times New Roman</vt:lpstr>
      <vt:lpstr>Ubuntu Mono</vt:lpstr>
      <vt:lpstr>UbuntuMono-Regular</vt:lpstr>
      <vt:lpstr>Tema di Office</vt:lpstr>
      <vt:lpstr>Componenti Laravel finora</vt:lpstr>
      <vt:lpstr>Il database backend</vt:lpstr>
      <vt:lpstr>Preliminari: preparare l'app Laravel per mysql</vt:lpstr>
      <vt:lpstr>Laravel: lettura della configurazione  per mysql</vt:lpstr>
      <vt:lpstr>phpMyAdmin</vt:lpstr>
      <vt:lpstr>Installare phpMyAdmin come pacchetto</vt:lpstr>
      <vt:lpstr>PHP come modulo di Apache</vt:lpstr>
      <vt:lpstr>Phpmyadmin e PHP con Apache</vt:lpstr>
      <vt:lpstr>Avviare mysql come servizio</vt:lpstr>
      <vt:lpstr>Preparare il Database</vt:lpstr>
      <vt:lpstr>mysql e Laravel</vt:lpstr>
      <vt:lpstr>mysql e phpmyadmin</vt:lpstr>
      <vt:lpstr>DB mysql di prova</vt:lpstr>
      <vt:lpstr>DB mysql di prova</vt:lpstr>
      <vt:lpstr>DB mysql di prova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1289</cp:revision>
  <cp:lastPrinted>2019-08-08T13:53:44Z</cp:lastPrinted>
  <dcterms:created xsi:type="dcterms:W3CDTF">2019-05-16T05:11:23Z</dcterms:created>
  <dcterms:modified xsi:type="dcterms:W3CDTF">2025-01-09T10:08:01Z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