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504" r:id="rId2"/>
    <p:sldId id="540" r:id="rId3"/>
    <p:sldId id="541" r:id="rId4"/>
    <p:sldId id="550" r:id="rId5"/>
    <p:sldId id="553" r:id="rId6"/>
    <p:sldId id="555" r:id="rId7"/>
    <p:sldId id="569" r:id="rId8"/>
    <p:sldId id="568" r:id="rId9"/>
    <p:sldId id="570" r:id="rId10"/>
    <p:sldId id="556" r:id="rId11"/>
    <p:sldId id="558" r:id="rId12"/>
    <p:sldId id="557"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EA"/>
    <a:srgbClr val="766363"/>
    <a:srgbClr val="38AA00"/>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04"/>
    <p:restoredTop sz="86369"/>
  </p:normalViewPr>
  <p:slideViewPr>
    <p:cSldViewPr snapToGrid="0">
      <p:cViewPr varScale="1">
        <p:scale>
          <a:sx n="114" d="100"/>
          <a:sy n="114" d="100"/>
        </p:scale>
        <p:origin x="342"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15/02/2023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15/02/2023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2</a:t>
            </a:fld>
            <a:endParaRPr lang="es-CO"/>
          </a:p>
        </p:txBody>
      </p:sp>
    </p:spTree>
    <p:extLst>
      <p:ext uri="{BB962C8B-B14F-4D97-AF65-F5344CB8AC3E}">
        <p14:creationId xmlns:p14="http://schemas.microsoft.com/office/powerpoint/2010/main" val="50288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15/02/2023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15/02/2023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iebschool.com/blog/ventajas-sprints-agile-scru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ebschool.com/blog/definicion-y-caracteristicas-del-scrum-master-agile-scru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ebschool.com/blog/project-manager-agile-scru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uadroTexto 4">
            <a:extLst>
              <a:ext uri="{FF2B5EF4-FFF2-40B4-BE49-F238E27FC236}">
                <a16:creationId xmlns:a16="http://schemas.microsoft.com/office/drawing/2014/main" id="{39204785-7B1A-511D-59A2-FDAB3EF373FA}"/>
              </a:ext>
            </a:extLst>
          </p:cNvPr>
          <p:cNvSpPr txBox="1"/>
          <p:nvPr/>
        </p:nvSpPr>
        <p:spPr>
          <a:xfrm>
            <a:off x="7902382" y="1551310"/>
            <a:ext cx="3273444" cy="2468880"/>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2400" b="1" dirty="0">
              <a:latin typeface="Work Sans Light" pitchFamily="2" charset="0"/>
              <a:ea typeface="+mj-ea"/>
              <a:cs typeface="+mj-cs"/>
            </a:endParaRPr>
          </a:p>
        </p:txBody>
      </p:sp>
      <p:sp>
        <p:nvSpPr>
          <p:cNvPr id="32"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Shape 35">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 name="AutoShape 2" descr="Resultado de imagen para IMAGENES DE DINER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Resultado de imagen para IMAGENES DE DINER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Resultado de imagen para IMAGENES DE DINERO"/>
          <p:cNvSpPr>
            <a:spLocks noChangeAspect="1" noChangeArrowheads="1"/>
          </p:cNvSpPr>
          <p:nvPr/>
        </p:nvSpPr>
        <p:spPr bwMode="auto">
          <a:xfrm>
            <a:off x="3716919" y="2193723"/>
            <a:ext cx="1509657" cy="15096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Resultado de imagen para IMAGENES DE DINER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Resultado de imagen para IMAGENES DE DINER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CuadroTexto 14">
            <a:extLst>
              <a:ext uri="{FF2B5EF4-FFF2-40B4-BE49-F238E27FC236}">
                <a16:creationId xmlns:a16="http://schemas.microsoft.com/office/drawing/2014/main" id="{40420D35-D4E8-DF1B-E79E-220E4DD1A2B4}"/>
              </a:ext>
            </a:extLst>
          </p:cNvPr>
          <p:cNvSpPr txBox="1"/>
          <p:nvPr/>
        </p:nvSpPr>
        <p:spPr>
          <a:xfrm>
            <a:off x="2441786" y="2419639"/>
            <a:ext cx="6706869" cy="954107"/>
          </a:xfrm>
          <a:prstGeom prst="rect">
            <a:avLst/>
          </a:prstGeom>
          <a:noFill/>
        </p:spPr>
        <p:txBody>
          <a:bodyPr wrap="square" rtlCol="0">
            <a:spAutoFit/>
          </a:bodyPr>
          <a:lstStyle/>
          <a:p>
            <a:pPr algn="ctr"/>
            <a:r>
              <a:rPr lang="es-MX" sz="2800" dirty="0">
                <a:latin typeface="Algerian" panose="04020705040A02060702" pitchFamily="82" charset="0"/>
              </a:rPr>
              <a:t>Metodologías de desarrollo</a:t>
            </a:r>
          </a:p>
          <a:p>
            <a:pPr algn="ctr"/>
            <a:r>
              <a:rPr lang="es-MX" sz="2800" dirty="0">
                <a:latin typeface="Algerian" panose="04020705040A02060702" pitchFamily="82" charset="0"/>
              </a:rPr>
              <a:t>scrum</a:t>
            </a:r>
            <a:endParaRPr lang="es-CO" sz="2800" dirty="0">
              <a:latin typeface="Algerian" panose="04020705040A02060702" pitchFamily="82" charset="0"/>
            </a:endParaRPr>
          </a:p>
        </p:txBody>
      </p:sp>
    </p:spTree>
    <p:extLst>
      <p:ext uri="{BB962C8B-B14F-4D97-AF65-F5344CB8AC3E}">
        <p14:creationId xmlns:p14="http://schemas.microsoft.com/office/powerpoint/2010/main" val="3356261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17134-EB84-5B34-89F0-D524FF1050DA}"/>
              </a:ext>
            </a:extLst>
          </p:cNvPr>
          <p:cNvSpPr>
            <a:spLocks noGrp="1"/>
          </p:cNvSpPr>
          <p:nvPr>
            <p:ph type="title"/>
          </p:nvPr>
        </p:nvSpPr>
        <p:spPr>
          <a:xfrm>
            <a:off x="0" y="1"/>
            <a:ext cx="11353800" cy="1442906"/>
          </a:xfrm>
        </p:spPr>
        <p:txBody>
          <a:bodyPr>
            <a:normAutofit fontScale="90000"/>
          </a:bodyPr>
          <a:lstStyle/>
          <a:p>
            <a:pPr algn="ctr"/>
            <a:br>
              <a:rPr lang="es-MX" sz="4400" b="0" i="0" dirty="0">
                <a:solidFill>
                  <a:srgbClr val="0F161A"/>
                </a:solidFill>
                <a:effectLst/>
                <a:latin typeface="Algerian" panose="04020705040A02060702" pitchFamily="82" charset="0"/>
              </a:rPr>
            </a:br>
            <a:r>
              <a:rPr lang="es-MX" sz="4400" b="0" i="0" dirty="0">
                <a:solidFill>
                  <a:srgbClr val="0F161A"/>
                </a:solidFill>
                <a:effectLst/>
                <a:latin typeface="Algerian" panose="04020705040A02060702" pitchFamily="82" charset="0"/>
              </a:rPr>
              <a:t>Qué es un Scrum </a:t>
            </a:r>
            <a:r>
              <a:rPr lang="es-MX" sz="4400" b="0" i="0" dirty="0" err="1">
                <a:solidFill>
                  <a:srgbClr val="0F161A"/>
                </a:solidFill>
                <a:effectLst/>
                <a:latin typeface="Algerian" panose="04020705040A02060702" pitchFamily="82" charset="0"/>
              </a:rPr>
              <a:t>Team</a:t>
            </a:r>
            <a:br>
              <a:rPr lang="es-MX" sz="4400" b="0" i="0" dirty="0">
                <a:solidFill>
                  <a:srgbClr val="0F161A"/>
                </a:solidFill>
                <a:effectLst/>
                <a:latin typeface="Algerian" panose="04020705040A02060702" pitchFamily="82" charset="0"/>
              </a:rPr>
            </a:br>
            <a:endParaRPr lang="es-CO" dirty="0"/>
          </a:p>
        </p:txBody>
      </p:sp>
      <p:sp>
        <p:nvSpPr>
          <p:cNvPr id="4" name="CuadroTexto 3">
            <a:extLst>
              <a:ext uri="{FF2B5EF4-FFF2-40B4-BE49-F238E27FC236}">
                <a16:creationId xmlns:a16="http://schemas.microsoft.com/office/drawing/2014/main" id="{8D720CFC-D900-4A52-C1B5-FE20A9A4898D}"/>
              </a:ext>
            </a:extLst>
          </p:cNvPr>
          <p:cNvSpPr txBox="1"/>
          <p:nvPr/>
        </p:nvSpPr>
        <p:spPr>
          <a:xfrm>
            <a:off x="520117" y="2105637"/>
            <a:ext cx="4160940" cy="4154984"/>
          </a:xfrm>
          <a:prstGeom prst="rect">
            <a:avLst/>
          </a:prstGeom>
          <a:noFill/>
        </p:spPr>
        <p:txBody>
          <a:bodyPr wrap="square">
            <a:spAutoFit/>
          </a:bodyPr>
          <a:lstStyle/>
          <a:p>
            <a:pPr algn="l"/>
            <a:r>
              <a:rPr lang="es-MX" sz="2400" b="1" i="0" dirty="0">
                <a:solidFill>
                  <a:srgbClr val="212529"/>
                </a:solidFill>
                <a:effectLst/>
                <a:latin typeface="Algerian" panose="04020705040A02060702" pitchFamily="82" charset="0"/>
              </a:rPr>
              <a:t>El Scrum </a:t>
            </a:r>
            <a:r>
              <a:rPr lang="es-MX" sz="2400" b="1" i="0" dirty="0" err="1">
                <a:solidFill>
                  <a:srgbClr val="212529"/>
                </a:solidFill>
                <a:effectLst/>
                <a:latin typeface="Algerian" panose="04020705040A02060702" pitchFamily="82" charset="0"/>
              </a:rPr>
              <a:t>Team</a:t>
            </a:r>
            <a:r>
              <a:rPr lang="es-MX" sz="2400" b="0" i="0" dirty="0">
                <a:solidFill>
                  <a:srgbClr val="212529"/>
                </a:solidFill>
                <a:effectLst/>
                <a:latin typeface="Algerian" panose="04020705040A02060702" pitchFamily="82" charset="0"/>
              </a:rPr>
              <a:t> es el equipo encargado de desarrollar y entregar el producto. Su trabajo es imprescindible: estamos hablando de una estructura horizontal </a:t>
            </a:r>
            <a:r>
              <a:rPr lang="es-MX" sz="2400" b="0" i="0" dirty="0" err="1">
                <a:solidFill>
                  <a:srgbClr val="212529"/>
                </a:solidFill>
                <a:effectLst/>
                <a:latin typeface="Algerian" panose="04020705040A02060702" pitchFamily="82" charset="0"/>
              </a:rPr>
              <a:t>auto-organizada</a:t>
            </a:r>
            <a:r>
              <a:rPr lang="es-MX" sz="2400" b="0" i="0" dirty="0">
                <a:solidFill>
                  <a:srgbClr val="212529"/>
                </a:solidFill>
                <a:effectLst/>
                <a:latin typeface="Algerian" panose="04020705040A02060702" pitchFamily="82" charset="0"/>
              </a:rPr>
              <a:t> capaz de </a:t>
            </a:r>
            <a:r>
              <a:rPr lang="es-MX" sz="2400" b="0" i="0" dirty="0" err="1">
                <a:solidFill>
                  <a:srgbClr val="212529"/>
                </a:solidFill>
                <a:effectLst/>
                <a:latin typeface="Algerian" panose="04020705040A02060702" pitchFamily="82" charset="0"/>
              </a:rPr>
              <a:t>auto-gestionarse</a:t>
            </a:r>
            <a:r>
              <a:rPr lang="es-MX" sz="2400" b="0" i="0" dirty="0">
                <a:solidFill>
                  <a:srgbClr val="212529"/>
                </a:solidFill>
                <a:effectLst/>
                <a:latin typeface="Algerian" panose="04020705040A02060702" pitchFamily="82" charset="0"/>
              </a:rPr>
              <a:t> a sí misma</a:t>
            </a:r>
          </a:p>
        </p:txBody>
      </p:sp>
      <p:pic>
        <p:nvPicPr>
          <p:cNvPr id="6146" name="Picture 2" descr="Self-Sufficient Scrum Teams: How to Create a Self-Sufficient Team?">
            <a:extLst>
              <a:ext uri="{FF2B5EF4-FFF2-40B4-BE49-F238E27FC236}">
                <a16:creationId xmlns:a16="http://schemas.microsoft.com/office/drawing/2014/main" id="{AD243C77-3B9D-67CF-A3F8-88633E474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237" y="2105637"/>
            <a:ext cx="5849923" cy="363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17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D291E-7766-A2F8-5CE8-F6E069327144}"/>
              </a:ext>
            </a:extLst>
          </p:cNvPr>
          <p:cNvSpPr>
            <a:spLocks noGrp="1"/>
          </p:cNvSpPr>
          <p:nvPr>
            <p:ph type="title"/>
          </p:nvPr>
        </p:nvSpPr>
        <p:spPr/>
        <p:txBody>
          <a:bodyPr>
            <a:normAutofit fontScale="90000"/>
          </a:bodyPr>
          <a:lstStyle/>
          <a:p>
            <a:pPr algn="ctr"/>
            <a:br>
              <a:rPr lang="es-CO" sz="3600" b="0" i="0" dirty="0">
                <a:solidFill>
                  <a:srgbClr val="0F161A"/>
                </a:solidFill>
                <a:effectLst/>
                <a:latin typeface="Algerian" panose="04020705040A02060702" pitchFamily="82" charset="0"/>
              </a:rPr>
            </a:br>
            <a:r>
              <a:rPr lang="es-CO" sz="3600" b="0" i="0" dirty="0">
                <a:solidFill>
                  <a:srgbClr val="0F161A"/>
                </a:solidFill>
                <a:effectLst/>
                <a:latin typeface="Algerian" panose="04020705040A02060702" pitchFamily="82" charset="0"/>
              </a:rPr>
              <a:t>Qué es un </a:t>
            </a:r>
            <a:r>
              <a:rPr lang="es-CO" sz="3600" b="0" i="0" dirty="0" err="1">
                <a:solidFill>
                  <a:srgbClr val="0F161A"/>
                </a:solidFill>
                <a:effectLst/>
                <a:latin typeface="Algerian" panose="04020705040A02060702" pitchFamily="82" charset="0"/>
              </a:rPr>
              <a:t>Stakeholder</a:t>
            </a:r>
            <a:br>
              <a:rPr lang="es-CO" b="0" i="0" dirty="0">
                <a:solidFill>
                  <a:srgbClr val="0F161A"/>
                </a:solidFill>
                <a:effectLst/>
                <a:latin typeface="Montserrat" panose="00000500000000000000" pitchFamily="2" charset="0"/>
              </a:rPr>
            </a:br>
            <a:endParaRPr lang="es-CO" dirty="0"/>
          </a:p>
        </p:txBody>
      </p:sp>
      <p:sp>
        <p:nvSpPr>
          <p:cNvPr id="4" name="CuadroTexto 3">
            <a:extLst>
              <a:ext uri="{FF2B5EF4-FFF2-40B4-BE49-F238E27FC236}">
                <a16:creationId xmlns:a16="http://schemas.microsoft.com/office/drawing/2014/main" id="{CF2621F0-5D88-A507-6B17-8C0AFE166A9D}"/>
              </a:ext>
            </a:extLst>
          </p:cNvPr>
          <p:cNvSpPr txBox="1"/>
          <p:nvPr/>
        </p:nvSpPr>
        <p:spPr>
          <a:xfrm>
            <a:off x="650057" y="1690688"/>
            <a:ext cx="10515599" cy="1015663"/>
          </a:xfrm>
          <a:prstGeom prst="rect">
            <a:avLst/>
          </a:prstGeom>
          <a:noFill/>
        </p:spPr>
        <p:txBody>
          <a:bodyPr wrap="square">
            <a:spAutoFit/>
          </a:bodyPr>
          <a:lstStyle/>
          <a:p>
            <a:r>
              <a:rPr lang="es-MX" sz="2000" b="0" i="0" dirty="0">
                <a:solidFill>
                  <a:srgbClr val="212529"/>
                </a:solidFill>
                <a:effectLst/>
                <a:latin typeface="Algerian" panose="04020705040A02060702" pitchFamily="82" charset="0"/>
              </a:rPr>
              <a:t>En el mundo de los negocios, </a:t>
            </a:r>
            <a:r>
              <a:rPr lang="es-MX" sz="2000" b="1" i="0" dirty="0">
                <a:solidFill>
                  <a:srgbClr val="212529"/>
                </a:solidFill>
                <a:effectLst/>
                <a:latin typeface="Algerian" panose="04020705040A02060702" pitchFamily="82" charset="0"/>
              </a:rPr>
              <a:t>los </a:t>
            </a:r>
            <a:r>
              <a:rPr lang="es-MX" sz="2000" b="1" i="1" dirty="0" err="1">
                <a:solidFill>
                  <a:srgbClr val="212529"/>
                </a:solidFill>
                <a:effectLst/>
                <a:latin typeface="Algerian" panose="04020705040A02060702" pitchFamily="82" charset="0"/>
              </a:rPr>
              <a:t>stakeholders</a:t>
            </a:r>
            <a:r>
              <a:rPr lang="es-MX" sz="2000" b="1" i="1" dirty="0">
                <a:solidFill>
                  <a:srgbClr val="212529"/>
                </a:solidFill>
                <a:effectLst/>
                <a:latin typeface="Algerian" panose="04020705040A02060702" pitchFamily="82" charset="0"/>
              </a:rPr>
              <a:t> </a:t>
            </a:r>
            <a:r>
              <a:rPr lang="es-MX" sz="2000" b="1" i="0" dirty="0">
                <a:solidFill>
                  <a:srgbClr val="212529"/>
                </a:solidFill>
                <a:effectLst/>
                <a:latin typeface="Algerian" panose="04020705040A02060702" pitchFamily="82" charset="0"/>
              </a:rPr>
              <a:t>son aquellos individuos o grupos que tienen interés e impacto en una organización y en los resultados de sus acciones.</a:t>
            </a:r>
            <a:r>
              <a:rPr lang="es-MX" sz="2000" b="0" i="0" dirty="0">
                <a:solidFill>
                  <a:srgbClr val="212529"/>
                </a:solidFill>
                <a:effectLst/>
                <a:latin typeface="Algerian" panose="04020705040A02060702" pitchFamily="82" charset="0"/>
              </a:rPr>
              <a:t> </a:t>
            </a:r>
            <a:endParaRPr lang="es-CO" sz="2000" dirty="0">
              <a:latin typeface="Algerian" panose="04020705040A02060702" pitchFamily="82" charset="0"/>
            </a:endParaRPr>
          </a:p>
        </p:txBody>
      </p:sp>
      <p:pic>
        <p:nvPicPr>
          <p:cNvPr id="5" name="Imagen 4">
            <a:extLst>
              <a:ext uri="{FF2B5EF4-FFF2-40B4-BE49-F238E27FC236}">
                <a16:creationId xmlns:a16="http://schemas.microsoft.com/office/drawing/2014/main" id="{25DF3E1D-10FA-7BF8-E06A-D4C66945572B}"/>
              </a:ext>
            </a:extLst>
          </p:cNvPr>
          <p:cNvPicPr>
            <a:picLocks noChangeAspect="1"/>
          </p:cNvPicPr>
          <p:nvPr/>
        </p:nvPicPr>
        <p:blipFill>
          <a:blip r:embed="rId2"/>
          <a:stretch>
            <a:fillRect/>
          </a:stretch>
        </p:blipFill>
        <p:spPr>
          <a:xfrm>
            <a:off x="838200" y="2781300"/>
            <a:ext cx="10715625" cy="3943350"/>
          </a:xfrm>
          <a:prstGeom prst="rect">
            <a:avLst/>
          </a:prstGeom>
        </p:spPr>
      </p:pic>
    </p:spTree>
    <p:extLst>
      <p:ext uri="{BB962C8B-B14F-4D97-AF65-F5344CB8AC3E}">
        <p14:creationId xmlns:p14="http://schemas.microsoft.com/office/powerpoint/2010/main" val="180577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ACF8A-728A-A1BB-F5D7-5ED0228B7B3E}"/>
              </a:ext>
            </a:extLst>
          </p:cNvPr>
          <p:cNvSpPr>
            <a:spLocks noGrp="1"/>
          </p:cNvSpPr>
          <p:nvPr>
            <p:ph type="title"/>
          </p:nvPr>
        </p:nvSpPr>
        <p:spPr>
          <a:xfrm>
            <a:off x="0" y="0"/>
            <a:ext cx="10766571" cy="1459683"/>
          </a:xfrm>
        </p:spPr>
        <p:txBody>
          <a:bodyPr>
            <a:normAutofit/>
          </a:bodyPr>
          <a:lstStyle/>
          <a:p>
            <a:pPr algn="ctr"/>
            <a:br>
              <a:rPr lang="es-MX" sz="3200" b="0" i="0" dirty="0">
                <a:solidFill>
                  <a:srgbClr val="0F161A"/>
                </a:solidFill>
                <a:effectLst/>
                <a:latin typeface="Algerian" panose="04020705040A02060702" pitchFamily="82" charset="0"/>
              </a:rPr>
            </a:br>
            <a:r>
              <a:rPr lang="es-MX" sz="3200" b="0" i="0" dirty="0">
                <a:solidFill>
                  <a:srgbClr val="0F161A"/>
                </a:solidFill>
                <a:effectLst/>
                <a:latin typeface="Algerian" panose="04020705040A02060702" pitchFamily="82" charset="0"/>
              </a:rPr>
              <a:t>Cómo funciona la metodología Scrum</a:t>
            </a:r>
            <a:br>
              <a:rPr lang="es-MX" sz="3200" b="0" i="0" dirty="0">
                <a:solidFill>
                  <a:srgbClr val="0F161A"/>
                </a:solidFill>
                <a:effectLst/>
                <a:latin typeface="Algerian" panose="04020705040A02060702" pitchFamily="82" charset="0"/>
              </a:rPr>
            </a:br>
            <a:endParaRPr lang="es-CO" sz="3200" dirty="0">
              <a:latin typeface="Algerian" panose="04020705040A02060702" pitchFamily="82" charset="0"/>
            </a:endParaRPr>
          </a:p>
        </p:txBody>
      </p:sp>
      <p:sp>
        <p:nvSpPr>
          <p:cNvPr id="4" name="CuadroTexto 3">
            <a:extLst>
              <a:ext uri="{FF2B5EF4-FFF2-40B4-BE49-F238E27FC236}">
                <a16:creationId xmlns:a16="http://schemas.microsoft.com/office/drawing/2014/main" id="{BA239102-1802-7ADC-A795-5EA2A8AA5CF6}"/>
              </a:ext>
            </a:extLst>
          </p:cNvPr>
          <p:cNvSpPr txBox="1"/>
          <p:nvPr/>
        </p:nvSpPr>
        <p:spPr>
          <a:xfrm>
            <a:off x="564160" y="1949114"/>
            <a:ext cx="4561514" cy="4524315"/>
          </a:xfrm>
          <a:prstGeom prst="rect">
            <a:avLst/>
          </a:prstGeom>
          <a:noFill/>
        </p:spPr>
        <p:txBody>
          <a:bodyPr wrap="square">
            <a:spAutoFit/>
          </a:bodyPr>
          <a:lstStyle/>
          <a:p>
            <a:pPr algn="l"/>
            <a:r>
              <a:rPr lang="es-MX" sz="2400" b="0" i="0" dirty="0">
                <a:solidFill>
                  <a:srgbClr val="212529"/>
                </a:solidFill>
                <a:effectLst/>
                <a:latin typeface="Algerian" panose="04020705040A02060702" pitchFamily="82" charset="0"/>
              </a:rPr>
              <a:t>Para saber bien cómo funciona Scrum y qué es la metodología Scrum, debes saber que existe un marco de trabajo para su desarrollo, que comienza con la elaboración del llamado </a:t>
            </a:r>
            <a:r>
              <a:rPr lang="es-MX" sz="2400" b="1" i="0" dirty="0" err="1">
                <a:solidFill>
                  <a:srgbClr val="212529"/>
                </a:solidFill>
                <a:effectLst/>
                <a:latin typeface="Algerian" panose="04020705040A02060702" pitchFamily="82" charset="0"/>
              </a:rPr>
              <a:t>Product</a:t>
            </a:r>
            <a:r>
              <a:rPr lang="es-MX" sz="2400" b="1" i="0" dirty="0">
                <a:solidFill>
                  <a:srgbClr val="212529"/>
                </a:solidFill>
                <a:effectLst/>
                <a:latin typeface="Algerian" panose="04020705040A02060702" pitchFamily="82" charset="0"/>
              </a:rPr>
              <a:t> Backlog</a:t>
            </a:r>
            <a:r>
              <a:rPr lang="es-MX" sz="2400" b="0" i="0" dirty="0">
                <a:solidFill>
                  <a:srgbClr val="212529"/>
                </a:solidFill>
                <a:effectLst/>
                <a:latin typeface="Algerian" panose="04020705040A02060702" pitchFamily="82" charset="0"/>
              </a:rPr>
              <a:t>. Te lo contamos más detalladamente.</a:t>
            </a:r>
          </a:p>
          <a:p>
            <a:br>
              <a:rPr lang="es-MX" sz="2400" dirty="0">
                <a:latin typeface="Algerian" panose="04020705040A02060702" pitchFamily="82" charset="0"/>
              </a:rPr>
            </a:br>
            <a:endParaRPr lang="es-CO" sz="2400" dirty="0">
              <a:latin typeface="Algerian" panose="04020705040A02060702" pitchFamily="82" charset="0"/>
            </a:endParaRPr>
          </a:p>
        </p:txBody>
      </p:sp>
      <p:pic>
        <p:nvPicPr>
          <p:cNvPr id="5" name="Picture 2" descr="Metodología Scrum: qué es y cómo utilizarla para acometer proyectos">
            <a:extLst>
              <a:ext uri="{FF2B5EF4-FFF2-40B4-BE49-F238E27FC236}">
                <a16:creationId xmlns:a16="http://schemas.microsoft.com/office/drawing/2014/main" id="{B0E17ECC-BB22-5D8B-3C23-2BA38282C3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5674" y="2044669"/>
            <a:ext cx="6586603" cy="3146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59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20383B-AC68-7ABE-AC4F-BBB0BCD42A7E}"/>
              </a:ext>
            </a:extLst>
          </p:cNvPr>
          <p:cNvSpPr>
            <a:spLocks noGrp="1"/>
          </p:cNvSpPr>
          <p:nvPr>
            <p:ph type="title"/>
          </p:nvPr>
        </p:nvSpPr>
        <p:spPr>
          <a:xfrm>
            <a:off x="0" y="1"/>
            <a:ext cx="10928132" cy="1459683"/>
          </a:xfrm>
        </p:spPr>
        <p:txBody>
          <a:bodyPr>
            <a:noAutofit/>
          </a:bodyPr>
          <a:lstStyle/>
          <a:p>
            <a:pPr algn="ctr"/>
            <a:r>
              <a:rPr lang="es-MX" sz="2400" b="0" i="0" dirty="0">
                <a:solidFill>
                  <a:srgbClr val="0F161A"/>
                </a:solidFill>
                <a:effectLst/>
                <a:latin typeface="Algerian" panose="04020705040A02060702" pitchFamily="82" charset="0"/>
              </a:rPr>
              <a:t> </a:t>
            </a:r>
            <a:br>
              <a:rPr lang="es-MX" sz="2400" b="0" i="0" dirty="0">
                <a:solidFill>
                  <a:srgbClr val="0F161A"/>
                </a:solidFill>
                <a:effectLst/>
                <a:latin typeface="Algerian" panose="04020705040A02060702" pitchFamily="82" charset="0"/>
              </a:rPr>
            </a:br>
            <a:br>
              <a:rPr lang="es-MX" sz="2400" b="0" i="0" dirty="0">
                <a:solidFill>
                  <a:srgbClr val="0F161A"/>
                </a:solidFill>
                <a:effectLst/>
                <a:latin typeface="Algerian" panose="04020705040A02060702" pitchFamily="82" charset="0"/>
              </a:rPr>
            </a:br>
            <a:r>
              <a:rPr lang="es-MX" sz="2400" b="0" i="0" dirty="0">
                <a:solidFill>
                  <a:srgbClr val="0F161A"/>
                </a:solidFill>
                <a:effectLst/>
                <a:latin typeface="Algerian" panose="04020705040A02060702" pitchFamily="82" charset="0"/>
              </a:rPr>
              <a:t> ¿Qué es Scrum?</a:t>
            </a:r>
            <a:br>
              <a:rPr lang="es-MX" sz="2400" b="0" i="0" dirty="0">
                <a:solidFill>
                  <a:srgbClr val="0F161A"/>
                </a:solidFill>
                <a:effectLst/>
                <a:latin typeface="Algerian" panose="04020705040A02060702" pitchFamily="82" charset="0"/>
              </a:rPr>
            </a:br>
            <a:br>
              <a:rPr lang="es-ES" sz="2400" b="1" dirty="0">
                <a:solidFill>
                  <a:schemeClr val="bg1"/>
                </a:solidFill>
                <a:latin typeface="Work Sans" pitchFamily="2" charset="0"/>
              </a:rPr>
            </a:br>
            <a:endParaRPr lang="es-CO" sz="2400" b="1" dirty="0">
              <a:solidFill>
                <a:schemeClr val="bg1"/>
              </a:solidFill>
              <a:latin typeface="Work Sans" pitchFamily="2" charset="0"/>
            </a:endParaRPr>
          </a:p>
        </p:txBody>
      </p:sp>
      <p:sp>
        <p:nvSpPr>
          <p:cNvPr id="6" name="CuadroTexto 5">
            <a:extLst>
              <a:ext uri="{FF2B5EF4-FFF2-40B4-BE49-F238E27FC236}">
                <a16:creationId xmlns:a16="http://schemas.microsoft.com/office/drawing/2014/main" id="{A890D121-CB28-AEDC-EDB9-24CAC91D5C1F}"/>
              </a:ext>
            </a:extLst>
          </p:cNvPr>
          <p:cNvSpPr txBox="1"/>
          <p:nvPr/>
        </p:nvSpPr>
        <p:spPr>
          <a:xfrm>
            <a:off x="176169" y="1397674"/>
            <a:ext cx="12116499" cy="5909310"/>
          </a:xfrm>
          <a:prstGeom prst="rect">
            <a:avLst/>
          </a:prstGeom>
          <a:noFill/>
        </p:spPr>
        <p:txBody>
          <a:bodyPr wrap="square" rtlCol="0">
            <a:spAutoFit/>
          </a:bodyPr>
          <a:lstStyle/>
          <a:p>
            <a:pPr algn="l"/>
            <a:endParaRPr lang="es-MX" sz="2000" b="1" dirty="0">
              <a:solidFill>
                <a:srgbClr val="212529"/>
              </a:solidFill>
              <a:latin typeface="Algerian" panose="04020705040A02060702" pitchFamily="82" charset="0"/>
            </a:endParaRPr>
          </a:p>
          <a:p>
            <a:pPr algn="l"/>
            <a:r>
              <a:rPr lang="es-MX" sz="2000" b="1" i="0" dirty="0">
                <a:solidFill>
                  <a:srgbClr val="212529"/>
                </a:solidFill>
                <a:effectLst/>
                <a:latin typeface="Algerian" panose="04020705040A02060702" pitchFamily="82" charset="0"/>
              </a:rPr>
              <a:t>La metodología Scrum</a:t>
            </a:r>
            <a:r>
              <a:rPr lang="es-MX" sz="2000" b="0" i="0" dirty="0">
                <a:solidFill>
                  <a:srgbClr val="212529"/>
                </a:solidFill>
                <a:effectLst/>
                <a:latin typeface="Algerian" panose="04020705040A02060702" pitchFamily="82" charset="0"/>
              </a:rPr>
              <a:t>  permite abordar proyectos complejos desarrollados en entornos dinámicos y cambiantes de un modo flexible. Está  basada en entregas parciales y regulares del producto final en base al valor que ofrecen a los clientes. Dicho en otras palabras: Scrum sirve para mejorar el trabajo colaborativo entre equipos.</a:t>
            </a:r>
          </a:p>
          <a:p>
            <a:pPr algn="l"/>
            <a:endParaRPr lang="es-MX" sz="2000" b="0" i="0" dirty="0">
              <a:solidFill>
                <a:srgbClr val="212529"/>
              </a:solidFill>
              <a:effectLst/>
              <a:latin typeface="Algerian" panose="04020705040A02060702" pitchFamily="82" charset="0"/>
            </a:endParaRPr>
          </a:p>
          <a:p>
            <a:pPr algn="l"/>
            <a:r>
              <a:rPr lang="es-MX" sz="2000" b="0" i="0" dirty="0">
                <a:solidFill>
                  <a:srgbClr val="212529"/>
                </a:solidFill>
                <a:effectLst/>
                <a:latin typeface="Algerian" panose="04020705040A02060702" pitchFamily="82" charset="0"/>
              </a:rPr>
              <a:t>Se trata de una metodología que ayuda a los equipos a aprender y organizarse en base a las experiencias a la vez que aborda problemas e invita a reflexionar sobre los éxitos y fracasos.  Todo ello bajo una serie de herramientas y recursos que permite a los equipos organizarse con mayor agilidad.</a:t>
            </a:r>
          </a:p>
          <a:p>
            <a:pPr algn="l"/>
            <a:endParaRPr lang="es-MX" sz="2000" b="0" i="0" dirty="0">
              <a:solidFill>
                <a:srgbClr val="212529"/>
              </a:solidFill>
              <a:effectLst/>
              <a:latin typeface="Algerian" panose="04020705040A02060702" pitchFamily="82" charset="0"/>
            </a:endParaRPr>
          </a:p>
          <a:p>
            <a:pPr algn="l"/>
            <a:r>
              <a:rPr lang="es-MX" sz="2000" b="1" i="0" dirty="0">
                <a:solidFill>
                  <a:srgbClr val="0F161A"/>
                </a:solidFill>
                <a:effectLst/>
                <a:latin typeface="Algerian" panose="04020705040A02060702" pitchFamily="82" charset="0"/>
              </a:rPr>
              <a:t>¿Qué es Scrum Master?</a:t>
            </a:r>
          </a:p>
          <a:p>
            <a:pPr algn="l"/>
            <a:r>
              <a:rPr lang="es-MX" sz="2000" b="0" i="0" dirty="0">
                <a:solidFill>
                  <a:srgbClr val="212529"/>
                </a:solidFill>
                <a:effectLst/>
                <a:latin typeface="Algerian" panose="04020705040A02060702" pitchFamily="82" charset="0"/>
              </a:rPr>
              <a:t>El </a:t>
            </a:r>
            <a:r>
              <a:rPr lang="es-MX" sz="2000" b="1" i="0" dirty="0">
                <a:solidFill>
                  <a:srgbClr val="212529"/>
                </a:solidFill>
                <a:effectLst/>
                <a:latin typeface="Algerian" panose="04020705040A02060702" pitchFamily="82" charset="0"/>
              </a:rPr>
              <a:t>Scrum Master (SM)</a:t>
            </a:r>
            <a:r>
              <a:rPr lang="es-MX" sz="2000" b="0" i="0" dirty="0">
                <a:solidFill>
                  <a:srgbClr val="212529"/>
                </a:solidFill>
                <a:effectLst/>
                <a:latin typeface="Algerian" panose="04020705040A02060702" pitchFamily="82" charset="0"/>
              </a:rPr>
              <a:t> o facilitador de proyectos, es la figura que lidera los equipos en la gestión ágil de proyectos. Su misión es que los equipos de trabajo alcancen sus objetivos hasta llegar a la fase de «</a:t>
            </a:r>
            <a:r>
              <a:rPr lang="es-MX" sz="2000" b="1" i="0" u="none" strike="noStrike" dirty="0">
                <a:solidFill>
                  <a:srgbClr val="007BFF"/>
                </a:solidFill>
                <a:effectLst/>
                <a:latin typeface="Algerian" panose="04020705040A02060702" pitchFamily="82" charset="0"/>
                <a:hlinkClick r:id="rId3"/>
              </a:rPr>
              <a:t>sprint final</a:t>
            </a:r>
            <a:r>
              <a:rPr lang="es-MX" sz="2000" b="0" i="0" dirty="0">
                <a:solidFill>
                  <a:srgbClr val="212529"/>
                </a:solidFill>
                <a:effectLst/>
                <a:latin typeface="Algerian" panose="04020705040A02060702" pitchFamily="82" charset="0"/>
              </a:rPr>
              <a:t>«, eliminando cualquier dificultad que puedan encontrar en el camino.</a:t>
            </a:r>
          </a:p>
          <a:p>
            <a:pPr algn="l"/>
            <a:endParaRPr lang="es-MX" sz="2000" b="0" i="0" dirty="0">
              <a:solidFill>
                <a:srgbClr val="212529"/>
              </a:solidFill>
              <a:effectLst/>
              <a:latin typeface="Algerian" panose="04020705040A02060702" pitchFamily="82" charset="0"/>
            </a:endParaRPr>
          </a:p>
          <a:p>
            <a:endParaRPr lang="es-CO" dirty="0"/>
          </a:p>
        </p:txBody>
      </p:sp>
    </p:spTree>
    <p:extLst>
      <p:ext uri="{BB962C8B-B14F-4D97-AF65-F5344CB8AC3E}">
        <p14:creationId xmlns:p14="http://schemas.microsoft.com/office/powerpoint/2010/main" val="146817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F4233-1AE0-733C-08D6-285F822592FF}"/>
              </a:ext>
            </a:extLst>
          </p:cNvPr>
          <p:cNvSpPr>
            <a:spLocks noGrp="1"/>
          </p:cNvSpPr>
          <p:nvPr>
            <p:ph type="title"/>
          </p:nvPr>
        </p:nvSpPr>
        <p:spPr>
          <a:xfrm>
            <a:off x="0" y="1"/>
            <a:ext cx="10601101" cy="1431966"/>
          </a:xfrm>
        </p:spPr>
        <p:txBody>
          <a:bodyPr>
            <a:noAutofit/>
          </a:bodyPr>
          <a:lstStyle/>
          <a:p>
            <a:pPr algn="ctr"/>
            <a:br>
              <a:rPr lang="es-MX" sz="3600" b="0" i="0" dirty="0">
                <a:solidFill>
                  <a:srgbClr val="0F161A"/>
                </a:solidFill>
                <a:effectLst/>
                <a:latin typeface="Algerian" panose="04020705040A02060702" pitchFamily="82" charset="0"/>
              </a:rPr>
            </a:br>
            <a:r>
              <a:rPr lang="es-MX" sz="3600" b="0" i="0" dirty="0">
                <a:solidFill>
                  <a:srgbClr val="0F161A"/>
                </a:solidFill>
                <a:effectLst/>
                <a:latin typeface="Algerian" panose="04020705040A02060702" pitchFamily="82" charset="0"/>
              </a:rPr>
              <a:t>La Historia</a:t>
            </a:r>
            <a:br>
              <a:rPr lang="es-MX" sz="3600" dirty="0">
                <a:solidFill>
                  <a:srgbClr val="0F161A"/>
                </a:solidFill>
                <a:latin typeface="Algerian" panose="04020705040A02060702" pitchFamily="82" charset="0"/>
              </a:rPr>
            </a:br>
            <a:r>
              <a:rPr lang="es-MX" sz="3600" b="0" i="0" dirty="0">
                <a:solidFill>
                  <a:srgbClr val="0F161A"/>
                </a:solidFill>
                <a:effectLst/>
                <a:latin typeface="Algerian" panose="04020705040A02060702" pitchFamily="82" charset="0"/>
              </a:rPr>
              <a:t> de SCRUM</a:t>
            </a:r>
            <a:br>
              <a:rPr lang="es-MX" sz="3600" b="0" i="0" dirty="0">
                <a:solidFill>
                  <a:srgbClr val="0F161A"/>
                </a:solidFill>
                <a:effectLst/>
                <a:latin typeface="Algerian" panose="04020705040A02060702" pitchFamily="82" charset="0"/>
              </a:rPr>
            </a:br>
            <a:endParaRPr lang="es-CO" sz="3600" b="1" dirty="0">
              <a:solidFill>
                <a:schemeClr val="bg1"/>
              </a:solidFill>
              <a:latin typeface="Algerian" panose="04020705040A02060702" pitchFamily="82" charset="0"/>
            </a:endParaRPr>
          </a:p>
        </p:txBody>
      </p:sp>
      <p:sp>
        <p:nvSpPr>
          <p:cNvPr id="4" name="CuadroTexto 3">
            <a:extLst>
              <a:ext uri="{FF2B5EF4-FFF2-40B4-BE49-F238E27FC236}">
                <a16:creationId xmlns:a16="http://schemas.microsoft.com/office/drawing/2014/main" id="{B8F985BF-5809-D496-9E80-777238F84992}"/>
              </a:ext>
            </a:extLst>
          </p:cNvPr>
          <p:cNvSpPr txBox="1"/>
          <p:nvPr/>
        </p:nvSpPr>
        <p:spPr>
          <a:xfrm>
            <a:off x="0" y="1776822"/>
            <a:ext cx="11943339" cy="3046988"/>
          </a:xfrm>
          <a:prstGeom prst="rect">
            <a:avLst/>
          </a:prstGeom>
          <a:noFill/>
        </p:spPr>
        <p:txBody>
          <a:bodyPr wrap="square" rtlCol="0">
            <a:spAutoFit/>
          </a:bodyPr>
          <a:lstStyle/>
          <a:p>
            <a:pPr algn="l"/>
            <a:r>
              <a:rPr lang="es-MX" sz="2400" b="0" i="0" dirty="0">
                <a:solidFill>
                  <a:srgbClr val="0F161A"/>
                </a:solidFill>
                <a:effectLst/>
                <a:latin typeface="Algerian" panose="04020705040A02060702" pitchFamily="82" charset="0"/>
              </a:rPr>
              <a:t>La Historia de SCRUM</a:t>
            </a:r>
          </a:p>
          <a:p>
            <a:pPr algn="l"/>
            <a:r>
              <a:rPr lang="es-MX" sz="2400" b="0" i="0" dirty="0">
                <a:solidFill>
                  <a:srgbClr val="212529"/>
                </a:solidFill>
                <a:effectLst/>
                <a:latin typeface="Algerian" panose="04020705040A02060702" pitchFamily="82" charset="0"/>
              </a:rPr>
              <a:t>Aunque Scrum se utilizó por primera vez para describir el contenido ágil en 1986 en Harvard Business </a:t>
            </a:r>
            <a:r>
              <a:rPr lang="es-MX" sz="2400" b="0" i="0" dirty="0" err="1">
                <a:solidFill>
                  <a:srgbClr val="212529"/>
                </a:solidFill>
                <a:effectLst/>
                <a:latin typeface="Algerian" panose="04020705040A02060702" pitchFamily="82" charset="0"/>
              </a:rPr>
              <a:t>Review</a:t>
            </a:r>
            <a:r>
              <a:rPr lang="es-MX" sz="2400" b="0" i="0" dirty="0">
                <a:solidFill>
                  <a:srgbClr val="212529"/>
                </a:solidFill>
                <a:effectLst/>
                <a:latin typeface="Algerian" panose="04020705040A02060702" pitchFamily="82" charset="0"/>
              </a:rPr>
              <a:t>, el término se origina en el rugby. En rugby, un “scrum” o melé es una formación fija cuya función es conseguir la pelota y volver a ponerla en juego, tras una falta menor durante el juego. Es una metáfora de trabajo en equipo ya que los jugadores trabajan juntos para lograr su objetivo común: ganar el partido marcando puntos</a:t>
            </a:r>
            <a:r>
              <a:rPr lang="es-MX" b="0" i="0" dirty="0">
                <a:solidFill>
                  <a:srgbClr val="212529"/>
                </a:solidFill>
                <a:effectLst/>
                <a:latin typeface="Montserrat" panose="00000500000000000000" pitchFamily="2" charset="0"/>
              </a:rPr>
              <a:t>.</a:t>
            </a:r>
          </a:p>
        </p:txBody>
      </p:sp>
    </p:spTree>
    <p:extLst>
      <p:ext uri="{BB962C8B-B14F-4D97-AF65-F5344CB8AC3E}">
        <p14:creationId xmlns:p14="http://schemas.microsoft.com/office/powerpoint/2010/main" val="421124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75A6CF9-5ECD-05BD-5736-14FE7AE5F4BF}"/>
              </a:ext>
            </a:extLst>
          </p:cNvPr>
          <p:cNvSpPr>
            <a:spLocks noGrp="1"/>
          </p:cNvSpPr>
          <p:nvPr>
            <p:ph type="title"/>
          </p:nvPr>
        </p:nvSpPr>
        <p:spPr>
          <a:xfrm>
            <a:off x="412532" y="266271"/>
            <a:ext cx="10515600" cy="1325563"/>
          </a:xfrm>
        </p:spPr>
        <p:txBody>
          <a:bodyPr>
            <a:noAutofit/>
          </a:bodyPr>
          <a:lstStyle/>
          <a:p>
            <a:pPr algn="ctr"/>
            <a:br>
              <a:rPr lang="es-CO" sz="2400" b="1" dirty="0">
                <a:solidFill>
                  <a:schemeClr val="bg1">
                    <a:lumMod val="95000"/>
                  </a:schemeClr>
                </a:solidFill>
                <a:latin typeface="Algerian" panose="04020705040A02060702" pitchFamily="82" charset="0"/>
              </a:rPr>
            </a:br>
            <a:br>
              <a:rPr lang="es-ES" sz="2400" b="1" dirty="0">
                <a:solidFill>
                  <a:schemeClr val="bg1"/>
                </a:solidFill>
                <a:latin typeface="Work Sans" pitchFamily="2" charset="0"/>
              </a:rPr>
            </a:br>
            <a:endParaRPr lang="es-CO" sz="2400" b="1" dirty="0">
              <a:solidFill>
                <a:schemeClr val="bg1"/>
              </a:solidFill>
              <a:latin typeface="Work Sans" pitchFamily="2" charset="0"/>
            </a:endParaRPr>
          </a:p>
        </p:txBody>
      </p:sp>
      <p:sp>
        <p:nvSpPr>
          <p:cNvPr id="2" name="CuadroTexto 1">
            <a:extLst>
              <a:ext uri="{FF2B5EF4-FFF2-40B4-BE49-F238E27FC236}">
                <a16:creationId xmlns:a16="http://schemas.microsoft.com/office/drawing/2014/main" id="{8B10EA23-11F1-2D45-1510-F28C9BA95C7C}"/>
              </a:ext>
            </a:extLst>
          </p:cNvPr>
          <p:cNvSpPr txBox="1"/>
          <p:nvPr/>
        </p:nvSpPr>
        <p:spPr>
          <a:xfrm>
            <a:off x="3212983" y="385894"/>
            <a:ext cx="5066951" cy="523220"/>
          </a:xfrm>
          <a:prstGeom prst="rect">
            <a:avLst/>
          </a:prstGeom>
          <a:noFill/>
        </p:spPr>
        <p:txBody>
          <a:bodyPr wrap="square" rtlCol="0">
            <a:spAutoFit/>
          </a:bodyPr>
          <a:lstStyle/>
          <a:p>
            <a:r>
              <a:rPr lang="es-MX" sz="2800" dirty="0">
                <a:latin typeface="Algerian" panose="04020705040A02060702" pitchFamily="82" charset="0"/>
              </a:rPr>
              <a:t>Características de scrum</a:t>
            </a:r>
            <a:endParaRPr lang="es-CO" sz="2800" dirty="0">
              <a:latin typeface="Algerian" panose="04020705040A02060702" pitchFamily="82" charset="0"/>
            </a:endParaRPr>
          </a:p>
        </p:txBody>
      </p:sp>
      <p:sp>
        <p:nvSpPr>
          <p:cNvPr id="8" name="CuadroTexto 7">
            <a:extLst>
              <a:ext uri="{FF2B5EF4-FFF2-40B4-BE49-F238E27FC236}">
                <a16:creationId xmlns:a16="http://schemas.microsoft.com/office/drawing/2014/main" id="{3845040A-787D-C165-65FB-8BDF9E9D9BCD}"/>
              </a:ext>
            </a:extLst>
          </p:cNvPr>
          <p:cNvSpPr txBox="1"/>
          <p:nvPr/>
        </p:nvSpPr>
        <p:spPr>
          <a:xfrm flipH="1">
            <a:off x="0" y="1711457"/>
            <a:ext cx="10928132" cy="4801314"/>
          </a:xfrm>
          <a:prstGeom prst="rect">
            <a:avLst/>
          </a:prstGeom>
          <a:noFill/>
        </p:spPr>
        <p:txBody>
          <a:bodyPr wrap="square">
            <a:spAutoFit/>
          </a:bodyPr>
          <a:lstStyle/>
          <a:p>
            <a:pPr algn="l">
              <a:buFont typeface="Arial" panose="020B0604020202020204" pitchFamily="34" charset="0"/>
              <a:buChar char="•"/>
            </a:pPr>
            <a:r>
              <a:rPr lang="es-MX" b="1" i="0" dirty="0">
                <a:solidFill>
                  <a:srgbClr val="212529"/>
                </a:solidFill>
                <a:effectLst/>
                <a:latin typeface="Algerian" panose="04020705040A02060702" pitchFamily="82" charset="0"/>
              </a:rPr>
              <a:t>Equipos autónomos: </a:t>
            </a:r>
            <a:r>
              <a:rPr lang="es-MX" b="0" i="0" dirty="0">
                <a:solidFill>
                  <a:srgbClr val="212529"/>
                </a:solidFill>
                <a:effectLst/>
                <a:latin typeface="Algerian" panose="04020705040A02060702" pitchFamily="82" charset="0"/>
              </a:rPr>
              <a:t>los equipos Scrum están pensados ​​para operar sobre la marcha, con un orden y dinámica únicos que carecen de jerarquía. Estos equipos se consideran autoorganizados, exhiben autonomía, crecimiento continuo y colaboración.</a:t>
            </a:r>
          </a:p>
          <a:p>
            <a:pPr algn="l">
              <a:buFont typeface="Arial" panose="020B0604020202020204" pitchFamily="34" charset="0"/>
              <a:buChar char="•"/>
            </a:pPr>
            <a:r>
              <a:rPr lang="es-MX" b="1" i="0" dirty="0">
                <a:solidFill>
                  <a:srgbClr val="212529"/>
                </a:solidFill>
                <a:effectLst/>
                <a:latin typeface="Algerian" panose="04020705040A02060702" pitchFamily="82" charset="0"/>
              </a:rPr>
              <a:t>Fases de desarrollo solapadas: </a:t>
            </a:r>
            <a:r>
              <a:rPr lang="es-MX" b="0" i="0" dirty="0">
                <a:solidFill>
                  <a:srgbClr val="212529"/>
                </a:solidFill>
                <a:effectLst/>
                <a:latin typeface="Algerian" panose="04020705040A02060702" pitchFamily="82" charset="0"/>
              </a:rPr>
              <a:t>las personas de un equipo Scrum deben trabajar para sincronizar sus ritmos para cumplir con los plazos de entrega. En algún momento del desarrollo, el ritmo de cada individuo comienza a solaparse y sincronizarse con el de los demás y, finalmente, se forma un ritmo colectivo dentro del equipo.</a:t>
            </a:r>
          </a:p>
          <a:p>
            <a:pPr algn="l">
              <a:buFont typeface="Arial" panose="020B0604020202020204" pitchFamily="34" charset="0"/>
              <a:buChar char="•"/>
            </a:pPr>
            <a:r>
              <a:rPr lang="es-MX" b="1" i="0" dirty="0">
                <a:solidFill>
                  <a:srgbClr val="212529"/>
                </a:solidFill>
                <a:effectLst/>
                <a:latin typeface="Algerian" panose="04020705040A02060702" pitchFamily="82" charset="0"/>
              </a:rPr>
              <a:t>Seguimiento sin control:</a:t>
            </a:r>
            <a:r>
              <a:rPr lang="es-MX" b="0" i="0" dirty="0">
                <a:solidFill>
                  <a:srgbClr val="212529"/>
                </a:solidFill>
                <a:effectLst/>
                <a:latin typeface="Algerian" panose="04020705040A02060702" pitchFamily="82" charset="0"/>
              </a:rPr>
              <a:t> como mencionamos, los equipos Scrum se autoorganizan y operan como una pequeña startup, pero eso no significa que no exista ninguna estructura. Al crear puntos de control a lo largo del proyecto para analizar las interacciones y el progreso del equipo, los equipos Scrum mantienen el control sin obstaculizar la creatividad.</a:t>
            </a:r>
          </a:p>
          <a:p>
            <a:pPr>
              <a:buFont typeface="Arial" panose="020B0604020202020204" pitchFamily="34" charset="0"/>
              <a:buChar char="•"/>
            </a:pPr>
            <a:r>
              <a:rPr lang="es-MX" b="1" i="0" dirty="0">
                <a:solidFill>
                  <a:srgbClr val="212529"/>
                </a:solidFill>
                <a:effectLst/>
                <a:latin typeface="Algerian" panose="04020705040A02060702" pitchFamily="82" charset="0"/>
              </a:rPr>
              <a:t>Aprendizaje múltiple:</a:t>
            </a:r>
            <a:r>
              <a:rPr lang="es-MX" b="0" i="0" dirty="0">
                <a:solidFill>
                  <a:srgbClr val="212529"/>
                </a:solidFill>
                <a:effectLst/>
                <a:latin typeface="Algerian" panose="04020705040A02060702" pitchFamily="82" charset="0"/>
              </a:rPr>
              <a:t> Scrum es un marco que se basa en gran medida en prueba y error. Los miembros del equipo Scrum también tienen como objetivo mantenerse al día con las condiciones cambiantes del mercado. Es por eso que el aprendizaje es fluido y rota entre los diferentes miembros de la organización.</a:t>
            </a:r>
          </a:p>
          <a:p>
            <a:pPr algn="l">
              <a:buFont typeface="Arial" panose="020B0604020202020204" pitchFamily="34" charset="0"/>
              <a:buChar char="•"/>
            </a:pPr>
            <a:endParaRPr lang="es-MX" b="0" i="0" dirty="0">
              <a:solidFill>
                <a:srgbClr val="212529"/>
              </a:solidFill>
              <a:effectLst/>
              <a:latin typeface="Algerian" panose="04020705040A02060702" pitchFamily="82" charset="0"/>
            </a:endParaRPr>
          </a:p>
        </p:txBody>
      </p:sp>
    </p:spTree>
    <p:extLst>
      <p:ext uri="{BB962C8B-B14F-4D97-AF65-F5344CB8AC3E}">
        <p14:creationId xmlns:p14="http://schemas.microsoft.com/office/powerpoint/2010/main" val="268477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2700" b="1" dirty="0">
                <a:solidFill>
                  <a:schemeClr val="bg1">
                    <a:lumMod val="95000"/>
                  </a:schemeClr>
                </a:solidFill>
                <a:latin typeface="Algerian" panose="04020705040A02060702" pitchFamily="82" charset="0"/>
              </a:rPr>
              <a:t> </a:t>
            </a:r>
            <a:br>
              <a:rPr lang="es-MX" b="1" dirty="0">
                <a:solidFill>
                  <a:schemeClr val="bg1">
                    <a:lumMod val="95000"/>
                  </a:schemeClr>
                </a:solidFill>
                <a:latin typeface="Algerian" panose="04020705040A02060702" pitchFamily="82" charset="0"/>
              </a:rPr>
            </a:br>
            <a:endParaRPr lang="en-US" dirty="0"/>
          </a:p>
        </p:txBody>
      </p:sp>
      <p:sp>
        <p:nvSpPr>
          <p:cNvPr id="6" name="CuadroTexto 5">
            <a:extLst>
              <a:ext uri="{FF2B5EF4-FFF2-40B4-BE49-F238E27FC236}">
                <a16:creationId xmlns:a16="http://schemas.microsoft.com/office/drawing/2014/main" id="{8C73F1AE-95A2-59EB-17E7-239EB80ACF0D}"/>
              </a:ext>
            </a:extLst>
          </p:cNvPr>
          <p:cNvSpPr txBox="1"/>
          <p:nvPr/>
        </p:nvSpPr>
        <p:spPr>
          <a:xfrm>
            <a:off x="3140279" y="566241"/>
            <a:ext cx="6096000" cy="461665"/>
          </a:xfrm>
          <a:prstGeom prst="rect">
            <a:avLst/>
          </a:prstGeom>
          <a:noFill/>
        </p:spPr>
        <p:txBody>
          <a:bodyPr wrap="square">
            <a:spAutoFit/>
          </a:bodyPr>
          <a:lstStyle/>
          <a:p>
            <a:r>
              <a:rPr lang="en-US" sz="2400" b="1" kern="1200" dirty="0">
                <a:solidFill>
                  <a:schemeClr val="tx1"/>
                </a:solidFill>
                <a:latin typeface="Algerian" panose="04020705040A02060702" pitchFamily="82" charset="0"/>
                <a:ea typeface="+mj-ea"/>
                <a:cs typeface="+mj-cs"/>
              </a:rPr>
              <a:t>PERFILES DE LA METODOLIGIA SCRUM</a:t>
            </a:r>
            <a:endParaRPr lang="es-CO" sz="2400" dirty="0">
              <a:latin typeface="Algerian" panose="04020705040A02060702" pitchFamily="82" charset="0"/>
            </a:endParaRPr>
          </a:p>
        </p:txBody>
      </p:sp>
      <p:sp>
        <p:nvSpPr>
          <p:cNvPr id="8" name="CuadroTexto 7">
            <a:extLst>
              <a:ext uri="{FF2B5EF4-FFF2-40B4-BE49-F238E27FC236}">
                <a16:creationId xmlns:a16="http://schemas.microsoft.com/office/drawing/2014/main" id="{967B292F-7CAD-8D56-4C26-3E1239146978}"/>
              </a:ext>
            </a:extLst>
          </p:cNvPr>
          <p:cNvSpPr txBox="1"/>
          <p:nvPr/>
        </p:nvSpPr>
        <p:spPr>
          <a:xfrm>
            <a:off x="93677" y="2010787"/>
            <a:ext cx="6130954" cy="4081117"/>
          </a:xfrm>
          <a:prstGeom prst="rect">
            <a:avLst/>
          </a:prstGeom>
          <a:noFill/>
        </p:spPr>
        <p:txBody>
          <a:bodyPr wrap="square">
            <a:sp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Como decimos, Este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método</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no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sería</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possible sin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el</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concepto</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de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equipo</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de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trabajo</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Entre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los</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puestos</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de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trabajo</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Scrum,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encontramos</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los</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t>
            </a:r>
            <a:r>
              <a:rPr kumimoji="0" lang="en-US" sz="3200" b="1" i="0" u="none" strike="noStrike" kern="1200" cap="none" spc="0" normalizeH="0" baseline="0" noProof="0" dirty="0">
                <a:ln>
                  <a:noFill/>
                </a:ln>
                <a:solidFill>
                  <a:prstClr val="black"/>
                </a:solidFill>
                <a:effectLst/>
                <a:uLnTx/>
                <a:uFillTx/>
                <a:latin typeface="Algerian" panose="04020705040A02060702" pitchFamily="82" charset="0"/>
              </a:rPr>
              <a:t>Product Owner</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o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el</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hlinkClick r:id="rId2" tooltip="Definición y características del Scrum Master"/>
              </a:rPr>
              <a:t>Scrum Master</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Te</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contamos</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cómo</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trabaja</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cada</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 uno de </a:t>
            </a:r>
            <a:r>
              <a:rPr kumimoji="0" lang="en-US" sz="3200" b="0" i="0" u="none" strike="noStrike" kern="1200" cap="none" spc="0" normalizeH="0" baseline="0" noProof="0" dirty="0" err="1">
                <a:ln>
                  <a:noFill/>
                </a:ln>
                <a:solidFill>
                  <a:prstClr val="black"/>
                </a:solidFill>
                <a:effectLst/>
                <a:uLnTx/>
                <a:uFillTx/>
                <a:latin typeface="Algerian" panose="04020705040A02060702" pitchFamily="82" charset="0"/>
              </a:rPr>
              <a:t>ellos</a:t>
            </a:r>
            <a:r>
              <a:rPr kumimoji="0" lang="en-US" sz="3200" b="0" i="0" u="none" strike="noStrike" kern="1200" cap="none" spc="0" normalizeH="0" baseline="0" noProof="0" dirty="0">
                <a:ln>
                  <a:noFill/>
                </a:ln>
                <a:solidFill>
                  <a:prstClr val="black"/>
                </a:solidFill>
                <a:effectLst/>
                <a:uLnTx/>
                <a:uFillTx/>
                <a:latin typeface="Algerian" panose="04020705040A02060702" pitchFamily="82" charset="0"/>
              </a:rPr>
              <a:t>:</a:t>
            </a:r>
          </a:p>
        </p:txBody>
      </p:sp>
      <p:pic>
        <p:nvPicPr>
          <p:cNvPr id="10" name="Imagen 9">
            <a:extLst>
              <a:ext uri="{FF2B5EF4-FFF2-40B4-BE49-F238E27FC236}">
                <a16:creationId xmlns:a16="http://schemas.microsoft.com/office/drawing/2014/main" id="{8F443665-A174-DAFE-2C4F-B40D5ACF6BEC}"/>
              </a:ext>
            </a:extLst>
          </p:cNvPr>
          <p:cNvPicPr>
            <a:picLocks noChangeAspect="1"/>
          </p:cNvPicPr>
          <p:nvPr/>
        </p:nvPicPr>
        <p:blipFill>
          <a:blip r:embed="rId3"/>
          <a:stretch>
            <a:fillRect/>
          </a:stretch>
        </p:blipFill>
        <p:spPr>
          <a:xfrm>
            <a:off x="6553200" y="2171700"/>
            <a:ext cx="4989195" cy="3920204"/>
          </a:xfrm>
          <a:prstGeom prst="rect">
            <a:avLst/>
          </a:prstGeom>
        </p:spPr>
      </p:pic>
    </p:spTree>
    <p:extLst>
      <p:ext uri="{BB962C8B-B14F-4D97-AF65-F5344CB8AC3E}">
        <p14:creationId xmlns:p14="http://schemas.microsoft.com/office/powerpoint/2010/main" val="402702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0315B-2AA1-60D8-9E7B-43ADB225B697}"/>
              </a:ext>
            </a:extLst>
          </p:cNvPr>
          <p:cNvSpPr>
            <a:spLocks noGrp="1"/>
          </p:cNvSpPr>
          <p:nvPr>
            <p:ph type="title"/>
          </p:nvPr>
        </p:nvSpPr>
        <p:spPr>
          <a:xfrm>
            <a:off x="0" y="0"/>
            <a:ext cx="11048301" cy="1426231"/>
          </a:xfrm>
        </p:spPr>
        <p:txBody>
          <a:bodyPr>
            <a:normAutofit/>
          </a:bodyPr>
          <a:lstStyle/>
          <a:p>
            <a:pPr algn="ctr"/>
            <a:r>
              <a:rPr lang="es-MX" sz="3200" b="0" i="0" dirty="0">
                <a:solidFill>
                  <a:srgbClr val="0F161A"/>
                </a:solidFill>
                <a:effectLst/>
                <a:latin typeface="Algerian" panose="04020705040A02060702" pitchFamily="82" charset="0"/>
              </a:rPr>
              <a:t>1# El Producto </a:t>
            </a:r>
            <a:r>
              <a:rPr lang="es-MX" sz="3200" b="0" i="0" dirty="0" err="1">
                <a:solidFill>
                  <a:srgbClr val="0F161A"/>
                </a:solidFill>
                <a:effectLst/>
                <a:latin typeface="Algerian" panose="04020705040A02060702" pitchFamily="82" charset="0"/>
              </a:rPr>
              <a:t>Owner</a:t>
            </a:r>
            <a:endParaRPr lang="es-CO" sz="3200" dirty="0"/>
          </a:p>
        </p:txBody>
      </p:sp>
      <p:sp>
        <p:nvSpPr>
          <p:cNvPr id="4" name="CuadroTexto 3">
            <a:extLst>
              <a:ext uri="{FF2B5EF4-FFF2-40B4-BE49-F238E27FC236}">
                <a16:creationId xmlns:a16="http://schemas.microsoft.com/office/drawing/2014/main" id="{E478DBE5-43B7-8A54-5ED2-4D4A03FF59DD}"/>
              </a:ext>
            </a:extLst>
          </p:cNvPr>
          <p:cNvSpPr txBox="1"/>
          <p:nvPr/>
        </p:nvSpPr>
        <p:spPr>
          <a:xfrm>
            <a:off x="304101" y="1958316"/>
            <a:ext cx="3957506" cy="3170099"/>
          </a:xfrm>
          <a:prstGeom prst="rect">
            <a:avLst/>
          </a:prstGeom>
          <a:noFill/>
        </p:spPr>
        <p:txBody>
          <a:bodyPr wrap="square">
            <a:spAutoFit/>
          </a:bodyPr>
          <a:lstStyle/>
          <a:p>
            <a:pPr algn="l"/>
            <a:r>
              <a:rPr lang="es-MX" sz="2000" b="1" i="0" dirty="0">
                <a:solidFill>
                  <a:srgbClr val="0F161A"/>
                </a:solidFill>
                <a:effectLst/>
                <a:latin typeface="Algerian" panose="04020705040A02060702" pitchFamily="82" charset="0"/>
              </a:rPr>
              <a:t>1# </a:t>
            </a:r>
            <a:r>
              <a:rPr lang="es-MX" sz="2000" b="0" i="0" dirty="0">
                <a:solidFill>
                  <a:srgbClr val="0F161A"/>
                </a:solidFill>
                <a:effectLst/>
                <a:latin typeface="Algerian" panose="04020705040A02060702" pitchFamily="82" charset="0"/>
              </a:rPr>
              <a:t>El Producto </a:t>
            </a:r>
            <a:r>
              <a:rPr lang="es-MX" sz="2000" b="0" i="0" dirty="0" err="1">
                <a:solidFill>
                  <a:srgbClr val="0F161A"/>
                </a:solidFill>
                <a:effectLst/>
                <a:latin typeface="Algerian" panose="04020705040A02060702" pitchFamily="82" charset="0"/>
              </a:rPr>
              <a:t>Owner</a:t>
            </a:r>
            <a:endParaRPr lang="es-MX" sz="2000" b="0" i="0" dirty="0">
              <a:solidFill>
                <a:srgbClr val="0F161A"/>
              </a:solidFill>
              <a:effectLst/>
              <a:latin typeface="Algerian" panose="04020705040A02060702" pitchFamily="82" charset="0"/>
            </a:endParaRPr>
          </a:p>
          <a:p>
            <a:pPr algn="l"/>
            <a:r>
              <a:rPr lang="es-MX" sz="2000" b="0" i="0" dirty="0">
                <a:solidFill>
                  <a:srgbClr val="212529"/>
                </a:solidFill>
                <a:effectLst/>
                <a:latin typeface="Algerian" panose="04020705040A02060702" pitchFamily="82" charset="0"/>
              </a:rPr>
              <a:t>El Producto </a:t>
            </a:r>
            <a:r>
              <a:rPr lang="es-MX" sz="2000" b="0" i="0" dirty="0" err="1">
                <a:solidFill>
                  <a:srgbClr val="212529"/>
                </a:solidFill>
                <a:effectLst/>
                <a:latin typeface="Algerian" panose="04020705040A02060702" pitchFamily="82" charset="0"/>
              </a:rPr>
              <a:t>Owner</a:t>
            </a:r>
            <a:r>
              <a:rPr lang="es-MX" sz="2000" b="0" i="0" dirty="0">
                <a:solidFill>
                  <a:srgbClr val="212529"/>
                </a:solidFill>
                <a:effectLst/>
                <a:latin typeface="Algerian" panose="04020705040A02060702" pitchFamily="82" charset="0"/>
              </a:rPr>
              <a:t> es responsable de </a:t>
            </a:r>
            <a:r>
              <a:rPr lang="es-MX" sz="2000" b="1" i="0" dirty="0">
                <a:solidFill>
                  <a:srgbClr val="212529"/>
                </a:solidFill>
                <a:effectLst/>
                <a:latin typeface="Algerian" panose="04020705040A02060702" pitchFamily="82" charset="0"/>
              </a:rPr>
              <a:t>maximizar el valor del producto resultante del trabajo del equipo Scrum</a:t>
            </a:r>
            <a:r>
              <a:rPr lang="es-MX" sz="2000" b="0" i="0" dirty="0">
                <a:solidFill>
                  <a:srgbClr val="212529"/>
                </a:solidFill>
                <a:effectLst/>
                <a:latin typeface="Algerian" panose="04020705040A02060702" pitchFamily="82" charset="0"/>
              </a:rPr>
              <a:t>. La forma en que se hace esto puede variar ampliamente entre organizaciones, equipos Scrum e individuos.</a:t>
            </a:r>
          </a:p>
        </p:txBody>
      </p:sp>
      <p:pic>
        <p:nvPicPr>
          <p:cNvPr id="4098" name="Picture 2" descr="Product Owner, Qué es y Cuáles son sus Funciones. Cómo ser el Mejor">
            <a:extLst>
              <a:ext uri="{FF2B5EF4-FFF2-40B4-BE49-F238E27FC236}">
                <a16:creationId xmlns:a16="http://schemas.microsoft.com/office/drawing/2014/main" id="{1C83EA36-4C3B-95E9-6D19-524DF677B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699" y="1958316"/>
            <a:ext cx="5042044" cy="316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09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6E23B-8EF5-BC9D-83C7-136273492579}"/>
              </a:ext>
            </a:extLst>
          </p:cNvPr>
          <p:cNvSpPr>
            <a:spLocks noGrp="1"/>
          </p:cNvSpPr>
          <p:nvPr>
            <p:ph type="title"/>
          </p:nvPr>
        </p:nvSpPr>
        <p:spPr>
          <a:xfrm>
            <a:off x="0" y="21176"/>
            <a:ext cx="11014745" cy="1446897"/>
          </a:xfrm>
        </p:spPr>
        <p:txBody>
          <a:bodyPr>
            <a:normAutofit fontScale="90000"/>
          </a:bodyPr>
          <a:lstStyle/>
          <a:p>
            <a:pPr algn="ctr"/>
            <a:br>
              <a:rPr lang="es-MX" sz="3200">
                <a:latin typeface="Algerian" panose="04020705040A02060702" pitchFamily="82" charset="0"/>
              </a:rPr>
            </a:br>
            <a:r>
              <a:rPr lang="es-MX" sz="3200">
                <a:latin typeface="Algerian" panose="04020705040A02060702" pitchFamily="82" charset="0"/>
              </a:rPr>
              <a:t>#2 </a:t>
            </a:r>
            <a:r>
              <a:rPr lang="es-CO" sz="3200" b="0" i="0">
                <a:solidFill>
                  <a:srgbClr val="0F161A"/>
                </a:solidFill>
                <a:effectLst/>
                <a:latin typeface="Algerian" panose="04020705040A02060702" pitchFamily="82" charset="0"/>
              </a:rPr>
              <a:t>El Scrum Master</a:t>
            </a:r>
            <a:br>
              <a:rPr lang="es-CO" b="0" i="0">
                <a:solidFill>
                  <a:srgbClr val="0F161A"/>
                </a:solidFill>
                <a:effectLst/>
                <a:latin typeface="Montserrat" panose="00000500000000000000" pitchFamily="2" charset="0"/>
              </a:rPr>
            </a:br>
            <a:endParaRPr lang="es-CO" dirty="0"/>
          </a:p>
        </p:txBody>
      </p:sp>
      <p:sp>
        <p:nvSpPr>
          <p:cNvPr id="4" name="CuadroTexto 3">
            <a:extLst>
              <a:ext uri="{FF2B5EF4-FFF2-40B4-BE49-F238E27FC236}">
                <a16:creationId xmlns:a16="http://schemas.microsoft.com/office/drawing/2014/main" id="{13852A5F-9E11-DA2F-54D6-D540E9F8BC34}"/>
              </a:ext>
            </a:extLst>
          </p:cNvPr>
          <p:cNvSpPr txBox="1"/>
          <p:nvPr/>
        </p:nvSpPr>
        <p:spPr>
          <a:xfrm>
            <a:off x="86774" y="1627408"/>
            <a:ext cx="7314151" cy="5262979"/>
          </a:xfrm>
          <a:prstGeom prst="rect">
            <a:avLst/>
          </a:prstGeom>
          <a:noFill/>
        </p:spPr>
        <p:txBody>
          <a:bodyPr wrap="square">
            <a:spAutoFit/>
          </a:bodyPr>
          <a:lstStyle/>
          <a:p>
            <a:pPr algn="l"/>
            <a:r>
              <a:rPr lang="es-MX" sz="2400" b="0" i="0">
                <a:solidFill>
                  <a:srgbClr val="212529"/>
                </a:solidFill>
                <a:effectLst/>
                <a:latin typeface="Algerian" panose="04020705040A02060702" pitchFamily="82" charset="0"/>
              </a:rPr>
              <a:t>Una responsabilidad clave del Scrum Master es </a:t>
            </a:r>
            <a:r>
              <a:rPr lang="es-MX" sz="2400" b="1" i="0">
                <a:solidFill>
                  <a:srgbClr val="212529"/>
                </a:solidFill>
                <a:effectLst/>
                <a:latin typeface="Algerian" panose="04020705040A02060702" pitchFamily="82" charset="0"/>
              </a:rPr>
              <a:t>ayudar al equipo a comprender y seguir la teoría de Scrum</a:t>
            </a:r>
            <a:r>
              <a:rPr lang="es-MX" sz="2400" b="0" i="0">
                <a:solidFill>
                  <a:srgbClr val="212529"/>
                </a:solidFill>
                <a:effectLst/>
                <a:latin typeface="Algerian" panose="04020705040A02060702" pitchFamily="82" charset="0"/>
              </a:rPr>
              <a:t>. Más específicamente el Scrum Master es responsable de establecer Scrum como se define en la Guía de Scrum.</a:t>
            </a:r>
          </a:p>
          <a:p>
            <a:pPr algn="l"/>
            <a:r>
              <a:rPr lang="es-MX" sz="2400" b="0" i="0">
                <a:solidFill>
                  <a:srgbClr val="212529"/>
                </a:solidFill>
                <a:effectLst/>
                <a:latin typeface="Algerian" panose="04020705040A02060702" pitchFamily="82" charset="0"/>
              </a:rPr>
              <a:t>Hacen esto ayudando a todos a comprender la teoría y la práctica de Scrum, tanto dentro del Equipo Scrum como de la Organización. El Scrum Master es, por tanto, el responsable de la efectividad del Scrum Team. Lo hacen al permitir que el equipo Scrum mejore sus prácticas, dentro del marco de Scrum.</a:t>
            </a:r>
            <a:endParaRPr lang="es-MX" sz="2400" b="0" i="0" dirty="0">
              <a:solidFill>
                <a:srgbClr val="212529"/>
              </a:solidFill>
              <a:effectLst/>
              <a:latin typeface="Algerian" panose="04020705040A02060702" pitchFamily="82" charset="0"/>
            </a:endParaRPr>
          </a:p>
        </p:txBody>
      </p:sp>
      <p:pic>
        <p:nvPicPr>
          <p:cNvPr id="5122" name="Picture 2" descr="▷ Qué Es Un Scrum Master. Responsabilidades Y Funciones. » Lean Componentes">
            <a:extLst>
              <a:ext uri="{FF2B5EF4-FFF2-40B4-BE49-F238E27FC236}">
                <a16:creationId xmlns:a16="http://schemas.microsoft.com/office/drawing/2014/main" id="{1875E1B8-F2BE-107F-FA62-446A2C81D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149" y="2271537"/>
            <a:ext cx="4466176" cy="360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7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0BE0F-D587-BE7A-74CF-B209D783DE77}"/>
              </a:ext>
            </a:extLst>
          </p:cNvPr>
          <p:cNvSpPr>
            <a:spLocks noGrp="1"/>
          </p:cNvSpPr>
          <p:nvPr>
            <p:ph type="title"/>
          </p:nvPr>
        </p:nvSpPr>
        <p:spPr>
          <a:xfrm>
            <a:off x="0" y="1"/>
            <a:ext cx="11353800" cy="1442906"/>
          </a:xfrm>
        </p:spPr>
        <p:txBody>
          <a:bodyPr/>
          <a:lstStyle/>
          <a:p>
            <a:pPr algn="ctr"/>
            <a:r>
              <a:rPr lang="es-MX" dirty="0">
                <a:solidFill>
                  <a:srgbClr val="0F161A"/>
                </a:solidFill>
                <a:latin typeface="Algerian" panose="04020705040A02060702" pitchFamily="82" charset="0"/>
              </a:rPr>
              <a:t>Funciones </a:t>
            </a:r>
            <a:r>
              <a:rPr lang="es-MX" sz="4400" b="0" i="0" dirty="0">
                <a:solidFill>
                  <a:srgbClr val="0F161A"/>
                </a:solidFill>
                <a:effectLst/>
                <a:latin typeface="Algerian" panose="04020705040A02060702" pitchFamily="82" charset="0"/>
              </a:rPr>
              <a:t>Producto </a:t>
            </a:r>
            <a:r>
              <a:rPr lang="es-MX" sz="4400" b="0" i="0" dirty="0" err="1">
                <a:solidFill>
                  <a:srgbClr val="0F161A"/>
                </a:solidFill>
                <a:effectLst/>
                <a:latin typeface="Algerian" panose="04020705040A02060702" pitchFamily="82" charset="0"/>
              </a:rPr>
              <a:t>Owner</a:t>
            </a:r>
            <a:endParaRPr lang="es-CO" dirty="0"/>
          </a:p>
        </p:txBody>
      </p:sp>
      <p:sp>
        <p:nvSpPr>
          <p:cNvPr id="4" name="CuadroTexto 3">
            <a:extLst>
              <a:ext uri="{FF2B5EF4-FFF2-40B4-BE49-F238E27FC236}">
                <a16:creationId xmlns:a16="http://schemas.microsoft.com/office/drawing/2014/main" id="{30622231-C3B5-B1C0-6B77-989E904A65E5}"/>
              </a:ext>
            </a:extLst>
          </p:cNvPr>
          <p:cNvSpPr txBox="1"/>
          <p:nvPr/>
        </p:nvSpPr>
        <p:spPr>
          <a:xfrm>
            <a:off x="335560" y="2138436"/>
            <a:ext cx="11018240" cy="3970318"/>
          </a:xfrm>
          <a:prstGeom prst="rect">
            <a:avLst/>
          </a:prstGeom>
          <a:noFill/>
        </p:spPr>
        <p:txBody>
          <a:bodyPr wrap="square">
            <a:spAutoFit/>
          </a:bodyPr>
          <a:lstStyle/>
          <a:p>
            <a:pPr algn="l">
              <a:buFont typeface="Arial" panose="020B0604020202020204" pitchFamily="34" charset="0"/>
              <a:buChar char="•"/>
            </a:pPr>
            <a:r>
              <a:rPr lang="es-MX" sz="2800" b="0" i="0" dirty="0">
                <a:solidFill>
                  <a:srgbClr val="212529"/>
                </a:solidFill>
                <a:effectLst/>
                <a:latin typeface="Algerian" panose="04020705040A02060702" pitchFamily="82" charset="0"/>
              </a:rPr>
              <a:t>Desarrollar y comunicar explícitamente el objetivo del producto.</a:t>
            </a:r>
          </a:p>
          <a:p>
            <a:pPr algn="l">
              <a:buFont typeface="Arial" panose="020B0604020202020204" pitchFamily="34" charset="0"/>
              <a:buChar char="•"/>
            </a:pPr>
            <a:r>
              <a:rPr lang="es-MX" sz="2800" b="0" i="0" dirty="0">
                <a:solidFill>
                  <a:srgbClr val="212529"/>
                </a:solidFill>
                <a:effectLst/>
                <a:latin typeface="Algerian" panose="04020705040A02060702" pitchFamily="82" charset="0"/>
              </a:rPr>
              <a:t>Crear y comunicar claramente los elementos del Backlog del producto (el Backlog del producto contiene todas las características, requisitos y actividades asociadas con los entregables para lograr el objetivo del proyecto).</a:t>
            </a:r>
          </a:p>
          <a:p>
            <a:pPr algn="l">
              <a:buFont typeface="Arial" panose="020B0604020202020204" pitchFamily="34" charset="0"/>
              <a:buChar char="•"/>
            </a:pPr>
            <a:r>
              <a:rPr lang="es-MX" sz="2800" b="0" i="0" dirty="0">
                <a:solidFill>
                  <a:srgbClr val="212529"/>
                </a:solidFill>
                <a:effectLst/>
                <a:latin typeface="Algerian" panose="04020705040A02060702" pitchFamily="82" charset="0"/>
              </a:rPr>
              <a:t>Asegurarse de que la cartera de productos sea transparente, visible y entendible para el equipo.</a:t>
            </a:r>
          </a:p>
        </p:txBody>
      </p:sp>
    </p:spTree>
    <p:extLst>
      <p:ext uri="{BB962C8B-B14F-4D97-AF65-F5344CB8AC3E}">
        <p14:creationId xmlns:p14="http://schemas.microsoft.com/office/powerpoint/2010/main" val="3668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4D21C-7969-296F-FA22-DF59D2D88E72}"/>
              </a:ext>
            </a:extLst>
          </p:cNvPr>
          <p:cNvSpPr>
            <a:spLocks noGrp="1"/>
          </p:cNvSpPr>
          <p:nvPr>
            <p:ph type="title"/>
          </p:nvPr>
        </p:nvSpPr>
        <p:spPr>
          <a:xfrm>
            <a:off x="0" y="0"/>
            <a:ext cx="10607179" cy="1451295"/>
          </a:xfrm>
        </p:spPr>
        <p:txBody>
          <a:bodyPr>
            <a:normAutofit fontScale="90000"/>
          </a:bodyPr>
          <a:lstStyle/>
          <a:p>
            <a:pPr algn="ctr"/>
            <a:br>
              <a:rPr lang="es-CO" b="0" i="0" dirty="0">
                <a:solidFill>
                  <a:srgbClr val="0F161A"/>
                </a:solidFill>
                <a:effectLst/>
                <a:latin typeface="Montserrat" panose="00000500000000000000" pitchFamily="2" charset="0"/>
              </a:rPr>
            </a:br>
            <a:r>
              <a:rPr lang="es-CO" sz="3100" b="0" i="0" dirty="0">
                <a:solidFill>
                  <a:srgbClr val="0F161A"/>
                </a:solidFill>
                <a:effectLst/>
                <a:latin typeface="Algerian" panose="04020705040A02060702" pitchFamily="82" charset="0"/>
              </a:rPr>
              <a:t>Diferencias entre Scrum Master y </a:t>
            </a:r>
            <a:br>
              <a:rPr lang="es-CO" sz="3100" b="0" i="0" dirty="0">
                <a:solidFill>
                  <a:srgbClr val="0F161A"/>
                </a:solidFill>
                <a:effectLst/>
                <a:latin typeface="Algerian" panose="04020705040A02060702" pitchFamily="82" charset="0"/>
              </a:rPr>
            </a:br>
            <a:r>
              <a:rPr lang="es-CO" sz="3100" b="0" i="0" u="none" strike="noStrike" dirty="0">
                <a:solidFill>
                  <a:srgbClr val="007BFF"/>
                </a:solidFill>
                <a:effectLst/>
                <a:latin typeface="Algerian" panose="04020705040A02060702" pitchFamily="82" charset="0"/>
                <a:hlinkClick r:id="rId2"/>
              </a:rPr>
              <a:t>Project Manager</a:t>
            </a:r>
            <a:br>
              <a:rPr lang="es-CO" sz="3100" b="0" i="0" dirty="0">
                <a:solidFill>
                  <a:srgbClr val="0F161A"/>
                </a:solidFill>
                <a:effectLst/>
                <a:latin typeface="Algerian" panose="04020705040A02060702" pitchFamily="82" charset="0"/>
              </a:rPr>
            </a:br>
            <a:endParaRPr lang="es-CO" sz="3100" dirty="0">
              <a:latin typeface="Algerian" panose="04020705040A02060702" pitchFamily="82" charset="0"/>
            </a:endParaRPr>
          </a:p>
        </p:txBody>
      </p:sp>
      <p:sp>
        <p:nvSpPr>
          <p:cNvPr id="4" name="CuadroTexto 3">
            <a:extLst>
              <a:ext uri="{FF2B5EF4-FFF2-40B4-BE49-F238E27FC236}">
                <a16:creationId xmlns:a16="http://schemas.microsoft.com/office/drawing/2014/main" id="{17D28D05-E88E-8B47-B3A9-8854E6A465F8}"/>
              </a:ext>
            </a:extLst>
          </p:cNvPr>
          <p:cNvSpPr txBox="1"/>
          <p:nvPr/>
        </p:nvSpPr>
        <p:spPr>
          <a:xfrm>
            <a:off x="203433" y="1715035"/>
            <a:ext cx="5644917" cy="2554545"/>
          </a:xfrm>
          <a:prstGeom prst="rect">
            <a:avLst/>
          </a:prstGeom>
          <a:noFill/>
        </p:spPr>
        <p:txBody>
          <a:bodyPr wrap="square">
            <a:spAutoFit/>
          </a:bodyPr>
          <a:lstStyle/>
          <a:p>
            <a:pPr algn="l"/>
            <a:r>
              <a:rPr lang="es-MX" sz="2000" b="0" i="0" dirty="0">
                <a:solidFill>
                  <a:srgbClr val="212529"/>
                </a:solidFill>
                <a:effectLst/>
                <a:latin typeface="Algerian" panose="04020705040A02060702" pitchFamily="82" charset="0"/>
              </a:rPr>
              <a:t>El rol del Scrum Master a veces se confunde con el rol del proyecto manager o gerente de proyectos. Si bien los dos roles comparten habilidades y cualidades relacionadas, son bastante diferentes.</a:t>
            </a:r>
          </a:p>
          <a:p>
            <a:br>
              <a:rPr lang="es-MX" sz="2000" dirty="0">
                <a:latin typeface="Algerian" panose="04020705040A02060702" pitchFamily="82" charset="0"/>
              </a:rPr>
            </a:br>
            <a:endParaRPr lang="es-CO" sz="2000" dirty="0">
              <a:latin typeface="Algerian" panose="04020705040A02060702" pitchFamily="82" charset="0"/>
            </a:endParaRPr>
          </a:p>
        </p:txBody>
      </p:sp>
      <p:pic>
        <p:nvPicPr>
          <p:cNvPr id="5" name="Imagen 4">
            <a:extLst>
              <a:ext uri="{FF2B5EF4-FFF2-40B4-BE49-F238E27FC236}">
                <a16:creationId xmlns:a16="http://schemas.microsoft.com/office/drawing/2014/main" id="{F9211BDE-6CBE-A745-E043-A82C42D7393E}"/>
              </a:ext>
            </a:extLst>
          </p:cNvPr>
          <p:cNvPicPr>
            <a:picLocks noChangeAspect="1"/>
          </p:cNvPicPr>
          <p:nvPr/>
        </p:nvPicPr>
        <p:blipFill>
          <a:blip r:embed="rId3"/>
          <a:stretch>
            <a:fillRect/>
          </a:stretch>
        </p:blipFill>
        <p:spPr>
          <a:xfrm>
            <a:off x="6096000" y="1741542"/>
            <a:ext cx="5556606" cy="3374915"/>
          </a:xfrm>
          <a:prstGeom prst="rect">
            <a:avLst/>
          </a:prstGeom>
        </p:spPr>
      </p:pic>
      <p:sp>
        <p:nvSpPr>
          <p:cNvPr id="7" name="CuadroTexto 6">
            <a:extLst>
              <a:ext uri="{FF2B5EF4-FFF2-40B4-BE49-F238E27FC236}">
                <a16:creationId xmlns:a16="http://schemas.microsoft.com/office/drawing/2014/main" id="{3F506C51-DBFA-ED37-5647-A9F9E68E4173}"/>
              </a:ext>
            </a:extLst>
          </p:cNvPr>
          <p:cNvSpPr txBox="1"/>
          <p:nvPr/>
        </p:nvSpPr>
        <p:spPr>
          <a:xfrm>
            <a:off x="203433" y="4159407"/>
            <a:ext cx="4678960" cy="1754326"/>
          </a:xfrm>
          <a:prstGeom prst="rect">
            <a:avLst/>
          </a:prstGeom>
          <a:noFill/>
        </p:spPr>
        <p:txBody>
          <a:bodyPr wrap="square">
            <a:spAutoFit/>
          </a:bodyPr>
          <a:lstStyle/>
          <a:p>
            <a:r>
              <a:rPr lang="es-MX" b="0" i="0" dirty="0">
                <a:solidFill>
                  <a:srgbClr val="212529"/>
                </a:solidFill>
                <a:effectLst/>
                <a:latin typeface="Algerian" panose="04020705040A02060702" pitchFamily="82" charset="0"/>
              </a:rPr>
              <a:t>La diferencia con un </a:t>
            </a:r>
            <a:r>
              <a:rPr lang="es-MX" b="0" i="0" u="none" strike="noStrike" dirty="0" err="1">
                <a:solidFill>
                  <a:srgbClr val="007BFF"/>
                </a:solidFill>
                <a:effectLst/>
                <a:latin typeface="Algerian" panose="04020705040A02060702" pitchFamily="82" charset="0"/>
                <a:hlinkClick r:id="rId2" tooltip="Qué es un Project Manager, qué funciones tiene y cómo ser uno"/>
              </a:rPr>
              <a:t>project</a:t>
            </a:r>
            <a:r>
              <a:rPr lang="es-MX" b="0" i="0" u="none" strike="noStrike" dirty="0">
                <a:solidFill>
                  <a:srgbClr val="007BFF"/>
                </a:solidFill>
                <a:effectLst/>
                <a:latin typeface="Algerian" panose="04020705040A02060702" pitchFamily="82" charset="0"/>
                <a:hlinkClick r:id="rId2" tooltip="Qué es un Project Manager, qué funciones tiene y cómo ser uno"/>
              </a:rPr>
              <a:t> manager</a:t>
            </a:r>
            <a:r>
              <a:rPr lang="es-MX" b="0" i="0" dirty="0">
                <a:solidFill>
                  <a:srgbClr val="212529"/>
                </a:solidFill>
                <a:effectLst/>
                <a:latin typeface="Algerian" panose="04020705040A02060702" pitchFamily="82" charset="0"/>
              </a:rPr>
              <a:t> habitual, es que el Scrum Master no asuma la gestión de cambios en el alcance o </a:t>
            </a:r>
            <a:r>
              <a:rPr lang="es-MX" b="0" i="0" dirty="0" err="1">
                <a:solidFill>
                  <a:srgbClr val="212529"/>
                </a:solidFill>
                <a:effectLst/>
                <a:latin typeface="Algerian" panose="04020705040A02060702" pitchFamily="82" charset="0"/>
              </a:rPr>
              <a:t>scope</a:t>
            </a:r>
            <a:r>
              <a:rPr lang="es-MX" b="0" i="0" dirty="0">
                <a:solidFill>
                  <a:srgbClr val="212529"/>
                </a:solidFill>
                <a:effectLst/>
                <a:latin typeface="Algerian" panose="04020705040A02060702" pitchFamily="82" charset="0"/>
              </a:rPr>
              <a:t> de un proyecto ni la gestión de las prioridades.</a:t>
            </a:r>
            <a:endParaRPr lang="es-CO" dirty="0">
              <a:latin typeface="Algerian" panose="04020705040A02060702" pitchFamily="82" charset="0"/>
            </a:endParaRPr>
          </a:p>
        </p:txBody>
      </p:sp>
    </p:spTree>
    <p:extLst>
      <p:ext uri="{BB962C8B-B14F-4D97-AF65-F5344CB8AC3E}">
        <p14:creationId xmlns:p14="http://schemas.microsoft.com/office/powerpoint/2010/main" val="42613007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4963</TotalTime>
  <Words>970</Words>
  <Application>Microsoft Office PowerPoint</Application>
  <PresentationFormat>Panorámica</PresentationFormat>
  <Paragraphs>44</Paragraphs>
  <Slides>12</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Algerian</vt:lpstr>
      <vt:lpstr>Arial</vt:lpstr>
      <vt:lpstr>Calibri</vt:lpstr>
      <vt:lpstr>Calibri Light</vt:lpstr>
      <vt:lpstr>Montserrat</vt:lpstr>
      <vt:lpstr>Rockwell</vt:lpstr>
      <vt:lpstr>Work Sans</vt:lpstr>
      <vt:lpstr>Work Sans Light</vt:lpstr>
      <vt:lpstr>Tema de Office</vt:lpstr>
      <vt:lpstr>Presentación de PowerPoint</vt:lpstr>
      <vt:lpstr>    ¿Qué es Scrum?  </vt:lpstr>
      <vt:lpstr> La Historia  de SCRUM </vt:lpstr>
      <vt:lpstr>  </vt:lpstr>
      <vt:lpstr>  </vt:lpstr>
      <vt:lpstr>1# El Producto Owner</vt:lpstr>
      <vt:lpstr> #2 El Scrum Master </vt:lpstr>
      <vt:lpstr>Funciones Producto Owner</vt:lpstr>
      <vt:lpstr> Diferencias entre Scrum Master y  Project Manager </vt:lpstr>
      <vt:lpstr> Qué es un Scrum Team </vt:lpstr>
      <vt:lpstr> Qué es un Stakeholder </vt:lpstr>
      <vt:lpstr> Cómo funciona la metodología Scrum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SOFTWARE</cp:lastModifiedBy>
  <cp:revision>60</cp:revision>
  <dcterms:created xsi:type="dcterms:W3CDTF">2020-10-01T23:51:28Z</dcterms:created>
  <dcterms:modified xsi:type="dcterms:W3CDTF">2023-02-15T16:23:41Z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