
<file path=[Content_Types].xml><?xml version="1.0" encoding="utf-8"?>
<Types xmlns="http://schemas.openxmlformats.org/package/2006/content-types">
  <Default Extension="png" ContentType="image/png"/>
  <Default Extension="m4a" ContentType="audio/mp4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5" r:id="rId1"/>
  </p:sldMasterIdLst>
  <p:notesMasterIdLst>
    <p:notesMasterId r:id="rId9"/>
  </p:notesMasterIdLst>
  <p:sldIdLst>
    <p:sldId id="328" r:id="rId2"/>
    <p:sldId id="329" r:id="rId3"/>
    <p:sldId id="330" r:id="rId4"/>
    <p:sldId id="331" r:id="rId5"/>
    <p:sldId id="332" r:id="rId6"/>
    <p:sldId id="333" r:id="rId7"/>
    <p:sldId id="334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CA2CCF-5DFF-49F7-BB0C-B6B6FC40D70D}">
  <a:tblStyle styleId="{FECA2CCF-5DFF-49F7-BB0C-B6B6FC40D7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EB73B8F-B4A9-4AF1-8936-2816721F2CA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C28EE7D-59A0-441C-BE5E-968182359D36}" styleName="Table_2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EEF"/>
          </a:solidFill>
        </a:fill>
      </a:tcStyle>
    </a:wholeTbl>
    <a:band1H>
      <a:tcTxStyle/>
      <a:tcStyle>
        <a:tcBdr/>
        <a:fill>
          <a:solidFill>
            <a:srgbClr val="CDDCD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CD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66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525726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8c059e50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8c059e50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1655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8bdcfa2612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8bdcfa2612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080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8d734523d8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8d734523d8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0705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8d734523d8_9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0" name="Google Shape;1040;g8d734523d8_9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3616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8d734523d8_1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7" name="Google Shape;1047;g8d734523d8_1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4612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8d734523d8_1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8d734523d8_1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441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8c16de58c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8c16de58c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2314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제목 및 내용">
  <p:cSld name="3_제목 및 내용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200026" y="4673203"/>
            <a:ext cx="435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다이어그램 또는 조직도" type="dgm">
  <p:cSld name="DIAGRAM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1066800" y="285750"/>
            <a:ext cx="7620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>
            <a:spLocks noGrp="1"/>
          </p:cNvSpPr>
          <p:nvPr>
            <p:ph type="dgm" idx="2"/>
          </p:nvPr>
        </p:nvSpPr>
        <p:spPr>
          <a:xfrm>
            <a:off x="1066800" y="1314450"/>
            <a:ext cx="76200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rgbClr val="C9824C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C9824C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dt" idx="10"/>
          </p:nvPr>
        </p:nvSpPr>
        <p:spPr>
          <a:xfrm>
            <a:off x="1014413" y="4580335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ftr" idx="11"/>
          </p:nvPr>
        </p:nvSpPr>
        <p:spPr>
          <a:xfrm>
            <a:off x="3452813" y="4580335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6881813" y="4580335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0" lvl="1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0" lvl="2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0" lvl="3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0" lvl="4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0" lvl="5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0" lvl="6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0" lvl="7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0" lvl="8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173473"/>
            <a:ext cx="7886700" cy="5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175800" y="760575"/>
            <a:ext cx="8642100" cy="42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822959" y="1384300"/>
            <a:ext cx="37032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4663440" y="1384301"/>
            <a:ext cx="37032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9" r:id="rId8"/>
    <p:sldLayoutId id="2147483660" r:id="rId9"/>
    <p:sldLayoutId id="2147483661" r:id="rId10"/>
    <p:sldLayoutId id="214748366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130"/>
          <p:cNvSpPr txBox="1">
            <a:spLocks noGrp="1"/>
          </p:cNvSpPr>
          <p:nvPr>
            <p:ph type="title"/>
          </p:nvPr>
        </p:nvSpPr>
        <p:spPr>
          <a:xfrm>
            <a:off x="628650" y="173473"/>
            <a:ext cx="7886700" cy="587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PPT 활용 동영상 제작</a:t>
            </a:r>
            <a:endParaRPr/>
          </a:p>
        </p:txBody>
      </p:sp>
      <p:sp>
        <p:nvSpPr>
          <p:cNvPr id="1022" name="Google Shape;1022;p130"/>
          <p:cNvSpPr txBox="1">
            <a:spLocks noGrp="1"/>
          </p:cNvSpPr>
          <p:nvPr>
            <p:ph type="body" idx="1"/>
          </p:nvPr>
        </p:nvSpPr>
        <p:spPr>
          <a:xfrm>
            <a:off x="198275" y="670725"/>
            <a:ext cx="8642100" cy="428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금요일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유투브 계정 만들기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3장 이상의 슬라이드로 된 ppt 파일 작성 (어떤 내용이든 무관)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자기 소개, 다른 수업 시간에 활용...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Slideshow 기능을 이용해서 동영상 제작 (5분 이상)및 자신의 유투브 계정에 탑재 (audio가 들어가야 함)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화면 녹화 기능을 이용해서 동영상 제작 (1분 ~5분) 및 자신의 유투브 계정에 탑재 (이 동영상은 ppt 의 내용이 아니라, 아래 한글 파일/다른 동영상 촬영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(오늘 퀴즈에는 자신의 OS 확인...요)</a:t>
            </a:r>
            <a:endParaRPr/>
          </a:p>
        </p:txBody>
      </p:sp>
      <p:pic>
        <p:nvPicPr>
          <p:cNvPr id="7" name="오디오 6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21700" y="4521200"/>
            <a:ext cx="406400" cy="406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392"/>
    </mc:Choice>
    <mc:Fallback>
      <p:transition spd="slow" advTm="2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131"/>
          <p:cNvSpPr txBox="1">
            <a:spLocks noGrp="1"/>
          </p:cNvSpPr>
          <p:nvPr>
            <p:ph type="title" idx="4294967295"/>
          </p:nvPr>
        </p:nvSpPr>
        <p:spPr>
          <a:xfrm>
            <a:off x="208875" y="228600"/>
            <a:ext cx="8772900" cy="4746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FFFF">
                <a:alpha val="4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35CB"/>
              </a:buClr>
              <a:buSzPts val="4400"/>
              <a:buFont typeface="Arial"/>
              <a:buNone/>
            </a:pPr>
            <a:r>
              <a:rPr lang="en" sz="2000" b="1">
                <a:solidFill>
                  <a:srgbClr val="000000"/>
                </a:solidFill>
              </a:rPr>
              <a:t>오토 피터스(Peters)의 </a:t>
            </a:r>
            <a:r>
              <a:rPr lang="en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교수의 산업화 이론(Industrialization of Teaching)</a:t>
            </a:r>
            <a:endParaRPr sz="400">
              <a:solidFill>
                <a:srgbClr val="000000"/>
              </a:solidFill>
            </a:endParaRPr>
          </a:p>
        </p:txBody>
      </p:sp>
      <p:sp>
        <p:nvSpPr>
          <p:cNvPr id="1028" name="Google Shape;1028;p131"/>
          <p:cNvSpPr txBox="1">
            <a:spLocks noGrp="1"/>
          </p:cNvSpPr>
          <p:nvPr>
            <p:ph type="body" idx="1"/>
          </p:nvPr>
        </p:nvSpPr>
        <p:spPr>
          <a:xfrm>
            <a:off x="417775" y="942150"/>
            <a:ext cx="8673900" cy="3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540"/>
              </a:spcBef>
              <a:spcAft>
                <a:spcPts val="0"/>
              </a:spcAft>
              <a:buSzPts val="1800"/>
              <a:buChar char="●"/>
            </a:pPr>
            <a:r>
              <a:rPr lang="en" b="1">
                <a:solidFill>
                  <a:srgbClr val="404040"/>
                </a:solidFill>
              </a:rPr>
              <a:t>1926~</a:t>
            </a:r>
            <a:endParaRPr b="1">
              <a:solidFill>
                <a:srgbClr val="404040"/>
              </a:solidFill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404040"/>
                </a:solidFill>
              </a:rPr>
              <a:t>독일.</a:t>
            </a:r>
            <a:endParaRPr>
              <a:solidFill>
                <a:srgbClr val="404040"/>
              </a:solidFill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404040"/>
                </a:solidFill>
              </a:rPr>
              <a:t>독일 원격교육 성립 과정에서 큰 공헌</a:t>
            </a:r>
            <a:endParaRPr>
              <a:solidFill>
                <a:srgbClr val="404040"/>
              </a:solidFill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Char char="●"/>
            </a:pPr>
            <a:r>
              <a:rPr lang="en">
                <a:solidFill>
                  <a:srgbClr val="404040"/>
                </a:solidFill>
              </a:rPr>
              <a:t>원격교육 이전의 전통적 교육은 교육의 산업화 이전의 교육</a:t>
            </a:r>
            <a:endParaRPr>
              <a:solidFill>
                <a:srgbClr val="404040"/>
              </a:solidFill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Char char="●"/>
            </a:pPr>
            <a:r>
              <a:rPr lang="en">
                <a:solidFill>
                  <a:srgbClr val="404040"/>
                </a:solidFill>
              </a:rPr>
              <a:t>원격교육은 교수/학습이 산업화된 형태</a:t>
            </a:r>
            <a:endParaRPr>
              <a:solidFill>
                <a:srgbClr val="404040"/>
              </a:solidFill>
            </a:endParaRPr>
          </a:p>
        </p:txBody>
      </p:sp>
      <p:pic>
        <p:nvPicPr>
          <p:cNvPr id="1029" name="Google Shape;1029;p1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73725" y="1790621"/>
            <a:ext cx="1384210" cy="172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131"/>
          <p:cNvSpPr txBox="1"/>
          <p:nvPr/>
        </p:nvSpPr>
        <p:spPr>
          <a:xfrm>
            <a:off x="3683550" y="3592225"/>
            <a:ext cx="2291100" cy="11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professor</a:t>
            </a:r>
            <a:endParaRPr/>
          </a:p>
        </p:txBody>
      </p:sp>
      <p:pic>
        <p:nvPicPr>
          <p:cNvPr id="4" name="오디오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521700" y="4521200"/>
            <a:ext cx="406400" cy="406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86"/>
    </mc:Choice>
    <mc:Fallback>
      <p:transition spd="slow" advTm="8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132"/>
          <p:cNvSpPr txBox="1">
            <a:spLocks noGrp="1"/>
          </p:cNvSpPr>
          <p:nvPr>
            <p:ph type="title" idx="4294967295"/>
          </p:nvPr>
        </p:nvSpPr>
        <p:spPr>
          <a:xfrm>
            <a:off x="717550" y="228600"/>
            <a:ext cx="7991400" cy="4746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FFFF">
                <a:alpha val="4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35CB"/>
              </a:buClr>
              <a:buSzPts val="4400"/>
              <a:buFont typeface="Arial"/>
              <a:buNone/>
            </a:pPr>
            <a:r>
              <a:rPr lang="en" sz="2400" b="1">
                <a:solidFill>
                  <a:srgbClr val="000000"/>
                </a:solidFill>
              </a:rPr>
              <a:t>오토 피터스(Peters)의 </a:t>
            </a:r>
            <a:r>
              <a:rPr lang="en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교수의 산업화 이론</a:t>
            </a:r>
            <a:endParaRPr sz="800">
              <a:solidFill>
                <a:srgbClr val="000000"/>
              </a:solidFill>
            </a:endParaRPr>
          </a:p>
        </p:txBody>
      </p:sp>
      <p:sp>
        <p:nvSpPr>
          <p:cNvPr id="1036" name="Google Shape;1036;p132"/>
          <p:cNvSpPr txBox="1">
            <a:spLocks noGrp="1"/>
          </p:cNvSpPr>
          <p:nvPr>
            <p:ph type="body" idx="1"/>
          </p:nvPr>
        </p:nvSpPr>
        <p:spPr>
          <a:xfrm>
            <a:off x="300248" y="1059650"/>
            <a:ext cx="8386500" cy="3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900"/>
              <a:buFont typeface="Arial"/>
              <a:buChar char="▶"/>
            </a:pPr>
            <a:r>
              <a:rPr lang="en" sz="1900" b="1" i="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합리화</a:t>
            </a:r>
            <a:endParaRPr sz="1000"/>
          </a:p>
          <a:p>
            <a:pPr marL="342900" marR="0" lvl="0" indent="-29210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404040"/>
              </a:buClr>
              <a:buSzPts val="1900"/>
              <a:buFont typeface="Arial"/>
              <a:buChar char="▶"/>
            </a:pPr>
            <a:r>
              <a:rPr lang="en" sz="1900" b="1" i="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노동의 분화</a:t>
            </a:r>
            <a:endParaRPr sz="1000"/>
          </a:p>
          <a:p>
            <a:pPr marL="342900" marR="0" lvl="0" indent="-29210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404040"/>
              </a:buClr>
              <a:buSzPts val="1900"/>
              <a:buFont typeface="Arial"/>
              <a:buChar char="▶"/>
            </a:pPr>
            <a:r>
              <a:rPr lang="en" sz="1900" b="1" i="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기계화</a:t>
            </a:r>
            <a:endParaRPr sz="1000"/>
          </a:p>
          <a:p>
            <a:pPr marL="342900" marR="0" lvl="0" indent="-29210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404040"/>
              </a:buClr>
              <a:buSzPts val="1900"/>
              <a:buFont typeface="Arial"/>
              <a:buChar char="▶"/>
            </a:pPr>
            <a:r>
              <a:rPr lang="en" sz="1900" b="1" i="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조립라인</a:t>
            </a:r>
            <a:endParaRPr sz="1000"/>
          </a:p>
          <a:p>
            <a:pPr marL="342900" marR="0" lvl="0" indent="-29210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404040"/>
              </a:buClr>
              <a:buSzPts val="1900"/>
              <a:buFont typeface="Arial"/>
              <a:buChar char="▶"/>
            </a:pPr>
            <a:r>
              <a:rPr lang="en" sz="1900" b="1" i="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대량 생산</a:t>
            </a:r>
            <a:endParaRPr sz="1000"/>
          </a:p>
          <a:p>
            <a:pPr marL="342900" marR="0" lvl="0" indent="-29210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404040"/>
              </a:buClr>
              <a:buSzPts val="1900"/>
              <a:buFont typeface="Arial"/>
              <a:buChar char="▶"/>
            </a:pPr>
            <a:r>
              <a:rPr lang="en" sz="1900" b="1" i="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사전 준비 작업</a:t>
            </a:r>
            <a:endParaRPr sz="1000"/>
          </a:p>
          <a:p>
            <a:pPr marL="342900" marR="0" lvl="0" indent="-29210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404040"/>
              </a:buClr>
              <a:buSzPts val="1900"/>
              <a:buFont typeface="Arial"/>
              <a:buChar char="▶"/>
            </a:pPr>
            <a:r>
              <a:rPr lang="en" sz="1900" b="1" i="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계획</a:t>
            </a:r>
            <a:endParaRPr sz="1000"/>
          </a:p>
          <a:p>
            <a:pPr marL="342900" marR="0" lvl="0" indent="-29210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404040"/>
              </a:buClr>
              <a:buSzPts val="1900"/>
              <a:buFont typeface="Arial"/>
              <a:buChar char="▶"/>
            </a:pPr>
            <a:r>
              <a:rPr lang="en" sz="1900" b="1" i="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조직</a:t>
            </a:r>
            <a:endParaRPr sz="1000"/>
          </a:p>
          <a:p>
            <a:pPr marL="342900" marR="0" lvl="0" indent="-29210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404040"/>
              </a:buClr>
              <a:buSzPts val="1900"/>
              <a:buFont typeface="Arial"/>
              <a:buChar char="▶"/>
            </a:pPr>
            <a:r>
              <a:rPr lang="en" sz="1900" b="1" i="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과학적 통제 방법</a:t>
            </a:r>
            <a:endParaRPr sz="1000"/>
          </a:p>
          <a:p>
            <a:pPr marL="342900" marR="0" lvl="0" indent="-29210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404040"/>
              </a:buClr>
              <a:buSzPts val="1900"/>
              <a:buFont typeface="Arial"/>
              <a:buChar char="▶"/>
            </a:pPr>
            <a:r>
              <a:rPr lang="en" sz="1900" b="1" i="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표준화와 집중화</a:t>
            </a:r>
            <a:endParaRPr sz="1000"/>
          </a:p>
        </p:txBody>
      </p:sp>
      <p:sp>
        <p:nvSpPr>
          <p:cNvPr id="1037" name="Google Shape;1037;p132"/>
          <p:cNvSpPr/>
          <p:nvPr/>
        </p:nvSpPr>
        <p:spPr>
          <a:xfrm>
            <a:off x="4840275" y="1694275"/>
            <a:ext cx="3975600" cy="199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교육공학의 가정(.....)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“인간교사를 technology로 대체하려는…”</a:t>
            </a:r>
            <a:endParaRPr/>
          </a:p>
        </p:txBody>
      </p:sp>
      <p:pic>
        <p:nvPicPr>
          <p:cNvPr id="4" name="오디오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21700" y="4521200"/>
            <a:ext cx="406400" cy="406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3"/>
    </mc:Choice>
    <mc:Fallback>
      <p:transition spd="slow" advTm="1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133"/>
          <p:cNvSpPr txBox="1">
            <a:spLocks noGrp="1"/>
          </p:cNvSpPr>
          <p:nvPr>
            <p:ph type="title" idx="4294967295"/>
          </p:nvPr>
        </p:nvSpPr>
        <p:spPr>
          <a:xfrm>
            <a:off x="717550" y="228600"/>
            <a:ext cx="7991400" cy="4746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FFFF">
                <a:alpha val="4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35CB"/>
              </a:buClr>
              <a:buSzPts val="4400"/>
              <a:buFont typeface="Arial"/>
              <a:buNone/>
            </a:pPr>
            <a:r>
              <a:rPr lang="en" sz="2400" b="1">
                <a:solidFill>
                  <a:srgbClr val="000000"/>
                </a:solidFill>
              </a:rPr>
              <a:t>오토 피터스(Peters)의 </a:t>
            </a:r>
            <a:r>
              <a:rPr lang="en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교수의 산업화 이론</a:t>
            </a:r>
            <a:endParaRPr sz="800">
              <a:solidFill>
                <a:srgbClr val="000000"/>
              </a:solidFill>
            </a:endParaRPr>
          </a:p>
        </p:txBody>
      </p:sp>
      <p:sp>
        <p:nvSpPr>
          <p:cNvPr id="1043" name="Google Shape;1043;p133"/>
          <p:cNvSpPr txBox="1">
            <a:spLocks noGrp="1"/>
          </p:cNvSpPr>
          <p:nvPr>
            <p:ph type="body" idx="1"/>
          </p:nvPr>
        </p:nvSpPr>
        <p:spPr>
          <a:xfrm>
            <a:off x="300248" y="1059650"/>
            <a:ext cx="8386500" cy="3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●"/>
            </a:pPr>
            <a:r>
              <a:rPr lang="en" b="1" i="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합리화: </a:t>
            </a:r>
            <a:endParaRPr b="1" i="0" u="non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Char char="○"/>
            </a:pPr>
            <a:r>
              <a:rPr lang="en" sz="1800">
                <a:solidFill>
                  <a:srgbClr val="404040"/>
                </a:solidFill>
              </a:rPr>
              <a:t>시간, 재정, 에너지와 같은 투입 요소를 최소화하기 위한 방법의 활용. 일반 생산 과정의 산업화에서 활용한 합리화를 원격교육에 관한 사고방식 및 절차의 확립에 활용</a:t>
            </a:r>
            <a:endParaRPr sz="1800">
              <a:solidFill>
                <a:srgbClr val="40404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404040"/>
              </a:solidFill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●"/>
            </a:pPr>
            <a:r>
              <a:rPr lang="en" b="1" i="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노동의 분화: </a:t>
            </a:r>
            <a:endParaRPr b="1" i="0" u="non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Char char="○"/>
            </a:pPr>
            <a:r>
              <a:rPr lang="en" sz="1800">
                <a:solidFill>
                  <a:srgbClr val="404040"/>
                </a:solidFill>
              </a:rPr>
              <a:t>주요 과업을 하위 과업으로 분리. 원격교육에서 정보의 전달, 평가, 학습 성취 등을 별개로 다루는 것.</a:t>
            </a:r>
            <a:endParaRPr sz="900"/>
          </a:p>
          <a:p>
            <a:pPr marL="0" marR="0" lvl="0" indent="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None/>
            </a:pPr>
            <a:endParaRPr b="1">
              <a:solidFill>
                <a:srgbClr val="404040"/>
              </a:solidFill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404040"/>
              </a:buClr>
              <a:buSzPts val="1800"/>
              <a:buChar char="●"/>
            </a:pPr>
            <a:r>
              <a:rPr lang="en" b="1" i="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기계화: </a:t>
            </a:r>
            <a:endParaRPr b="1" i="0" u="non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100"/>
              <a:buChar char="○"/>
            </a:pPr>
            <a:r>
              <a:rPr lang="en" sz="1700">
                <a:solidFill>
                  <a:srgbClr val="404040"/>
                </a:solidFill>
              </a:rPr>
              <a:t>작업 과정에서 기계를 활용, 원격교육에서 복사/전송에서 기계 활용. 무선 인터넷...</a:t>
            </a:r>
            <a:endParaRPr sz="900"/>
          </a:p>
        </p:txBody>
      </p:sp>
      <p:sp>
        <p:nvSpPr>
          <p:cNvPr id="1044" name="Google Shape;1044;p133"/>
          <p:cNvSpPr/>
          <p:nvPr/>
        </p:nvSpPr>
        <p:spPr>
          <a:xfrm>
            <a:off x="3706025" y="1188925"/>
            <a:ext cx="4896900" cy="298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교수설계- 자동화...기계화…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프로그래밍을 하는 컴퓨터 프로그램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교수자료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교수실행 (동영상…..), 운영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평가….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책을 배포</a:t>
            </a:r>
            <a:endParaRPr/>
          </a:p>
        </p:txBody>
      </p:sp>
      <p:pic>
        <p:nvPicPr>
          <p:cNvPr id="2" name="오디오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21700" y="4521200"/>
            <a:ext cx="406400" cy="406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5"/>
    </mc:Choice>
    <mc:Fallback>
      <p:transition spd="slow" advTm="2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134"/>
          <p:cNvSpPr txBox="1">
            <a:spLocks noGrp="1"/>
          </p:cNvSpPr>
          <p:nvPr>
            <p:ph type="title" idx="4294967295"/>
          </p:nvPr>
        </p:nvSpPr>
        <p:spPr>
          <a:xfrm>
            <a:off x="717550" y="228600"/>
            <a:ext cx="7991400" cy="4746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FFFF">
                <a:alpha val="4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35CB"/>
              </a:buClr>
              <a:buSzPts val="4400"/>
              <a:buFont typeface="Arial"/>
              <a:buNone/>
            </a:pPr>
            <a:r>
              <a:rPr lang="en" sz="2400" b="1">
                <a:solidFill>
                  <a:srgbClr val="000000"/>
                </a:solidFill>
              </a:rPr>
              <a:t>오토 피터스(Peters)의 </a:t>
            </a:r>
            <a:r>
              <a:rPr lang="en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교수의 산업화 이론</a:t>
            </a:r>
            <a:endParaRPr sz="800">
              <a:solidFill>
                <a:srgbClr val="000000"/>
              </a:solidFill>
            </a:endParaRPr>
          </a:p>
        </p:txBody>
      </p:sp>
      <p:sp>
        <p:nvSpPr>
          <p:cNvPr id="1050" name="Google Shape;1050;p134"/>
          <p:cNvSpPr txBox="1">
            <a:spLocks noGrp="1"/>
          </p:cNvSpPr>
          <p:nvPr>
            <p:ph type="body" idx="1"/>
          </p:nvPr>
        </p:nvSpPr>
        <p:spPr>
          <a:xfrm>
            <a:off x="300248" y="1059650"/>
            <a:ext cx="8386500" cy="3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●"/>
            </a:pPr>
            <a:r>
              <a:rPr lang="en" b="1" i="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조립라인</a:t>
            </a:r>
            <a:endParaRPr b="1" i="0" u="non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Char char="○"/>
            </a:pPr>
            <a:r>
              <a:rPr lang="en" sz="1600">
                <a:solidFill>
                  <a:srgbClr val="404040"/>
                </a:solidFill>
              </a:rPr>
              <a:t>작업자는 가만히 있고 생산 대상이 움직이는 것: 설계-인쇄-보관-배포</a:t>
            </a:r>
            <a:endParaRPr sz="1600">
              <a:solidFill>
                <a:srgbClr val="40404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None/>
            </a:pPr>
            <a:endParaRPr sz="1600">
              <a:solidFill>
                <a:srgbClr val="404040"/>
              </a:solidFill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●"/>
            </a:pPr>
            <a:r>
              <a:rPr lang="en" b="1" i="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대량 생산</a:t>
            </a:r>
            <a:endParaRPr b="1" i="0" u="non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Char char="○"/>
            </a:pPr>
            <a:r>
              <a:rPr lang="en" sz="1600">
                <a:solidFill>
                  <a:srgbClr val="404040"/>
                </a:solidFill>
              </a:rPr>
              <a:t>대규모로 제품을 생산: 교육프로그램의 대량 생산을 위해 전통적인 교육기간과에 비해 원격교육기가관은 학습자를 사전에 면밀 분석, 또한 교육 프로그램의 질 확보를 위해 노력</a:t>
            </a:r>
            <a:endParaRPr>
              <a:solidFill>
                <a:srgbClr val="40404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None/>
            </a:pPr>
            <a:endParaRPr b="1">
              <a:solidFill>
                <a:srgbClr val="404040"/>
              </a:solidFill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●"/>
            </a:pPr>
            <a:r>
              <a:rPr lang="en" b="1" i="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사전 준비 작업</a:t>
            </a:r>
            <a:endParaRPr b="1" i="0" u="non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Char char="○"/>
            </a:pPr>
            <a:r>
              <a:rPr lang="en" sz="1600">
                <a:solidFill>
                  <a:srgbClr val="404040"/>
                </a:solidFill>
              </a:rPr>
              <a:t>원격교육은 수업 설계, 교수자 사전 워크숍</a:t>
            </a:r>
            <a:r>
              <a:rPr lang="en" b="1">
                <a:solidFill>
                  <a:srgbClr val="404040"/>
                </a:solidFill>
              </a:rPr>
              <a:t> </a:t>
            </a:r>
            <a:endParaRPr b="1">
              <a:solidFill>
                <a:srgbClr val="404040"/>
              </a:solidFill>
            </a:endParaRPr>
          </a:p>
        </p:txBody>
      </p:sp>
      <p:pic>
        <p:nvPicPr>
          <p:cNvPr id="2" name="오디오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21700" y="4310743"/>
            <a:ext cx="406400" cy="6168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0"/>
    </mc:Choice>
    <mc:Fallback>
      <p:transition spd="slow" advTm="1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135"/>
          <p:cNvSpPr txBox="1">
            <a:spLocks noGrp="1"/>
          </p:cNvSpPr>
          <p:nvPr>
            <p:ph type="title" idx="4294967295"/>
          </p:nvPr>
        </p:nvSpPr>
        <p:spPr>
          <a:xfrm>
            <a:off x="717550" y="228600"/>
            <a:ext cx="7991400" cy="4746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FFFF">
                <a:alpha val="4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35CB"/>
              </a:buClr>
              <a:buSzPts val="4400"/>
              <a:buFont typeface="Arial"/>
              <a:buNone/>
            </a:pPr>
            <a:r>
              <a:rPr lang="en" sz="2400" b="1">
                <a:solidFill>
                  <a:srgbClr val="000000"/>
                </a:solidFill>
              </a:rPr>
              <a:t>오토 피터스(Peters)의 </a:t>
            </a:r>
            <a:r>
              <a:rPr lang="en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교수의 산업화 이론</a:t>
            </a:r>
            <a:endParaRPr sz="800">
              <a:solidFill>
                <a:srgbClr val="000000"/>
              </a:solidFill>
            </a:endParaRPr>
          </a:p>
        </p:txBody>
      </p:sp>
      <p:sp>
        <p:nvSpPr>
          <p:cNvPr id="1056" name="Google Shape;1056;p135"/>
          <p:cNvSpPr txBox="1">
            <a:spLocks noGrp="1"/>
          </p:cNvSpPr>
          <p:nvPr>
            <p:ph type="body" idx="1"/>
          </p:nvPr>
        </p:nvSpPr>
        <p:spPr>
          <a:xfrm>
            <a:off x="300248" y="1059650"/>
            <a:ext cx="8386500" cy="3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●"/>
            </a:pPr>
            <a:r>
              <a:rPr lang="en" b="1" i="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계획</a:t>
            </a:r>
            <a:endParaRPr b="1" i="0" u="non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Char char="○"/>
            </a:pPr>
            <a:r>
              <a:rPr lang="en" sz="1600">
                <a:solidFill>
                  <a:srgbClr val="404040"/>
                </a:solidFill>
              </a:rPr>
              <a:t>실행 전의 작업 단계에 대한 의사 결정: 원격교육- 사전 수--업 설계 </a:t>
            </a:r>
            <a:endParaRPr>
              <a:solidFill>
                <a:srgbClr val="404040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None/>
            </a:pPr>
            <a:endParaRPr b="1">
              <a:solidFill>
                <a:srgbClr val="404040"/>
              </a:solidFill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●"/>
            </a:pPr>
            <a:r>
              <a:rPr lang="en" b="1" i="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조직</a:t>
            </a:r>
            <a:endParaRPr b="1" i="0" u="non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Char char="○"/>
            </a:pPr>
            <a:r>
              <a:rPr lang="en" sz="1600">
                <a:solidFill>
                  <a:srgbClr val="404040"/>
                </a:solidFill>
              </a:rPr>
              <a:t>인적, 물적, 시설 등</a:t>
            </a:r>
            <a:endParaRPr>
              <a:solidFill>
                <a:srgbClr val="404040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None/>
            </a:pPr>
            <a:endParaRPr b="1">
              <a:solidFill>
                <a:srgbClr val="404040"/>
              </a:solidFill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●"/>
            </a:pPr>
            <a:r>
              <a:rPr lang="en" b="1" i="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과학적 통제 방법-</a:t>
            </a:r>
            <a:endParaRPr b="1">
              <a:solidFill>
                <a:srgbClr val="404040"/>
              </a:solidFill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○"/>
            </a:pPr>
            <a:r>
              <a:rPr lang="en" sz="1600">
                <a:solidFill>
                  <a:srgbClr val="404040"/>
                </a:solidFill>
              </a:rPr>
              <a:t>경험적 자료 측정, 시간에 따른 작업 연구 -&gt; 생산성 향상: 원격교육 (형성평가, 자료 수집) </a:t>
            </a:r>
            <a:endParaRPr>
              <a:solidFill>
                <a:srgbClr val="404040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None/>
            </a:pPr>
            <a:endParaRPr b="1">
              <a:solidFill>
                <a:srgbClr val="404040"/>
              </a:solidFill>
            </a:endParaRPr>
          </a:p>
        </p:txBody>
      </p:sp>
      <p:pic>
        <p:nvPicPr>
          <p:cNvPr id="2" name="오디오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21700" y="4521200"/>
            <a:ext cx="406400" cy="406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25"/>
    </mc:Choice>
    <mc:Fallback>
      <p:transition spd="slow" advTm="40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136"/>
          <p:cNvSpPr txBox="1">
            <a:spLocks noGrp="1"/>
          </p:cNvSpPr>
          <p:nvPr>
            <p:ph type="title" idx="4294967295"/>
          </p:nvPr>
        </p:nvSpPr>
        <p:spPr>
          <a:xfrm>
            <a:off x="717550" y="228600"/>
            <a:ext cx="7991400" cy="4746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FFFF">
                <a:alpha val="4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35CB"/>
              </a:buClr>
              <a:buSzPts val="4400"/>
              <a:buFont typeface="Arial"/>
              <a:buNone/>
            </a:pPr>
            <a:r>
              <a:rPr lang="en" sz="2400" b="1">
                <a:solidFill>
                  <a:srgbClr val="000000"/>
                </a:solidFill>
              </a:rPr>
              <a:t>오토 피터스(Peters)의 </a:t>
            </a:r>
            <a:r>
              <a:rPr lang="en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교수의 산업화 이론</a:t>
            </a:r>
            <a:endParaRPr sz="800">
              <a:solidFill>
                <a:srgbClr val="000000"/>
              </a:solidFill>
            </a:endParaRPr>
          </a:p>
        </p:txBody>
      </p:sp>
      <p:sp>
        <p:nvSpPr>
          <p:cNvPr id="1062" name="Google Shape;1062;p136"/>
          <p:cNvSpPr txBox="1">
            <a:spLocks noGrp="1"/>
          </p:cNvSpPr>
          <p:nvPr>
            <p:ph type="body" idx="1"/>
          </p:nvPr>
        </p:nvSpPr>
        <p:spPr>
          <a:xfrm>
            <a:off x="300248" y="1059650"/>
            <a:ext cx="8386500" cy="3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404040"/>
              </a:buClr>
              <a:buSzPts val="2000"/>
              <a:buChar char="●"/>
            </a:pPr>
            <a:r>
              <a:rPr lang="en" b="1" dirty="0">
                <a:solidFill>
                  <a:srgbClr val="404040"/>
                </a:solidFill>
              </a:rPr>
              <a:t> </a:t>
            </a:r>
            <a:r>
              <a:rPr lang="en" b="1" i="0" u="none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표준화와 집중화</a:t>
            </a:r>
            <a:endParaRPr b="1" i="0" u="none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Char char="○"/>
            </a:pPr>
            <a:r>
              <a:rPr lang="en" sz="1600" dirty="0">
                <a:solidFill>
                  <a:srgbClr val="404040"/>
                </a:solidFill>
              </a:rPr>
              <a:t>(매체 중심의 수업, 대량)</a:t>
            </a:r>
            <a:endParaRPr sz="1600" dirty="0">
              <a:solidFill>
                <a:srgbClr val="404040"/>
              </a:solidFill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Char char="○"/>
            </a:pPr>
            <a:endParaRPr sz="1600" dirty="0">
              <a:solidFill>
                <a:srgbClr val="404040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None/>
            </a:pPr>
            <a:endParaRPr dirty="0">
              <a:solidFill>
                <a:srgbClr val="404040"/>
              </a:solidFill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404040"/>
              </a:buClr>
              <a:buSzPts val="2000"/>
              <a:buChar char="●"/>
            </a:pPr>
            <a:r>
              <a:rPr lang="en" b="1" dirty="0">
                <a:solidFill>
                  <a:srgbClr val="404040"/>
                </a:solidFill>
              </a:rPr>
              <a:t> 집중화와 중앙화</a:t>
            </a:r>
            <a:endParaRPr b="1" dirty="0">
              <a:solidFill>
                <a:srgbClr val="404040"/>
              </a:solidFill>
            </a:endParaRPr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Char char="○"/>
            </a:pPr>
            <a:r>
              <a:rPr lang="en" sz="1800" b="1" dirty="0">
                <a:solidFill>
                  <a:srgbClr val="404040"/>
                </a:solidFill>
              </a:rPr>
              <a:t> 대량생산, 노동 분화 -대규모 자본 - 자본의 집중, 행정의 중앙화</a:t>
            </a:r>
            <a:r>
              <a:rPr lang="en" sz="1800" dirty="0">
                <a:solidFill>
                  <a:srgbClr val="404040"/>
                </a:solidFill>
              </a:rPr>
              <a:t> </a:t>
            </a:r>
            <a:endParaRPr b="1" dirty="0">
              <a:solidFill>
                <a:srgbClr val="404040"/>
              </a:solidFill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Char char="●"/>
            </a:pPr>
            <a:endParaRPr b="1" dirty="0">
              <a:solidFill>
                <a:srgbClr val="40404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3"/>
    </mc:Choice>
    <mc:Fallback>
      <p:transition spd="slow" advTm="53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414</Words>
  <Application>Microsoft Office PowerPoint</Application>
  <PresentationFormat>화면 슬라이드 쇼(16:9)</PresentationFormat>
  <Paragraphs>71</Paragraphs>
  <Slides>7</Slides>
  <Notes>7</Notes>
  <HiddenSlides>0</HiddenSlides>
  <MMClips>6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Gulim</vt:lpstr>
      <vt:lpstr>Arial</vt:lpstr>
      <vt:lpstr>Georgia</vt:lpstr>
      <vt:lpstr>Simple Light</vt:lpstr>
      <vt:lpstr>PPT 활용 동영상 제작</vt:lpstr>
      <vt:lpstr>오토 피터스(Peters)의 교수의 산업화 이론(Industrialization of Teaching)</vt:lpstr>
      <vt:lpstr>오토 피터스(Peters)의 교수의 산업화 이론</vt:lpstr>
      <vt:lpstr>오토 피터스(Peters)의 교수의 산업화 이론</vt:lpstr>
      <vt:lpstr>오토 피터스(Peters)의 교수의 산업화 이론</vt:lpstr>
      <vt:lpstr>오토 피터스(Peters)의 교수의 산업화 이론</vt:lpstr>
      <vt:lpstr>오토 피터스(Peters)의 교수의 산업화 이론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5</dc:title>
  <dc:creator>yonge</dc:creator>
  <cp:lastModifiedBy>yonge</cp:lastModifiedBy>
  <cp:revision>4</cp:revision>
  <dcterms:modified xsi:type="dcterms:W3CDTF">2020-07-14T13:33:19Z</dcterms:modified>
</cp:coreProperties>
</file>