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9" r:id="rId3"/>
    <p:sldId id="258" r:id="rId4"/>
    <p:sldId id="259" r:id="rId5"/>
    <p:sldId id="267" r:id="rId6"/>
    <p:sldId id="268" r:id="rId7"/>
    <p:sldId id="260" r:id="rId8"/>
    <p:sldId id="261" r:id="rId9"/>
    <p:sldId id="278" r:id="rId10"/>
    <p:sldId id="263" r:id="rId11"/>
    <p:sldId id="281" r:id="rId12"/>
    <p:sldId id="280" r:id="rId13"/>
    <p:sldId id="284" r:id="rId14"/>
    <p:sldId id="265" r:id="rId15"/>
    <p:sldId id="266" r:id="rId16"/>
    <p:sldId id="271" r:id="rId17"/>
    <p:sldId id="269" r:id="rId18"/>
    <p:sldId id="270" r:id="rId19"/>
    <p:sldId id="272" r:id="rId20"/>
    <p:sldId id="273" r:id="rId21"/>
    <p:sldId id="282" r:id="rId22"/>
    <p:sldId id="274" r:id="rId23"/>
    <p:sldId id="275" r:id="rId24"/>
    <p:sldId id="283" r:id="rId25"/>
    <p:sldId id="277" r:id="rId26"/>
    <p:sldId id="289" r:id="rId27"/>
    <p:sldId id="287" r:id="rId28"/>
    <p:sldId id="276" r:id="rId29"/>
    <p:sldId id="285" r:id="rId30"/>
    <p:sldId id="290" r:id="rId31"/>
    <p:sldId id="286" r:id="rId32"/>
    <p:sldId id="288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A544A2-C530-4F2F-9861-DD625AB5BF9F}">
          <p14:sldIdLst>
            <p14:sldId id="256"/>
          </p14:sldIdLst>
        </p14:section>
        <p14:section name="General Concept" id="{BF53234E-218C-48AB-B7C1-6C09097496C6}">
          <p14:sldIdLst>
            <p14:sldId id="279"/>
            <p14:sldId id="258"/>
          </p14:sldIdLst>
        </p14:section>
        <p14:section name="Vectors" id="{A251BF93-3D6F-4786-A806-D8BF8DB720AC}">
          <p14:sldIdLst>
            <p14:sldId id="259"/>
          </p14:sldIdLst>
        </p14:section>
        <p14:section name="Estimators and Transformers" id="{ADC75FE8-0133-42A1-B8E3-78F6A14D24DC}">
          <p14:sldIdLst>
            <p14:sldId id="267"/>
            <p14:sldId id="268"/>
          </p14:sldIdLst>
        </p14:section>
        <p14:section name="Regression" id="{F51BC2ED-915E-4248-BEE9-72C9EF460F46}">
          <p14:sldIdLst>
            <p14:sldId id="260"/>
            <p14:sldId id="261"/>
            <p14:sldId id="278"/>
          </p14:sldIdLst>
        </p14:section>
        <p14:section name="Classification" id="{C64492FB-5417-49E0-8F83-2F867A42C77C}">
          <p14:sldIdLst>
            <p14:sldId id="263"/>
            <p14:sldId id="281"/>
            <p14:sldId id="280"/>
          </p14:sldIdLst>
        </p14:section>
        <p14:section name="Filtering &amp; Clustering" id="{B8B2877F-03E3-4889-B194-3074FE838CB4}">
          <p14:sldIdLst>
            <p14:sldId id="284"/>
          </p14:sldIdLst>
        </p14:section>
        <p14:section name="Utilities" id="{B4F394B8-AEFC-4CA5-B68F-C1D2DAA99E7A}">
          <p14:sldIdLst>
            <p14:sldId id="265"/>
            <p14:sldId id="266"/>
            <p14:sldId id="271"/>
            <p14:sldId id="269"/>
            <p14:sldId id="270"/>
            <p14:sldId id="272"/>
            <p14:sldId id="273"/>
            <p14:sldId id="282"/>
          </p14:sldIdLst>
        </p14:section>
        <p14:section name="Pipelines" id="{38EDB3F7-1174-4A24-A1D5-B6AEACCB31A6}">
          <p14:sldIdLst>
            <p14:sldId id="274"/>
            <p14:sldId id="275"/>
            <p14:sldId id="283"/>
          </p14:sldIdLst>
        </p14:section>
        <p14:section name="Model Persistence" id="{47453AD3-F394-4233-8178-A53AC502F1E8}">
          <p14:sldIdLst>
            <p14:sldId id="277"/>
            <p14:sldId id="289"/>
            <p14:sldId id="287"/>
          </p14:sldIdLst>
        </p14:section>
        <p14:section name="CrossValidator" id="{4DDA2735-EFA5-4916-AD6F-AC5D64FBF72D}">
          <p14:sldIdLst>
            <p14:sldId id="276"/>
            <p14:sldId id="285"/>
            <p14:sldId id="290"/>
            <p14:sldId id="286"/>
          </p14:sldIdLst>
        </p14:section>
        <p14:section name="Summary" id="{94F47E35-36E2-447D-AA0C-FC004EE824F2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4346" autoAdjust="0"/>
  </p:normalViewPr>
  <p:slideViewPr>
    <p:cSldViewPr snapToGrid="0">
      <p:cViewPr varScale="1">
        <p:scale>
          <a:sx n="39" d="100"/>
          <a:sy n="39" d="100"/>
        </p:scale>
        <p:origin x="17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99D0-027E-4139-9C57-BB678530E2E2}" type="datetimeFigureOut">
              <a:rPr lang="pl-PL" smtClean="0"/>
              <a:t>2018-04-06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43BDD-75C4-46F8-9948-E1411CCD9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1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64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85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86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318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46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73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437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24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39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202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5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604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197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7037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75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52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155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956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717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935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09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976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623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042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12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77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4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41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94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71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3BDD-75C4-46F8-9948-E1411CCD942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9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43304-2CC4-452B-901C-34BD5454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C08672-AE50-4396-8376-83265082D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9E5BA4-5F5F-4FFF-B8DA-27E53B4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1BDD-DA45-49E4-A330-14279CD755A6}" type="datetime1">
              <a:rPr lang="pl-PL" smtClean="0"/>
              <a:t>2018-04-06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C9612A-8E03-47E5-85B1-766ABFEB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9B4C03-5A5D-4D84-BE04-CFACAE90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53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C6663-5BD2-4CB6-B2B4-FDBFF953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D62C6EC-201C-487A-AB91-D21DBAE6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339A12-C650-443E-871C-9249800B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8D10-C4DA-4B8C-954C-209875B545DE}" type="datetime1">
              <a:rPr lang="pl-PL" smtClean="0"/>
              <a:t>2018-04-06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472C8A-ED0A-4983-A168-39FC1045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142321-C474-4FD6-AE98-A9BB641B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81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14A4D2C-C4BE-40B2-AB61-CCA57B9E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627ABE-DCA7-45C9-9CCF-2F850640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13042F-B18F-4548-90E8-E0D7A9A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4D07-C4C0-4A13-94FA-3BAF383E1780}" type="datetime1">
              <a:rPr lang="pl-PL" smtClean="0"/>
              <a:t>2018-04-06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AF5CCC-92C8-4867-817E-6989E096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99926C-4097-4253-BAC6-BE15A538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52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22C524-A9F8-4D2D-8F0F-E2567841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500E85-CD32-4044-A036-84F9A6D7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B075FF-00C6-4E1C-970D-C6F3F2C2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8149-B073-4CA7-94FB-FEE1222834ED}" type="datetime1">
              <a:rPr lang="pl-PL" smtClean="0"/>
              <a:t>2018-04-06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952746-1FA8-4A2E-ACA7-3BB351BE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F3C57C-9222-47AF-AA08-485DCB8C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4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59BE03-5FBD-4371-9FB8-06A94BE5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004829-FAA9-404E-BB38-8F252CF6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4B51F9-20A4-4CA6-8036-01CB840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D0DD-F535-4382-BE1E-F1FA60D64A5F}" type="datetime1">
              <a:rPr lang="pl-PL" smtClean="0"/>
              <a:t>2018-04-06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1A5F27-71EF-4EC6-AA82-8FCA496B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08FC8F-D4D1-4AAF-9A36-64D89F86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4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E08C49-C119-43B1-A309-7EA1A662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0F191B-2F7C-4494-B7A0-BFB9C5B79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3F401D-0735-4A5D-8392-9D08B5F47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9FDB8D-C450-4FCE-A7FD-246C3555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9938-2D16-4747-978D-3B61FC3AD434}" type="datetime1">
              <a:rPr lang="pl-PL" smtClean="0"/>
              <a:t>2018-04-06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8349AD-CCAF-4D8D-8084-F6C13F50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F8F0FC-548F-41F1-9C71-24B07E4A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412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64F889-3AA4-423A-B24F-79AF655D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AD945E-45A6-4C7B-B418-D1623A85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F1C1DC-3634-407C-91A3-8A3F44D1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7F40571-C744-47EA-9502-F84878BD5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F07129-D10C-41EE-B43E-19F5F726C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2166BA-0255-4A7E-8CF1-D8F503A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C84-E471-428F-9CD4-6B5E87D61557}" type="datetime1">
              <a:rPr lang="pl-PL" smtClean="0"/>
              <a:t>2018-04-06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B1AA6A1-33DB-443F-A25C-AD909D96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26FB24C-AACA-4B47-BB71-F0A1FEF6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03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D8F74-D296-4FC4-90AA-1229FF7B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460E3D-183D-4FFC-A071-88977A0D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AA0-040A-4A1B-ADE4-D612484447EE}" type="datetime1">
              <a:rPr lang="pl-PL" smtClean="0"/>
              <a:t>2018-04-06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9C650A7-EBD0-4585-A032-575D50CD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364F42-FAE4-4315-B8F2-10BAAEE3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932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421FEC8-D1EC-47FD-957A-98493266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9999-9B8A-4536-8E06-B25F195D9C4F}" type="datetime1">
              <a:rPr lang="pl-PL" smtClean="0"/>
              <a:t>2018-04-06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F6AC77-BD95-4514-AA97-C2DEBC4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B8B645-3EF9-44D7-9D5E-17CB8443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380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716562-9943-43D2-8E93-8053DA14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73D1A-5AD7-4185-8732-AED718B3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F3A6AB-2F9C-4CC2-941A-E879E2B6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9B5278-36B9-48C7-8CF1-99CA0447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B87F-EDF1-4B69-A9A5-5FE43DDDFD3C}" type="datetime1">
              <a:rPr lang="pl-PL" smtClean="0"/>
              <a:t>2018-04-06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A651C2-B48F-452C-9077-1756D21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6C5B73-E499-44CA-AB26-62778AD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2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132DA-43B9-43A6-822B-4920AD2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BB7235C-19E7-4D70-ACDC-604C8A46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4BDF3F3-6021-4C41-BEAA-CC078D1B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F337EB-4BD9-4BD9-9955-075FE58A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0E4E-E07C-43B2-9D45-C1A2C1BC3639}" type="datetime1">
              <a:rPr lang="pl-PL" smtClean="0"/>
              <a:t>2018-04-06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247D07-C408-48BB-97F7-AB6D41C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7793AB-9478-40BB-A396-AA4E394F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5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516B320-692A-4FB4-8F04-FEFE966F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A00061-7E06-487D-B620-8BF8B6D9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372586-A4CA-4CE1-ABA4-1AAE7692E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E31F-86FD-4237-A42E-D2EC37341C30}" type="datetime1">
              <a:rPr lang="pl-PL" smtClean="0"/>
              <a:t>2018-04-06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39917E-6089-401C-A450-4357CAD0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1288EC-0E32-401D-9B77-14AD92727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4248-F46D-47E3-AC40-2E35BD4E6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7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F0EB4-7732-461B-A5B7-78021D9D9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Spark ML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1F91E0-3D58-4C52-9C7B-A0954DDDE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Owczarek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D526D0E-D89E-4F9E-BA3D-5A2B918F9F12}"/>
              </a:ext>
            </a:extLst>
          </p:cNvPr>
          <p:cNvSpPr txBox="1"/>
          <p:nvPr/>
        </p:nvSpPr>
        <p:spPr>
          <a:xfrm>
            <a:off x="1463040" y="4418965"/>
            <a:ext cx="9265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https://github.com/Saevel/sparkml-workshop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8310B62-D294-4449-A37A-D4DC72AC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66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7B684-242E-4905-AA2B-FE19A291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Classification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9A7C90-FD45-4ADA-8D56-7018EC34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Predicted</a:t>
            </a:r>
            <a:r>
              <a:rPr lang="pl-PL" b="1" dirty="0"/>
              <a:t> </a:t>
            </a:r>
            <a:r>
              <a:rPr lang="pl-PL" b="1" dirty="0" err="1"/>
              <a:t>value</a:t>
            </a:r>
            <a:r>
              <a:rPr lang="pl-PL" b="1" dirty="0"/>
              <a:t>: </a:t>
            </a:r>
            <a:r>
              <a:rPr lang="pl-PL" b="1" dirty="0" err="1"/>
              <a:t>discrete</a:t>
            </a:r>
            <a:r>
              <a:rPr lang="pl-PL" b="1" dirty="0"/>
              <a:t>!</a:t>
            </a:r>
          </a:p>
          <a:p>
            <a:endParaRPr lang="pl-PL" dirty="0"/>
          </a:p>
          <a:p>
            <a:r>
              <a:rPr lang="pl-PL" dirty="0"/>
              <a:t>Training </a:t>
            </a:r>
            <a:r>
              <a:rPr lang="pl-PL" dirty="0" err="1"/>
              <a:t>dataset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Supervised</a:t>
            </a:r>
            <a:r>
              <a:rPr lang="pl-PL" dirty="0"/>
              <a:t> Learning</a:t>
            </a:r>
          </a:p>
          <a:p>
            <a:endParaRPr lang="pl-PL" dirty="0"/>
          </a:p>
          <a:p>
            <a:r>
              <a:rPr lang="pl-PL" dirty="0" err="1"/>
              <a:t>Examples</a:t>
            </a:r>
            <a:r>
              <a:rPr lang="pl-PL" dirty="0"/>
              <a:t>: </a:t>
            </a:r>
            <a:r>
              <a:rPr lang="pl-PL" dirty="0" err="1"/>
              <a:t>Medical</a:t>
            </a:r>
            <a:r>
              <a:rPr lang="pl-PL" dirty="0"/>
              <a:t> </a:t>
            </a:r>
            <a:r>
              <a:rPr lang="pl-PL" dirty="0" err="1"/>
              <a:t>diagnoses</a:t>
            </a:r>
            <a:r>
              <a:rPr lang="pl-PL" dirty="0"/>
              <a:t>, </a:t>
            </a:r>
            <a:r>
              <a:rPr lang="pl-PL" dirty="0" err="1"/>
              <a:t>facial</a:t>
            </a:r>
            <a:r>
              <a:rPr lang="pl-PL" dirty="0"/>
              <a:t> </a:t>
            </a:r>
            <a:r>
              <a:rPr lang="pl-PL" dirty="0" err="1"/>
              <a:t>recognition</a:t>
            </a:r>
            <a:r>
              <a:rPr lang="pl-PL" dirty="0"/>
              <a:t>, speech </a:t>
            </a:r>
            <a:r>
              <a:rPr lang="pl-PL" dirty="0" err="1"/>
              <a:t>recognition</a:t>
            </a:r>
            <a:endParaRPr lang="pl-PL" dirty="0"/>
          </a:p>
        </p:txBody>
      </p:sp>
      <p:pic>
        <p:nvPicPr>
          <p:cNvPr id="2052" name="Picture 4" descr="Znalezione obrazy dla zapytania classification machine learning">
            <a:extLst>
              <a:ext uri="{FF2B5EF4-FFF2-40B4-BE49-F238E27FC236}">
                <a16:creationId xmlns:a16="http://schemas.microsoft.com/office/drawing/2014/main" id="{4BC48CB1-4BC8-4D62-8852-F94715C8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08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C2368EC-804D-48A4-8866-5A0128AD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60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7D75E8-0197-4393-8B16-3CE39AFF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Classification</a:t>
            </a:r>
            <a:r>
              <a:rPr lang="pl-PL" dirty="0"/>
              <a:t>: Spark ML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AA9FF9-2CF8-4309-A015-B80DBB5F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b="1" dirty="0" err="1"/>
              <a:t>DecisionTreeClassifier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RandomForestClassifier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GBTClassifier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LogisticRegression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MultilayerPerceptronClassifier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OneVsRest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NaiveBayes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D9E8CA-A6C0-44D7-86E4-F9716304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77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B5AD6-2E2E-49BD-9C1E-D6CD2897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Classification</a:t>
            </a:r>
            <a:r>
              <a:rPr lang="pl-PL" dirty="0"/>
              <a:t>: </a:t>
            </a:r>
            <a:r>
              <a:rPr lang="pl-PL" dirty="0" err="1"/>
              <a:t>Exercise</a:t>
            </a:r>
            <a:r>
              <a:rPr lang="pl-PL" dirty="0"/>
              <a:t>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3B5AFB-3652-44CA-BB04-66F3CFB1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Input: </a:t>
            </a:r>
            <a:r>
              <a:rPr lang="pl-PL" b="1" dirty="0"/>
              <a:t>A </a:t>
            </a:r>
            <a:r>
              <a:rPr lang="pl-PL" b="1" dirty="0" err="1"/>
              <a:t>DataFrame</a:t>
            </a:r>
            <a:r>
              <a:rPr lang="pl-PL" b="1" dirty="0"/>
              <a:t> with </a:t>
            </a:r>
            <a:r>
              <a:rPr lang="pl-PL" b="1" dirty="0" err="1"/>
              <a:t>Iris</a:t>
            </a:r>
            <a:r>
              <a:rPr lang="pl-PL" b="1" dirty="0"/>
              <a:t> (</a:t>
            </a:r>
            <a:r>
              <a:rPr lang="pl-PL" b="1" dirty="0" err="1"/>
              <a:t>classification</a:t>
            </a:r>
            <a:r>
              <a:rPr lang="pl-PL" b="1" dirty="0"/>
              <a:t> of </a:t>
            </a:r>
            <a:r>
              <a:rPr lang="pl-PL" b="1" dirty="0" err="1"/>
              <a:t>subspieces</a:t>
            </a:r>
            <a:r>
              <a:rPr lang="pl-PL" b="1" dirty="0"/>
              <a:t> of </a:t>
            </a:r>
            <a:r>
              <a:rPr lang="pl-PL" b="1" dirty="0" err="1"/>
              <a:t>Irises</a:t>
            </a:r>
            <a:r>
              <a:rPr lang="pl-PL" b="1" dirty="0"/>
              <a:t>) data</a:t>
            </a:r>
            <a:r>
              <a:rPr lang="pl-PL" dirty="0"/>
              <a:t>,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b="1" dirty="0"/>
              <a:t>the „</a:t>
            </a:r>
            <a:r>
              <a:rPr lang="pl-PL" b="1" dirty="0" err="1"/>
              <a:t>features</a:t>
            </a:r>
            <a:r>
              <a:rPr lang="pl-PL" b="1" dirty="0"/>
              <a:t>” (</a:t>
            </a:r>
            <a:r>
              <a:rPr lang="pl-PL" b="1" dirty="0" err="1"/>
              <a:t>Vector</a:t>
            </a:r>
            <a:r>
              <a:rPr lang="pl-PL" b="1" dirty="0"/>
              <a:t>) </a:t>
            </a:r>
            <a:r>
              <a:rPr lang="pl-PL" dirty="0"/>
              <a:t>field as </a:t>
            </a:r>
            <a:r>
              <a:rPr lang="pl-PL" dirty="0" err="1"/>
              <a:t>features</a:t>
            </a:r>
            <a:r>
              <a:rPr lang="pl-PL" dirty="0"/>
              <a:t> and </a:t>
            </a:r>
            <a:r>
              <a:rPr lang="pl-PL" b="1" dirty="0"/>
              <a:t>„</a:t>
            </a:r>
            <a:r>
              <a:rPr lang="pl-PL" b="1" dirty="0" err="1"/>
              <a:t>type_numeric</a:t>
            </a:r>
            <a:r>
              <a:rPr lang="pl-PL" b="1" dirty="0"/>
              <a:t>” field as </a:t>
            </a:r>
            <a:r>
              <a:rPr lang="pl-PL" b="1" dirty="0" err="1"/>
              <a:t>labels</a:t>
            </a:r>
            <a:endParaRPr lang="pl-PL" b="1" dirty="0"/>
          </a:p>
          <a:p>
            <a:endParaRPr lang="pl-PL" dirty="0"/>
          </a:p>
          <a:p>
            <a:r>
              <a:rPr lang="pl-PL" dirty="0" err="1"/>
              <a:t>Task</a:t>
            </a:r>
            <a:r>
              <a:rPr lang="pl-PL" dirty="0"/>
              <a:t>: Fit a </a:t>
            </a:r>
            <a:r>
              <a:rPr lang="pl-PL" b="1" dirty="0" err="1"/>
              <a:t>DecisionTreeClassifier</a:t>
            </a:r>
            <a:r>
              <a:rPr lang="pl-PL" dirty="0"/>
              <a:t> on </a:t>
            </a:r>
            <a:r>
              <a:rPr lang="pl-PL" b="1" dirty="0" err="1"/>
              <a:t>trainingData</a:t>
            </a:r>
            <a:r>
              <a:rPr lang="pl-PL" dirty="0"/>
              <a:t> and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b="1" dirty="0" err="1"/>
              <a:t>verificationData</a:t>
            </a:r>
            <a:r>
              <a:rPr lang="pl-PL" b="1" dirty="0"/>
              <a:t> to </a:t>
            </a:r>
            <a:r>
              <a:rPr lang="pl-PL" b="1" dirty="0" err="1"/>
              <a:t>predict</a:t>
            </a:r>
            <a:r>
              <a:rPr lang="pl-PL" b="1" dirty="0"/>
              <a:t> </a:t>
            </a:r>
            <a:r>
              <a:rPr lang="pl-PL" b="1" dirty="0" err="1"/>
              <a:t>type</a:t>
            </a:r>
            <a:r>
              <a:rPr lang="pl-PL" b="1" dirty="0"/>
              <a:t> and </a:t>
            </a:r>
            <a:r>
              <a:rPr lang="pl-PL" b="1" dirty="0" err="1"/>
              <a:t>put</a:t>
            </a:r>
            <a:r>
              <a:rPr lang="pl-PL" b="1" dirty="0"/>
              <a:t> </a:t>
            </a:r>
            <a:r>
              <a:rPr lang="pl-PL" b="1" dirty="0" err="1"/>
              <a:t>it</a:t>
            </a:r>
            <a:r>
              <a:rPr lang="pl-PL" b="1" dirty="0"/>
              <a:t> in the „</a:t>
            </a:r>
            <a:r>
              <a:rPr lang="pl-PL" b="1" dirty="0" err="1"/>
              <a:t>type_predicted</a:t>
            </a:r>
            <a:r>
              <a:rPr lang="pl-PL" b="1" dirty="0"/>
              <a:t>” field</a:t>
            </a:r>
          </a:p>
          <a:p>
            <a:endParaRPr lang="pl-PL" dirty="0"/>
          </a:p>
          <a:p>
            <a:r>
              <a:rPr lang="pl-PL" b="1" dirty="0" err="1"/>
              <a:t>Verification</a:t>
            </a:r>
            <a:r>
              <a:rPr lang="pl-PL" b="1" dirty="0"/>
              <a:t>: </a:t>
            </a:r>
            <a:r>
              <a:rPr lang="pl-PL" b="1" dirty="0" err="1"/>
              <a:t>ClassificationTest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F5A35EF-F3DA-4F40-B344-6F2E6CBB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63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1525CE-5A9B-48DD-9EE2-C0C59903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Filtering</a:t>
            </a:r>
            <a:r>
              <a:rPr lang="pl-PL" dirty="0"/>
              <a:t> &amp;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D70B9E-8FCA-403B-AF12-7C3FC1DB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popular ML </a:t>
            </a:r>
            <a:r>
              <a:rPr lang="pl-PL" dirty="0" err="1"/>
              <a:t>techniques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Spark ML</a:t>
            </a:r>
          </a:p>
          <a:p>
            <a:endParaRPr lang="pl-PL" dirty="0"/>
          </a:p>
          <a:p>
            <a:r>
              <a:rPr lang="pl-PL" b="1" dirty="0" err="1"/>
              <a:t>Filtering</a:t>
            </a:r>
            <a:r>
              <a:rPr lang="pl-PL" b="1" dirty="0"/>
              <a:t>: </a:t>
            </a:r>
            <a:r>
              <a:rPr lang="pl-PL" b="1" dirty="0" err="1"/>
              <a:t>unsupervised</a:t>
            </a:r>
            <a:r>
              <a:rPr lang="pl-PL" b="1" dirty="0"/>
              <a:t> learning, </a:t>
            </a:r>
            <a:r>
              <a:rPr lang="pl-PL" b="1" dirty="0" err="1"/>
              <a:t>predicting</a:t>
            </a:r>
            <a:r>
              <a:rPr lang="pl-PL" b="1" dirty="0"/>
              <a:t> </a:t>
            </a:r>
            <a:r>
              <a:rPr lang="pl-PL" b="1" dirty="0" err="1"/>
              <a:t>user</a:t>
            </a:r>
            <a:r>
              <a:rPr lang="pl-PL" b="1" dirty="0"/>
              <a:t> </a:t>
            </a:r>
            <a:r>
              <a:rPr lang="pl-PL" b="1" dirty="0" err="1"/>
              <a:t>preferences</a:t>
            </a:r>
            <a:r>
              <a:rPr lang="pl-PL" b="1" dirty="0"/>
              <a:t> by </a:t>
            </a:r>
            <a:r>
              <a:rPr lang="pl-PL" b="1" dirty="0" err="1"/>
              <a:t>using</a:t>
            </a:r>
            <a:r>
              <a:rPr lang="pl-PL" b="1" dirty="0"/>
              <a:t> </a:t>
            </a:r>
            <a:r>
              <a:rPr lang="pl-PL" b="1" dirty="0" err="1"/>
              <a:t>some</a:t>
            </a:r>
            <a:r>
              <a:rPr lang="pl-PL" b="1" dirty="0"/>
              <a:t> </a:t>
            </a:r>
            <a:r>
              <a:rPr lang="pl-PL" b="1" dirty="0" err="1"/>
              <a:t>related</a:t>
            </a:r>
            <a:r>
              <a:rPr lang="pl-PL" b="1" dirty="0"/>
              <a:t> </a:t>
            </a:r>
            <a:r>
              <a:rPr lang="pl-PL" b="1" dirty="0" err="1"/>
              <a:t>input</a:t>
            </a:r>
            <a:r>
              <a:rPr lang="pl-PL" b="1" dirty="0"/>
              <a:t> (</a:t>
            </a:r>
            <a:r>
              <a:rPr lang="pl-PL" b="1" dirty="0" err="1"/>
              <a:t>users</a:t>
            </a:r>
            <a:r>
              <a:rPr lang="pl-PL" b="1" dirty="0"/>
              <a:t> with </a:t>
            </a:r>
            <a:r>
              <a:rPr lang="pl-PL" b="1" dirty="0" err="1"/>
              <a:t>similar</a:t>
            </a:r>
            <a:r>
              <a:rPr lang="pl-PL" b="1" dirty="0"/>
              <a:t> </a:t>
            </a:r>
            <a:r>
              <a:rPr lang="pl-PL" b="1" dirty="0" err="1"/>
              <a:t>tastes</a:t>
            </a:r>
            <a:r>
              <a:rPr lang="pl-PL" b="1" dirty="0"/>
              <a:t>, </a:t>
            </a:r>
            <a:r>
              <a:rPr lang="pl-PL" b="1" dirty="0" err="1"/>
              <a:t>content</a:t>
            </a:r>
            <a:r>
              <a:rPr lang="pl-PL" b="1" dirty="0"/>
              <a:t>)</a:t>
            </a:r>
          </a:p>
          <a:p>
            <a:endParaRPr lang="pl-PL" b="1" dirty="0"/>
          </a:p>
          <a:p>
            <a:r>
              <a:rPr lang="pl-PL" b="1" dirty="0"/>
              <a:t>Clustering: </a:t>
            </a:r>
            <a:r>
              <a:rPr lang="pl-PL" b="1" dirty="0" err="1"/>
              <a:t>unsupervised</a:t>
            </a:r>
            <a:r>
              <a:rPr lang="pl-PL" b="1" dirty="0"/>
              <a:t>, </a:t>
            </a:r>
            <a:r>
              <a:rPr lang="pl-PL" b="1" dirty="0" err="1"/>
              <a:t>using</a:t>
            </a:r>
            <a:r>
              <a:rPr lang="pl-PL" b="1" dirty="0"/>
              <a:t> </a:t>
            </a:r>
            <a:r>
              <a:rPr lang="pl-PL" b="1" dirty="0" err="1"/>
              <a:t>metrics</a:t>
            </a:r>
            <a:r>
              <a:rPr lang="pl-PL" b="1" dirty="0"/>
              <a:t> to </a:t>
            </a:r>
            <a:r>
              <a:rPr lang="pl-PL" b="1" dirty="0" err="1"/>
              <a:t>subdivide</a:t>
            </a:r>
            <a:r>
              <a:rPr lang="pl-PL" b="1" dirty="0"/>
              <a:t> the data </a:t>
            </a:r>
            <a:r>
              <a:rPr lang="pl-PL" b="1" dirty="0" err="1"/>
              <a:t>into</a:t>
            </a:r>
            <a:r>
              <a:rPr lang="pl-PL" b="1" dirty="0"/>
              <a:t> </a:t>
            </a:r>
            <a:r>
              <a:rPr lang="pl-PL" b="1" dirty="0" err="1"/>
              <a:t>multiple</a:t>
            </a:r>
            <a:r>
              <a:rPr lang="pl-PL" b="1" dirty="0"/>
              <a:t> </a:t>
            </a:r>
            <a:r>
              <a:rPr lang="pl-PL" b="1" dirty="0" err="1"/>
              <a:t>clusters</a:t>
            </a:r>
            <a:r>
              <a:rPr lang="pl-PL" b="1" dirty="0"/>
              <a:t> </a:t>
            </a:r>
            <a:r>
              <a:rPr lang="pl-PL" b="1" dirty="0" err="1"/>
              <a:t>exhibiting</a:t>
            </a:r>
            <a:r>
              <a:rPr lang="pl-PL" b="1" dirty="0"/>
              <a:t> </a:t>
            </a:r>
            <a:r>
              <a:rPr lang="pl-PL" b="1" dirty="0" err="1"/>
              <a:t>similarities</a:t>
            </a:r>
            <a:endParaRPr lang="pl-PL" b="1" dirty="0"/>
          </a:p>
          <a:p>
            <a:endParaRPr lang="pl-PL" dirty="0"/>
          </a:p>
          <a:p>
            <a:r>
              <a:rPr lang="pl-PL" dirty="0" err="1"/>
              <a:t>Will</a:t>
            </a:r>
            <a:r>
              <a:rPr lang="pl-PL" dirty="0"/>
              <a:t> not be </a:t>
            </a:r>
            <a:r>
              <a:rPr lang="pl-PL" dirty="0" err="1"/>
              <a:t>expanded</a:t>
            </a:r>
            <a:r>
              <a:rPr lang="pl-PL" dirty="0"/>
              <a:t> upon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presentation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B08CFF-DE58-40CE-964F-B627C362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66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951A78-40F5-4826-9E68-5413E81E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C0D7C8-681D-4620-BB7A-F5B38D88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345"/>
            <a:ext cx="10515600" cy="4351338"/>
          </a:xfrm>
        </p:spPr>
        <p:txBody>
          <a:bodyPr/>
          <a:lstStyle/>
          <a:p>
            <a:r>
              <a:rPr lang="pl-PL" sz="2600" dirty="0"/>
              <a:t>Data </a:t>
            </a:r>
            <a:r>
              <a:rPr lang="pl-PL" sz="2600" dirty="0" err="1"/>
              <a:t>is</a:t>
            </a:r>
            <a:r>
              <a:rPr lang="pl-PL" sz="2600" dirty="0"/>
              <a:t> </a:t>
            </a:r>
            <a:r>
              <a:rPr lang="pl-PL" sz="2600" dirty="0" err="1"/>
              <a:t>never</a:t>
            </a:r>
            <a:r>
              <a:rPr lang="pl-PL" sz="2600" dirty="0"/>
              <a:t> in the </a:t>
            </a:r>
            <a:r>
              <a:rPr lang="pl-PL" sz="2600" dirty="0" err="1"/>
              <a:t>correct</a:t>
            </a:r>
            <a:r>
              <a:rPr lang="pl-PL" sz="2600" dirty="0"/>
              <a:t> form </a:t>
            </a:r>
            <a:r>
              <a:rPr lang="pl-PL" sz="2600" dirty="0" err="1"/>
              <a:t>right</a:t>
            </a:r>
            <a:r>
              <a:rPr lang="pl-PL" sz="2600" dirty="0"/>
              <a:t> </a:t>
            </a:r>
            <a:r>
              <a:rPr lang="pl-PL" sz="2600" dirty="0" err="1"/>
              <a:t>away</a:t>
            </a:r>
            <a:endParaRPr lang="pl-PL" sz="2600" dirty="0"/>
          </a:p>
          <a:p>
            <a:endParaRPr lang="pl-PL" sz="2600" dirty="0"/>
          </a:p>
          <a:p>
            <a:r>
              <a:rPr lang="pl-PL" sz="2600" dirty="0"/>
              <a:t>Many </a:t>
            </a:r>
            <a:r>
              <a:rPr lang="pl-PL" sz="2600" dirty="0" err="1"/>
              <a:t>utils</a:t>
            </a:r>
            <a:r>
              <a:rPr lang="pl-PL" sz="2600" dirty="0"/>
              <a:t> to </a:t>
            </a:r>
            <a:r>
              <a:rPr lang="pl-PL" sz="2600" dirty="0" err="1"/>
              <a:t>process</a:t>
            </a:r>
            <a:r>
              <a:rPr lang="pl-PL" sz="2600" dirty="0"/>
              <a:t> </a:t>
            </a:r>
            <a:r>
              <a:rPr lang="pl-PL" sz="2600" dirty="0" err="1"/>
              <a:t>DataFrames</a:t>
            </a:r>
            <a:r>
              <a:rPr lang="pl-PL" sz="2600" dirty="0"/>
              <a:t> </a:t>
            </a:r>
            <a:r>
              <a:rPr lang="pl-PL" sz="2600" dirty="0" err="1"/>
              <a:t>before</a:t>
            </a:r>
            <a:r>
              <a:rPr lang="pl-PL" sz="2600" dirty="0"/>
              <a:t> </a:t>
            </a:r>
            <a:r>
              <a:rPr lang="pl-PL" sz="2600" dirty="0" err="1"/>
              <a:t>they</a:t>
            </a:r>
            <a:r>
              <a:rPr lang="pl-PL" sz="2600" dirty="0"/>
              <a:t> go </a:t>
            </a:r>
            <a:r>
              <a:rPr lang="pl-PL" sz="2600" dirty="0" err="1"/>
              <a:t>into</a:t>
            </a:r>
            <a:r>
              <a:rPr lang="pl-PL" sz="2600" dirty="0"/>
              <a:t> the ML component</a:t>
            </a:r>
          </a:p>
          <a:p>
            <a:endParaRPr lang="pl-PL" sz="2600" dirty="0"/>
          </a:p>
          <a:p>
            <a:r>
              <a:rPr lang="pl-PL" sz="2600" dirty="0" err="1"/>
              <a:t>Tokenization</a:t>
            </a:r>
            <a:r>
              <a:rPr lang="pl-PL" sz="2600" dirty="0"/>
              <a:t> of </a:t>
            </a:r>
            <a:r>
              <a:rPr lang="pl-PL" sz="2600" dirty="0" err="1"/>
              <a:t>strings</a:t>
            </a:r>
            <a:r>
              <a:rPr lang="pl-PL" sz="2600" dirty="0"/>
              <a:t>, </a:t>
            </a:r>
            <a:r>
              <a:rPr lang="pl-PL" sz="2600" dirty="0" err="1"/>
              <a:t>bucketing</a:t>
            </a:r>
            <a:r>
              <a:rPr lang="pl-PL" sz="2600" dirty="0"/>
              <a:t>, </a:t>
            </a:r>
            <a:r>
              <a:rPr lang="pl-PL" sz="2600" dirty="0" err="1"/>
              <a:t>indexing</a:t>
            </a:r>
            <a:r>
              <a:rPr lang="pl-PL" sz="2600" dirty="0"/>
              <a:t> </a:t>
            </a:r>
            <a:r>
              <a:rPr lang="pl-PL" sz="2600" dirty="0" err="1"/>
              <a:t>enums</a:t>
            </a:r>
            <a:r>
              <a:rPr lang="pl-PL" sz="2600" dirty="0"/>
              <a:t>, </a:t>
            </a:r>
            <a:r>
              <a:rPr lang="pl-PL" sz="2600" dirty="0" err="1"/>
              <a:t>assembling</a:t>
            </a:r>
            <a:r>
              <a:rPr lang="pl-PL" sz="2600" dirty="0"/>
              <a:t> </a:t>
            </a:r>
            <a:r>
              <a:rPr lang="pl-PL" sz="2600" dirty="0" err="1"/>
              <a:t>vectors</a:t>
            </a:r>
            <a:r>
              <a:rPr lang="pl-PL" sz="2600" dirty="0"/>
              <a:t>, SQL </a:t>
            </a:r>
            <a:r>
              <a:rPr lang="pl-PL" sz="2600" dirty="0" err="1"/>
              <a:t>transformations</a:t>
            </a:r>
            <a:r>
              <a:rPr lang="pl-PL" sz="2600" dirty="0"/>
              <a:t> etc.  </a:t>
            </a:r>
          </a:p>
          <a:p>
            <a:endParaRPr lang="pl-PL" sz="2600" dirty="0"/>
          </a:p>
          <a:p>
            <a:r>
              <a:rPr lang="pl-PL" sz="2600" dirty="0" err="1"/>
              <a:t>Implemented</a:t>
            </a:r>
            <a:r>
              <a:rPr lang="pl-PL" sz="2600" dirty="0"/>
              <a:t> as </a:t>
            </a:r>
            <a:r>
              <a:rPr lang="pl-PL" sz="2600" dirty="0" err="1"/>
              <a:t>Estimators</a:t>
            </a:r>
            <a:r>
              <a:rPr lang="pl-PL" sz="2600" dirty="0"/>
              <a:t> / </a:t>
            </a:r>
            <a:r>
              <a:rPr lang="pl-PL" sz="2600" dirty="0" err="1"/>
              <a:t>Transformers</a:t>
            </a:r>
            <a:endParaRPr lang="pl-PL" sz="2600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9EF5A93-937B-480D-B736-60674DC2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65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2E5D6-06C4-419F-885E-63F6FC9D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</a:t>
            </a:r>
            <a:r>
              <a:rPr lang="pl-PL" dirty="0" err="1"/>
              <a:t>StringIndexer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C2868A-7F71-4137-9E11-3B8A2546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055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 err="1"/>
              <a:t>Indexes</a:t>
            </a:r>
            <a:r>
              <a:rPr lang="pl-PL" b="1" dirty="0"/>
              <a:t> String </a:t>
            </a:r>
            <a:r>
              <a:rPr lang="pl-PL" b="1" dirty="0" err="1"/>
              <a:t>values</a:t>
            </a:r>
            <a:r>
              <a:rPr lang="pl-PL" b="1" dirty="0"/>
              <a:t> to </a:t>
            </a:r>
            <a:r>
              <a:rPr lang="pl-PL" b="1" dirty="0" err="1"/>
              <a:t>Double</a:t>
            </a:r>
            <a:endParaRPr lang="pl-PL" b="1" dirty="0"/>
          </a:p>
          <a:p>
            <a:endParaRPr lang="pl-PL" dirty="0"/>
          </a:p>
          <a:p>
            <a:r>
              <a:rPr lang="pl-PL" b="1" dirty="0" err="1"/>
              <a:t>Estimator</a:t>
            </a:r>
            <a:r>
              <a:rPr lang="pl-PL" dirty="0"/>
              <a:t>: </a:t>
            </a:r>
            <a:r>
              <a:rPr lang="pl-PL" dirty="0" err="1"/>
              <a:t>Learns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from </a:t>
            </a:r>
            <a:r>
              <a:rPr lang="pl-PL" dirty="0" err="1"/>
              <a:t>training</a:t>
            </a:r>
            <a:r>
              <a:rPr lang="pl-PL" dirty="0"/>
              <a:t> data =&gt; </a:t>
            </a:r>
            <a:r>
              <a:rPr lang="pl-PL" dirty="0" err="1"/>
              <a:t>StringIndexerModel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Assigns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b="1" dirty="0"/>
              <a:t>from 0.0 to N from most to </a:t>
            </a:r>
            <a:r>
              <a:rPr lang="pl-PL" b="1" dirty="0" err="1"/>
              <a:t>least</a:t>
            </a:r>
            <a:r>
              <a:rPr lang="pl-PL" b="1" dirty="0"/>
              <a:t> </a:t>
            </a:r>
            <a:r>
              <a:rPr lang="pl-PL" b="1" dirty="0" err="1"/>
              <a:t>frequent</a:t>
            </a:r>
            <a:endParaRPr lang="pl-PL" b="1" dirty="0"/>
          </a:p>
          <a:p>
            <a:endParaRPr lang="pl-PL" dirty="0"/>
          </a:p>
          <a:p>
            <a:r>
              <a:rPr lang="pl-PL" b="1" dirty="0" err="1"/>
              <a:t>Parameters</a:t>
            </a:r>
            <a:r>
              <a:rPr lang="pl-PL" b="1" dirty="0"/>
              <a:t>:</a:t>
            </a:r>
            <a:br>
              <a:rPr lang="pl-PL" b="1" dirty="0"/>
            </a:br>
            <a:endParaRPr lang="pl-PL" b="1" dirty="0"/>
          </a:p>
          <a:p>
            <a:pPr lvl="1"/>
            <a:r>
              <a:rPr lang="pl-PL" b="1" dirty="0" err="1"/>
              <a:t>inputCol</a:t>
            </a:r>
            <a:br>
              <a:rPr lang="pl-PL" b="1" dirty="0"/>
            </a:br>
            <a:endParaRPr lang="pl-PL" b="1" dirty="0"/>
          </a:p>
          <a:p>
            <a:pPr lvl="1"/>
            <a:r>
              <a:rPr lang="pl-PL" b="1" dirty="0" err="1"/>
              <a:t>outputCol</a:t>
            </a:r>
            <a:endParaRPr lang="pl-PL" b="1" dirty="0"/>
          </a:p>
          <a:p>
            <a:endParaRPr lang="pl-PL" dirty="0"/>
          </a:p>
          <a:p>
            <a:r>
              <a:rPr lang="pl-PL" b="1" dirty="0" err="1"/>
              <a:t>Inverse</a:t>
            </a:r>
            <a:r>
              <a:rPr lang="pl-PL" b="1" dirty="0"/>
              <a:t> component: </a:t>
            </a:r>
            <a:r>
              <a:rPr lang="pl-PL" b="1" dirty="0" err="1"/>
              <a:t>IndexToString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DFB36F-28C9-49AA-ADE6-9AA1742D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62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9DE16-B480-448F-ABAE-4EA6ECB3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</a:t>
            </a:r>
            <a:r>
              <a:rPr lang="pl-PL" dirty="0" err="1"/>
              <a:t>VectorAssembler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5A0D14-1F31-4C2D-A070-8697546B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 err="1"/>
              <a:t>Assembles</a:t>
            </a:r>
            <a:r>
              <a:rPr lang="pl-PL" b="1" dirty="0"/>
              <a:t> a </a:t>
            </a:r>
            <a:r>
              <a:rPr lang="pl-PL" b="1" dirty="0" err="1"/>
              <a:t>Vector</a:t>
            </a:r>
            <a:r>
              <a:rPr lang="pl-PL" b="1" dirty="0"/>
              <a:t> </a:t>
            </a:r>
            <a:r>
              <a:rPr lang="pl-PL" b="1" dirty="0" err="1"/>
              <a:t>column</a:t>
            </a:r>
            <a:r>
              <a:rPr lang="pl-PL" b="1" dirty="0"/>
              <a:t> from </a:t>
            </a:r>
            <a:r>
              <a:rPr lang="pl-PL" b="1" dirty="0" err="1"/>
              <a:t>multiple</a:t>
            </a:r>
            <a:r>
              <a:rPr lang="pl-PL" b="1" dirty="0"/>
              <a:t> </a:t>
            </a:r>
            <a:r>
              <a:rPr lang="pl-PL" b="1" dirty="0" err="1"/>
              <a:t>columns</a:t>
            </a:r>
            <a:r>
              <a:rPr lang="pl-PL" b="1" dirty="0"/>
              <a:t> (</a:t>
            </a:r>
            <a:r>
              <a:rPr lang="pl-PL" b="1" dirty="0" err="1"/>
              <a:t>all</a:t>
            </a:r>
            <a:r>
              <a:rPr lang="pl-PL" b="1" dirty="0"/>
              <a:t> </a:t>
            </a:r>
            <a:r>
              <a:rPr lang="pl-PL" b="1" dirty="0" err="1"/>
              <a:t>numeric</a:t>
            </a:r>
            <a:r>
              <a:rPr lang="pl-PL" b="1" dirty="0"/>
              <a:t> / </a:t>
            </a:r>
            <a:r>
              <a:rPr lang="pl-PL" b="1" dirty="0" err="1"/>
              <a:t>Vector</a:t>
            </a:r>
            <a:r>
              <a:rPr lang="pl-PL" b="1" dirty="0"/>
              <a:t>/ </a:t>
            </a:r>
            <a:r>
              <a:rPr lang="pl-PL" b="1" dirty="0" err="1"/>
              <a:t>Boolean</a:t>
            </a:r>
            <a:r>
              <a:rPr lang="pl-PL" b="1" dirty="0"/>
              <a:t>)</a:t>
            </a:r>
          </a:p>
          <a:p>
            <a:endParaRPr lang="pl-PL" b="1" dirty="0"/>
          </a:p>
          <a:p>
            <a:r>
              <a:rPr lang="pl-PL" b="1" dirty="0"/>
              <a:t>Transformer</a:t>
            </a:r>
          </a:p>
          <a:p>
            <a:endParaRPr lang="pl-PL" b="1" dirty="0"/>
          </a:p>
          <a:p>
            <a:r>
              <a:rPr lang="pl-PL" b="1" dirty="0" err="1"/>
              <a:t>Parameters</a:t>
            </a:r>
            <a:r>
              <a:rPr lang="pl-PL" b="1" dirty="0"/>
              <a:t>:</a:t>
            </a:r>
          </a:p>
          <a:p>
            <a:endParaRPr lang="pl-PL" b="1" dirty="0"/>
          </a:p>
          <a:p>
            <a:pPr lvl="1"/>
            <a:r>
              <a:rPr lang="pl-PL" b="1" dirty="0" err="1"/>
              <a:t>inputCols</a:t>
            </a:r>
            <a:r>
              <a:rPr lang="pl-PL" b="1" dirty="0"/>
              <a:t> = </a:t>
            </a:r>
            <a:r>
              <a:rPr lang="pl-PL" b="1" dirty="0" err="1"/>
              <a:t>columns</a:t>
            </a:r>
            <a:r>
              <a:rPr lang="pl-PL" b="1" dirty="0"/>
              <a:t> </a:t>
            </a:r>
            <a:r>
              <a:rPr lang="pl-PL" b="1" dirty="0" err="1"/>
              <a:t>used</a:t>
            </a:r>
            <a:r>
              <a:rPr lang="pl-PL" b="1" dirty="0"/>
              <a:t> to </a:t>
            </a:r>
            <a:r>
              <a:rPr lang="pl-PL" b="1" dirty="0" err="1"/>
              <a:t>assemble</a:t>
            </a:r>
            <a:r>
              <a:rPr lang="pl-PL" b="1" dirty="0"/>
              <a:t> the </a:t>
            </a:r>
            <a:r>
              <a:rPr lang="pl-PL" b="1" dirty="0" err="1"/>
              <a:t>Vector</a:t>
            </a:r>
            <a:endParaRPr lang="pl-PL" b="1" dirty="0"/>
          </a:p>
          <a:p>
            <a:pPr lvl="1"/>
            <a:endParaRPr lang="pl-PL" b="1" dirty="0"/>
          </a:p>
          <a:p>
            <a:pPr lvl="1"/>
            <a:r>
              <a:rPr lang="pl-PL" b="1" dirty="0" err="1"/>
              <a:t>outputCol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Most </a:t>
            </a:r>
            <a:r>
              <a:rPr lang="pl-PL" b="1" dirty="0" err="1"/>
              <a:t>used</a:t>
            </a:r>
            <a:r>
              <a:rPr lang="pl-PL" b="1" dirty="0"/>
              <a:t> Spark ML transformer </a:t>
            </a:r>
            <a:r>
              <a:rPr lang="pl-PL" b="1" dirty="0" err="1"/>
              <a:t>ever</a:t>
            </a:r>
            <a:r>
              <a:rPr lang="pl-PL" b="1" dirty="0"/>
              <a:t>!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0B20F9-E55B-49C0-94B0-3A47042E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56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D12654-76A3-4E64-9B06-37AF8A8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</a:t>
            </a:r>
            <a:r>
              <a:rPr lang="pl-PL" dirty="0" err="1"/>
              <a:t>Binarizer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A939B-232B-49C8-816E-02EF9BCA6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6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 err="1"/>
              <a:t>Double</a:t>
            </a:r>
            <a:r>
              <a:rPr lang="pl-PL" b="1" dirty="0"/>
              <a:t> =&gt; 0.0 </a:t>
            </a:r>
            <a:r>
              <a:rPr lang="pl-PL" b="1" dirty="0" err="1"/>
              <a:t>or</a:t>
            </a:r>
            <a:r>
              <a:rPr lang="pl-PL" b="1" dirty="0"/>
              <a:t> 1.0</a:t>
            </a:r>
          </a:p>
          <a:p>
            <a:endParaRPr lang="pl-PL" dirty="0"/>
          </a:p>
          <a:p>
            <a:r>
              <a:rPr lang="pl-PL" dirty="0" err="1"/>
              <a:t>Threshold</a:t>
            </a:r>
            <a:r>
              <a:rPr lang="pl-PL" dirty="0"/>
              <a:t> – </a:t>
            </a:r>
            <a:r>
              <a:rPr lang="pl-PL" dirty="0" err="1"/>
              <a:t>based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Transformer</a:t>
            </a:r>
          </a:p>
          <a:p>
            <a:endParaRPr lang="pl-PL" b="1" dirty="0"/>
          </a:p>
          <a:p>
            <a:r>
              <a:rPr lang="pl-PL" b="1" dirty="0" err="1"/>
              <a:t>Parameters</a:t>
            </a:r>
            <a:r>
              <a:rPr lang="pl-PL" b="1" dirty="0"/>
              <a:t>: </a:t>
            </a:r>
          </a:p>
          <a:p>
            <a:endParaRPr lang="pl-PL" b="1" dirty="0"/>
          </a:p>
          <a:p>
            <a:pPr lvl="1"/>
            <a:r>
              <a:rPr lang="pl-PL" b="1" dirty="0" err="1"/>
              <a:t>inputCol</a:t>
            </a:r>
            <a:r>
              <a:rPr lang="pl-PL" b="1" dirty="0"/>
              <a:t> (String)</a:t>
            </a:r>
          </a:p>
          <a:p>
            <a:pPr lvl="1"/>
            <a:endParaRPr lang="pl-PL" b="1" dirty="0"/>
          </a:p>
          <a:p>
            <a:pPr lvl="1"/>
            <a:r>
              <a:rPr lang="pl-PL" b="1" dirty="0" err="1"/>
              <a:t>outputCol</a:t>
            </a:r>
            <a:r>
              <a:rPr lang="pl-PL" b="1" dirty="0"/>
              <a:t> (String)</a:t>
            </a:r>
          </a:p>
          <a:p>
            <a:pPr lvl="1"/>
            <a:endParaRPr lang="pl-PL" b="1" dirty="0"/>
          </a:p>
          <a:p>
            <a:pPr lvl="1"/>
            <a:r>
              <a:rPr lang="pl-PL" b="1" dirty="0" err="1"/>
              <a:t>threshold</a:t>
            </a:r>
            <a:r>
              <a:rPr lang="pl-PL" b="1" dirty="0"/>
              <a:t> (</a:t>
            </a:r>
            <a:r>
              <a:rPr lang="pl-PL" b="1" dirty="0" err="1"/>
              <a:t>Double</a:t>
            </a:r>
            <a:r>
              <a:rPr lang="pl-PL" b="1" dirty="0"/>
              <a:t>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5F06003-A025-401A-B101-787DAA58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20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ED394-7390-4300-8FCD-841238C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</a:t>
            </a:r>
            <a:r>
              <a:rPr lang="pl-PL" dirty="0" err="1"/>
              <a:t>Bucketizer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5806E8-41B6-4306-A0B5-97C7948F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600" b="1" dirty="0" err="1"/>
              <a:t>Puts</a:t>
            </a:r>
            <a:r>
              <a:rPr lang="pl-PL" sz="2600" b="1" dirty="0"/>
              <a:t> </a:t>
            </a:r>
            <a:r>
              <a:rPr lang="pl-PL" sz="2600" b="1" dirty="0" err="1"/>
              <a:t>Doubles</a:t>
            </a:r>
            <a:r>
              <a:rPr lang="pl-PL" sz="2600" b="1" dirty="0"/>
              <a:t> </a:t>
            </a:r>
            <a:r>
              <a:rPr lang="pl-PL" sz="2600" b="1" dirty="0" err="1"/>
              <a:t>into</a:t>
            </a:r>
            <a:r>
              <a:rPr lang="pl-PL" sz="2600" b="1" dirty="0"/>
              <a:t> </a:t>
            </a:r>
            <a:r>
              <a:rPr lang="pl-PL" sz="2600" b="1" dirty="0" err="1"/>
              <a:t>prescribed</a:t>
            </a:r>
            <a:r>
              <a:rPr lang="pl-PL" sz="2600" b="1" dirty="0"/>
              <a:t> „</a:t>
            </a:r>
            <a:r>
              <a:rPr lang="pl-PL" sz="2600" b="1" dirty="0" err="1"/>
              <a:t>buckets</a:t>
            </a:r>
            <a:r>
              <a:rPr lang="pl-PL" sz="2600" b="1" dirty="0"/>
              <a:t>” =&gt; </a:t>
            </a:r>
            <a:r>
              <a:rPr lang="pl-PL" sz="2600" b="1" dirty="0" err="1"/>
              <a:t>quantization</a:t>
            </a:r>
            <a:endParaRPr lang="pl-PL" sz="2600" b="1" dirty="0"/>
          </a:p>
          <a:p>
            <a:endParaRPr lang="pl-PL" sz="2600" b="1" dirty="0"/>
          </a:p>
          <a:p>
            <a:r>
              <a:rPr lang="pl-PL" sz="2600" b="1" dirty="0"/>
              <a:t>Transformer</a:t>
            </a:r>
          </a:p>
          <a:p>
            <a:endParaRPr lang="pl-PL" sz="2600" b="1" dirty="0"/>
          </a:p>
          <a:p>
            <a:r>
              <a:rPr lang="pl-PL" sz="2600" b="1" dirty="0" err="1"/>
              <a:t>Parameters</a:t>
            </a:r>
            <a:r>
              <a:rPr lang="pl-PL" sz="2600" b="1" dirty="0"/>
              <a:t>:</a:t>
            </a:r>
            <a:br>
              <a:rPr lang="pl-PL" dirty="0"/>
            </a:br>
            <a:endParaRPr lang="pl-PL" dirty="0"/>
          </a:p>
          <a:p>
            <a:pPr lvl="1"/>
            <a:r>
              <a:rPr lang="pl-PL" b="1" dirty="0" err="1"/>
              <a:t>inputCol</a:t>
            </a:r>
            <a:br>
              <a:rPr lang="pl-PL" b="1" dirty="0"/>
            </a:br>
            <a:endParaRPr lang="pl-PL" b="1" dirty="0"/>
          </a:p>
          <a:p>
            <a:pPr lvl="1"/>
            <a:r>
              <a:rPr lang="pl-PL" b="1" dirty="0" err="1"/>
              <a:t>outputCol</a:t>
            </a:r>
            <a:br>
              <a:rPr lang="pl-PL" b="1" dirty="0"/>
            </a:br>
            <a:endParaRPr lang="pl-PL" b="1" dirty="0"/>
          </a:p>
          <a:p>
            <a:pPr lvl="1"/>
            <a:r>
              <a:rPr lang="pl-PL" b="1" dirty="0" err="1"/>
              <a:t>splits</a:t>
            </a:r>
            <a:r>
              <a:rPr lang="pl-PL" b="1" dirty="0"/>
              <a:t> = </a:t>
            </a:r>
            <a:r>
              <a:rPr lang="pl-PL" b="1" dirty="0" err="1"/>
              <a:t>border</a:t>
            </a:r>
            <a:r>
              <a:rPr lang="pl-PL" b="1" dirty="0"/>
              <a:t> </a:t>
            </a:r>
            <a:r>
              <a:rPr lang="pl-PL" b="1" dirty="0" err="1"/>
              <a:t>points</a:t>
            </a:r>
            <a:r>
              <a:rPr lang="pl-PL" b="1" dirty="0"/>
              <a:t> of </a:t>
            </a:r>
            <a:r>
              <a:rPr lang="pl-PL" b="1" dirty="0" err="1"/>
              <a:t>buckets</a:t>
            </a:r>
            <a:r>
              <a:rPr lang="pl-PL" b="1" dirty="0"/>
              <a:t> as </a:t>
            </a:r>
            <a:r>
              <a:rPr lang="pl-PL" b="1" dirty="0" err="1"/>
              <a:t>Array</a:t>
            </a:r>
            <a:r>
              <a:rPr lang="pl-PL" b="1" dirty="0"/>
              <a:t>[</a:t>
            </a:r>
            <a:r>
              <a:rPr lang="pl-PL" b="1" dirty="0" err="1"/>
              <a:t>Double</a:t>
            </a:r>
            <a:r>
              <a:rPr lang="pl-PL" b="1" dirty="0"/>
              <a:t>]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5CD114-3925-4CCA-9D0E-5168CAF2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962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B78A53-2FCB-4536-8570-B6FB417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</a:t>
            </a:r>
            <a:r>
              <a:rPr lang="pl-PL" dirty="0" err="1"/>
              <a:t>PolynomialExpansion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A98899C-E5AD-4E0D-A4FB-0A5BB7F25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l-PL" b="1" dirty="0"/>
                  <a:t>Takes a </a:t>
                </a:r>
                <a:r>
                  <a:rPr lang="pl-PL" b="1" dirty="0" err="1"/>
                  <a:t>Vector</a:t>
                </a:r>
                <a:r>
                  <a:rPr lang="pl-PL" b="1" dirty="0"/>
                  <a:t> </a:t>
                </a:r>
                <a:r>
                  <a:rPr lang="pl-PL" b="1" dirty="0" err="1"/>
                  <a:t>column</a:t>
                </a:r>
                <a:r>
                  <a:rPr lang="pl-PL" b="1" dirty="0"/>
                  <a:t> and </a:t>
                </a:r>
                <a:r>
                  <a:rPr lang="pl-PL" b="1" dirty="0" err="1"/>
                  <a:t>creates</a:t>
                </a:r>
                <a:r>
                  <a:rPr lang="pl-PL" b="1" dirty="0"/>
                  <a:t> a </a:t>
                </a:r>
                <a:r>
                  <a:rPr lang="pl-PL" b="1" dirty="0" err="1"/>
                  <a:t>polynomial</a:t>
                </a:r>
                <a:r>
                  <a:rPr lang="pl-PL" b="1" dirty="0"/>
                  <a:t> of a </a:t>
                </a:r>
                <a:r>
                  <a:rPr lang="pl-PL" b="1" dirty="0" err="1"/>
                  <a:t>given</a:t>
                </a:r>
                <a:r>
                  <a:rPr lang="pl-PL" b="1" dirty="0"/>
                  <a:t> </a:t>
                </a:r>
                <a:r>
                  <a:rPr lang="pl-PL" b="1" dirty="0" err="1"/>
                  <a:t>degree</a:t>
                </a:r>
                <a:r>
                  <a:rPr lang="pl-PL" b="1" dirty="0"/>
                  <a:t> from </a:t>
                </a:r>
                <a:r>
                  <a:rPr lang="pl-PL" b="1" dirty="0" err="1"/>
                  <a:t>it</a:t>
                </a:r>
                <a:endParaRPr lang="pl-PL" b="1" dirty="0"/>
              </a:p>
              <a:p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  <a:p>
                <a:endParaRPr lang="pl-PL" dirty="0"/>
              </a:p>
              <a:p>
                <a:r>
                  <a:rPr lang="pl-PL" b="1" dirty="0" err="1"/>
                  <a:t>Parameters</a:t>
                </a:r>
                <a:r>
                  <a:rPr lang="pl-PL" b="1" dirty="0"/>
                  <a:t>:</a:t>
                </a:r>
                <a:br>
                  <a:rPr lang="pl-PL" b="1" dirty="0"/>
                </a:br>
                <a:r>
                  <a:rPr lang="pl-PL" b="1" dirty="0"/>
                  <a:t> </a:t>
                </a:r>
              </a:p>
              <a:p>
                <a:pPr lvl="1"/>
                <a:r>
                  <a:rPr lang="pl-PL" b="1" dirty="0" err="1"/>
                  <a:t>degree</a:t>
                </a:r>
                <a:r>
                  <a:rPr lang="pl-PL" b="1" dirty="0"/>
                  <a:t> = the </a:t>
                </a:r>
                <a:r>
                  <a:rPr lang="pl-PL" b="1" dirty="0" err="1"/>
                  <a:t>degree</a:t>
                </a:r>
                <a:r>
                  <a:rPr lang="pl-PL" b="1" dirty="0"/>
                  <a:t> of the </a:t>
                </a:r>
                <a:r>
                  <a:rPr lang="pl-PL" b="1" dirty="0" err="1"/>
                  <a:t>polynomial</a:t>
                </a:r>
                <a:br>
                  <a:rPr lang="pl-PL" b="1" dirty="0"/>
                </a:br>
                <a:endParaRPr lang="pl-PL" b="1" dirty="0"/>
              </a:p>
              <a:p>
                <a:pPr lvl="1"/>
                <a:r>
                  <a:rPr lang="pl-PL" b="1" dirty="0" err="1"/>
                  <a:t>inputCol</a:t>
                </a:r>
                <a:br>
                  <a:rPr lang="pl-PL" b="1" dirty="0"/>
                </a:br>
                <a:endParaRPr lang="pl-PL" b="1" dirty="0"/>
              </a:p>
              <a:p>
                <a:pPr lvl="1"/>
                <a:r>
                  <a:rPr lang="pl-PL" b="1" dirty="0" err="1"/>
                  <a:t>outputCol</a:t>
                </a:r>
                <a:endParaRPr lang="pl-PL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A98899C-E5AD-4E0D-A4FB-0A5BB7F25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9E0E25B-2304-4545-90E8-C9EE77C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5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6AC904-99A8-4C92-8B46-827449F8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General </a:t>
            </a:r>
            <a:r>
              <a:rPr lang="pl-PL" dirty="0" err="1"/>
              <a:t>Concepts</a:t>
            </a:r>
            <a:r>
              <a:rPr lang="pl-PL" dirty="0"/>
              <a:t>: Machine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81E0BB-2266-4F7B-B99D-156A0F95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Assuming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non-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relation</a:t>
            </a:r>
            <a:r>
              <a:rPr lang="pl-PL" dirty="0"/>
              <a:t>: y = f(x), </a:t>
            </a:r>
            <a:r>
              <a:rPr lang="pl-PL" dirty="0" err="1"/>
              <a:t>try</a:t>
            </a:r>
            <a:r>
              <a:rPr lang="pl-PL" dirty="0"/>
              <a:t> to </a:t>
            </a:r>
            <a:r>
              <a:rPr lang="pl-PL" dirty="0" err="1"/>
              <a:t>predict</a:t>
            </a:r>
            <a:r>
              <a:rPr lang="pl-PL" dirty="0"/>
              <a:t> y for </a:t>
            </a:r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of x</a:t>
            </a:r>
          </a:p>
        </p:txBody>
      </p:sp>
      <p:pic>
        <p:nvPicPr>
          <p:cNvPr id="6146" name="Picture 2" descr="Znalezione obrazy dla zapytania curve value prediction">
            <a:extLst>
              <a:ext uri="{FF2B5EF4-FFF2-40B4-BE49-F238E27FC236}">
                <a16:creationId xmlns:a16="http://schemas.microsoft.com/office/drawing/2014/main" id="{FD433B65-03D4-447A-9E9C-AFFE4D9F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077203"/>
            <a:ext cx="7995920" cy="372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BBC0F81-327E-47FA-BBC2-61A4B134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45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006DE-AB71-4CAE-A7CF-4EA44653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Data </a:t>
            </a:r>
            <a:r>
              <a:rPr lang="pl-PL" dirty="0" err="1"/>
              <a:t>Transformations</a:t>
            </a:r>
            <a:r>
              <a:rPr lang="pl-PL" dirty="0"/>
              <a:t> + </a:t>
            </a:r>
            <a:r>
              <a:rPr lang="pl-PL" dirty="0" err="1"/>
              <a:t>LinearRegression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1D06358-6053-452A-A596-0930DC4D1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6045"/>
            <a:ext cx="2825909" cy="2825909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A01098E-62AD-4993-B461-B2BE3FD83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93" y="2016045"/>
            <a:ext cx="2825909" cy="282590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89C9E78-F336-42A3-811D-2F15BDFCA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45" y="2346876"/>
            <a:ext cx="2549111" cy="2113363"/>
          </a:xfrm>
          <a:prstGeom prst="rect">
            <a:avLst/>
          </a:prstGeom>
        </p:spPr>
      </p:pic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F4B46829-CBF8-40B1-AFFA-D01702DF697F}"/>
              </a:ext>
            </a:extLst>
          </p:cNvPr>
          <p:cNvSpPr/>
          <p:nvPr/>
        </p:nvSpPr>
        <p:spPr>
          <a:xfrm>
            <a:off x="3520440" y="3202939"/>
            <a:ext cx="1301005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AAB045A3-1D89-4452-BD2A-A7A4754F2D12}"/>
              </a:ext>
            </a:extLst>
          </p:cNvPr>
          <p:cNvSpPr/>
          <p:nvPr/>
        </p:nvSpPr>
        <p:spPr>
          <a:xfrm>
            <a:off x="7370556" y="3202939"/>
            <a:ext cx="1301005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AE2DEB8-5CD9-40D0-9EDC-23EFD9E222AF}"/>
              </a:ext>
            </a:extLst>
          </p:cNvPr>
          <p:cNvSpPr txBox="1"/>
          <p:nvPr/>
        </p:nvSpPr>
        <p:spPr>
          <a:xfrm>
            <a:off x="1046480" y="5003800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for </a:t>
            </a:r>
            <a:r>
              <a:rPr lang="pl-PL" dirty="0" err="1"/>
              <a:t>some</a:t>
            </a:r>
            <a:r>
              <a:rPr lang="pl-PL" dirty="0"/>
              <a:t> non-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relationships</a:t>
            </a:r>
            <a:r>
              <a:rPr lang="pl-PL" dirty="0"/>
              <a:t>, </a:t>
            </a:r>
            <a:r>
              <a:rPr lang="pl-PL" dirty="0" err="1"/>
              <a:t>if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figure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represents</a:t>
            </a:r>
            <a:r>
              <a:rPr lang="pl-PL" dirty="0"/>
              <a:t> the </a:t>
            </a:r>
            <a:r>
              <a:rPr lang="pl-PL" dirty="0" err="1"/>
              <a:t>relationship</a:t>
            </a:r>
            <a:r>
              <a:rPr lang="pl-PL" dirty="0"/>
              <a:t> </a:t>
            </a:r>
            <a:r>
              <a:rPr lang="pl-PL" dirty="0" err="1"/>
              <a:t>well</a:t>
            </a:r>
            <a:endParaRPr lang="pl-PL" dirty="0"/>
          </a:p>
        </p:txBody>
      </p: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876D418D-2FFB-4DD9-964D-8476D4B9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9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69154-5CB5-4CE5-8515-526DD72F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Utilities: </a:t>
            </a:r>
            <a:r>
              <a:rPr lang="pl-PL" dirty="0" err="1"/>
              <a:t>Exercise</a:t>
            </a:r>
            <a:r>
              <a:rPr lang="pl-PL" dirty="0"/>
              <a:t>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37421-B4F8-4062-A1BD-CD7F41EC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45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Input: A </a:t>
            </a:r>
            <a:r>
              <a:rPr lang="pl-PL" dirty="0" err="1"/>
              <a:t>Dataset</a:t>
            </a:r>
            <a:r>
              <a:rPr lang="pl-PL" dirty="0"/>
              <a:t>[</a:t>
            </a:r>
            <a:r>
              <a:rPr lang="pl-PL" dirty="0" err="1"/>
              <a:t>Patient</a:t>
            </a:r>
            <a:r>
              <a:rPr lang="pl-PL" dirty="0"/>
              <a:t>] with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Implement</a:t>
            </a:r>
            <a:r>
              <a:rPr lang="pl-PL" dirty="0"/>
              <a:t> the </a:t>
            </a:r>
            <a:r>
              <a:rPr lang="pl-PL" dirty="0" err="1"/>
              <a:t>PatientPreprocessor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transforms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PatientPreprocessed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, </a:t>
            </a:r>
            <a:r>
              <a:rPr lang="pl-PL" dirty="0" err="1"/>
              <a:t>where</a:t>
            </a:r>
            <a:r>
              <a:rPr lang="pl-PL" dirty="0"/>
              <a:t> „</a:t>
            </a:r>
            <a:r>
              <a:rPr lang="pl-PL" dirty="0" err="1"/>
              <a:t>features</a:t>
            </a:r>
            <a:r>
              <a:rPr lang="pl-PL" dirty="0"/>
              <a:t>” </a:t>
            </a:r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as:</a:t>
            </a:r>
          </a:p>
          <a:p>
            <a:pPr lvl="1"/>
            <a:r>
              <a:rPr lang="pl-PL" dirty="0" err="1"/>
              <a:t>features</a:t>
            </a:r>
            <a:r>
              <a:rPr lang="pl-PL" dirty="0"/>
              <a:t>(0) = </a:t>
            </a:r>
            <a:r>
              <a:rPr lang="pl-PL" dirty="0" err="1"/>
              <a:t>height</a:t>
            </a:r>
            <a:endParaRPr lang="pl-PL" dirty="0"/>
          </a:p>
          <a:p>
            <a:pPr lvl="1"/>
            <a:r>
              <a:rPr lang="pl-PL" dirty="0" err="1"/>
              <a:t>features</a:t>
            </a:r>
            <a:r>
              <a:rPr lang="pl-PL" dirty="0"/>
              <a:t>(1) = </a:t>
            </a:r>
            <a:r>
              <a:rPr lang="pl-PL" dirty="0" err="1"/>
              <a:t>weight</a:t>
            </a:r>
            <a:endParaRPr lang="pl-PL" dirty="0"/>
          </a:p>
          <a:p>
            <a:pPr lvl="1"/>
            <a:r>
              <a:rPr lang="pl-PL" dirty="0" err="1"/>
              <a:t>features</a:t>
            </a:r>
            <a:r>
              <a:rPr lang="pl-PL" dirty="0"/>
              <a:t>(2) = </a:t>
            </a:r>
            <a:r>
              <a:rPr lang="pl-PL" dirty="0" err="1"/>
              <a:t>if</a:t>
            </a:r>
            <a:r>
              <a:rPr lang="pl-PL" dirty="0"/>
              <a:t>(sex == „Male”) 0.0; </a:t>
            </a:r>
            <a:r>
              <a:rPr lang="pl-PL" dirty="0" err="1"/>
              <a:t>if</a:t>
            </a:r>
            <a:r>
              <a:rPr lang="pl-PL" dirty="0"/>
              <a:t>(sex == „</a:t>
            </a:r>
            <a:r>
              <a:rPr lang="pl-PL" dirty="0" err="1"/>
              <a:t>Female</a:t>
            </a:r>
            <a:r>
              <a:rPr lang="pl-PL" dirty="0"/>
              <a:t>”) 1.0</a:t>
            </a:r>
          </a:p>
          <a:p>
            <a:pPr lvl="1"/>
            <a:r>
              <a:rPr lang="pl-PL" dirty="0" err="1"/>
              <a:t>features</a:t>
            </a:r>
            <a:r>
              <a:rPr lang="pl-PL" dirty="0"/>
              <a:t>(3) = </a:t>
            </a:r>
            <a:r>
              <a:rPr lang="pl-PL" dirty="0" err="1"/>
              <a:t>age</a:t>
            </a:r>
            <a:r>
              <a:rPr lang="pl-PL" dirty="0"/>
              <a:t>, </a:t>
            </a:r>
            <a:r>
              <a:rPr lang="pl-PL" dirty="0" err="1"/>
              <a:t>bucketized</a:t>
            </a:r>
            <a:r>
              <a:rPr lang="pl-PL" dirty="0"/>
              <a:t> </a:t>
            </a:r>
            <a:r>
              <a:rPr lang="pl-PL" dirty="0" err="1"/>
              <a:t>onto</a:t>
            </a:r>
            <a:r>
              <a:rPr lang="pl-PL" dirty="0"/>
              <a:t>: {[0, 10], [10, 20], [20, 40], [40, 70], [70, 100]}</a:t>
            </a:r>
          </a:p>
          <a:p>
            <a:pPr lvl="1"/>
            <a:r>
              <a:rPr lang="pl-PL" dirty="0" err="1"/>
              <a:t>features</a:t>
            </a:r>
            <a:r>
              <a:rPr lang="pl-PL" dirty="0"/>
              <a:t>(4) = </a:t>
            </a: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otherIndicators</a:t>
            </a:r>
            <a:r>
              <a:rPr lang="pl-PL" dirty="0"/>
              <a:t> &lt;= 0.75) 0.0 </a:t>
            </a:r>
            <a:r>
              <a:rPr lang="pl-PL" dirty="0" err="1"/>
              <a:t>else</a:t>
            </a:r>
            <a:r>
              <a:rPr lang="pl-PL" dirty="0"/>
              <a:t> 1.0</a:t>
            </a:r>
          </a:p>
          <a:p>
            <a:endParaRPr lang="pl-PL" dirty="0"/>
          </a:p>
          <a:p>
            <a:r>
              <a:rPr lang="pl-PL" dirty="0" err="1"/>
              <a:t>Verification</a:t>
            </a:r>
            <a:r>
              <a:rPr lang="pl-PL" dirty="0"/>
              <a:t>: </a:t>
            </a:r>
            <a:r>
              <a:rPr lang="pl-PL" dirty="0" err="1"/>
              <a:t>Passing</a:t>
            </a:r>
            <a:r>
              <a:rPr lang="pl-PL" dirty="0"/>
              <a:t> </a:t>
            </a:r>
            <a:r>
              <a:rPr lang="pl-PL" dirty="0" err="1"/>
              <a:t>UtilsTest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E217AE-6DB1-4A52-A153-BC642F1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21</a:t>
            </a:fld>
            <a:endParaRPr lang="pl-PL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C92F42-40C6-4B5F-A14B-A404F3EF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0173"/>
            <a:ext cx="1083056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(sex: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weigth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otherIndicators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isIll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4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52F5E6-84E3-4B77-A4B3-44380300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50F9FC-8BCC-4F83-A431-6D2738F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Pipeline</a:t>
            </a:r>
            <a:r>
              <a:rPr lang="pl-PL" dirty="0"/>
              <a:t> = </a:t>
            </a:r>
            <a:r>
              <a:rPr lang="pl-PL" dirty="0" err="1"/>
              <a:t>sequence</a:t>
            </a:r>
            <a:r>
              <a:rPr lang="pl-PL" dirty="0"/>
              <a:t> of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Transformers</a:t>
            </a:r>
            <a:r>
              <a:rPr lang="pl-PL" dirty="0"/>
              <a:t> and </a:t>
            </a:r>
            <a:r>
              <a:rPr lang="pl-PL" dirty="0" err="1"/>
              <a:t>Estimators</a:t>
            </a:r>
            <a:r>
              <a:rPr lang="pl-PL" dirty="0"/>
              <a:t>, </a:t>
            </a:r>
            <a:r>
              <a:rPr lang="pl-PL" dirty="0" err="1"/>
              <a:t>processing</a:t>
            </a:r>
            <a:r>
              <a:rPr lang="pl-PL" dirty="0"/>
              <a:t> the </a:t>
            </a:r>
            <a:r>
              <a:rPr lang="pl-PL" dirty="0" err="1"/>
              <a:t>DataFrame</a:t>
            </a:r>
            <a:r>
              <a:rPr lang="pl-PL" dirty="0"/>
              <a:t> one by one</a:t>
            </a:r>
          </a:p>
          <a:p>
            <a:endParaRPr lang="pl-PL" dirty="0"/>
          </a:p>
          <a:p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Estimator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(</a:t>
            </a:r>
            <a:r>
              <a:rPr lang="pl-PL" dirty="0" err="1"/>
              <a:t>fit</a:t>
            </a:r>
            <a:r>
              <a:rPr lang="pl-PL" dirty="0"/>
              <a:t> </a:t>
            </a:r>
            <a:r>
              <a:rPr lang="pl-PL" dirty="0" err="1"/>
              <a:t>generates</a:t>
            </a:r>
            <a:r>
              <a:rPr lang="pl-PL" dirty="0"/>
              <a:t> </a:t>
            </a:r>
            <a:r>
              <a:rPr lang="pl-PL" dirty="0" err="1"/>
              <a:t>PipelineModel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Easy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composing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CBA31B-9259-408D-95F7-7369AF98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06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D675A5-6F1B-4671-8A23-FBD6BBBC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: </a:t>
            </a:r>
            <a:r>
              <a:rPr lang="pl-PL" dirty="0" err="1"/>
              <a:t>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CBF1B3-BD55-46D2-A5F5-758045A2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643E6E-07D5-42F5-AF0B-DA80F56F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551160" cy="348555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Tokenizer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setInputCol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text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setOutputCol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words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hashingTF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HashingTF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setNumFeatures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1000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setInputCol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getOutputCol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setOutputCol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features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LogisticRegression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setMaxIter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setRegParam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0.001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Pipeline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setStages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Array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hashingTF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80A9B9-2E02-429D-8719-A4D6E4F0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92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DBB0EA-9A76-477F-80E9-514A6223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: </a:t>
            </a:r>
            <a:r>
              <a:rPr lang="pl-PL" dirty="0" err="1"/>
              <a:t>Exercise</a:t>
            </a:r>
            <a:r>
              <a:rPr lang="pl-PL" dirty="0"/>
              <a:t>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7CE0B4-F490-4F21-A161-663122C2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Input: A </a:t>
            </a:r>
            <a:r>
              <a:rPr lang="pl-PL" dirty="0" err="1"/>
              <a:t>DataFrame</a:t>
            </a:r>
            <a:r>
              <a:rPr lang="pl-PL" dirty="0"/>
              <a:t>, with </a:t>
            </a:r>
            <a:r>
              <a:rPr lang="pl-PL" dirty="0" err="1"/>
              <a:t>Patient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+ </a:t>
            </a:r>
            <a:r>
              <a:rPr lang="pl-PL" dirty="0" err="1"/>
              <a:t>addtional</a:t>
            </a:r>
            <a:r>
              <a:rPr lang="pl-PL" dirty="0"/>
              <a:t> </a:t>
            </a:r>
            <a:r>
              <a:rPr lang="pl-PL" b="1" dirty="0"/>
              <a:t>„</a:t>
            </a:r>
            <a:r>
              <a:rPr lang="pl-PL" b="1" dirty="0" err="1"/>
              <a:t>illness_actual</a:t>
            </a:r>
            <a:r>
              <a:rPr lang="pl-PL" b="1" dirty="0"/>
              <a:t>” field: 1.0 </a:t>
            </a:r>
            <a:r>
              <a:rPr lang="pl-PL" b="1" dirty="0" err="1"/>
              <a:t>if</a:t>
            </a:r>
            <a:r>
              <a:rPr lang="pl-PL" b="1" dirty="0"/>
              <a:t> the </a:t>
            </a:r>
            <a:r>
              <a:rPr lang="pl-PL" b="1" dirty="0" err="1"/>
              <a:t>patient</a:t>
            </a:r>
            <a:r>
              <a:rPr lang="pl-PL" b="1" dirty="0"/>
              <a:t> </a:t>
            </a:r>
            <a:r>
              <a:rPr lang="pl-PL" b="1" dirty="0" err="1"/>
              <a:t>is</a:t>
            </a:r>
            <a:r>
              <a:rPr lang="pl-PL" b="1" dirty="0"/>
              <a:t> </a:t>
            </a:r>
            <a:r>
              <a:rPr lang="pl-PL" b="1" dirty="0" err="1"/>
              <a:t>ill</a:t>
            </a:r>
            <a:r>
              <a:rPr lang="pl-PL" b="1" dirty="0"/>
              <a:t>, 0.0 </a:t>
            </a:r>
            <a:r>
              <a:rPr lang="pl-PL" b="1" dirty="0" err="1"/>
              <a:t>if</a:t>
            </a:r>
            <a:r>
              <a:rPr lang="pl-PL" b="1" dirty="0"/>
              <a:t> he </a:t>
            </a:r>
            <a:r>
              <a:rPr lang="pl-PL" b="1" dirty="0" err="1"/>
              <a:t>is</a:t>
            </a:r>
            <a:r>
              <a:rPr lang="pl-PL" b="1" dirty="0"/>
              <a:t> not</a:t>
            </a:r>
            <a:r>
              <a:rPr lang="pl-PL" dirty="0"/>
              <a:t>, 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data and </a:t>
            </a:r>
            <a:r>
              <a:rPr lang="pl-PL" dirty="0" err="1"/>
              <a:t>verification</a:t>
            </a:r>
            <a:r>
              <a:rPr lang="pl-PL" dirty="0"/>
              <a:t> data</a:t>
            </a:r>
          </a:p>
          <a:p>
            <a:endParaRPr lang="pl-PL" dirty="0"/>
          </a:p>
          <a:p>
            <a:r>
              <a:rPr lang="pl-PL" dirty="0" err="1"/>
              <a:t>Task</a:t>
            </a:r>
            <a:r>
              <a:rPr lang="pl-PL" dirty="0"/>
              <a:t>: In </a:t>
            </a:r>
            <a:r>
              <a:rPr lang="pl-PL" b="1" dirty="0" err="1"/>
              <a:t>IllnessPredictorPipeline</a:t>
            </a:r>
            <a:r>
              <a:rPr lang="pl-PL" dirty="0"/>
              <a:t>, </a:t>
            </a:r>
            <a:r>
              <a:rPr lang="pl-PL" dirty="0" err="1"/>
              <a:t>implement</a:t>
            </a:r>
            <a:r>
              <a:rPr lang="pl-PL" dirty="0"/>
              <a:t> „</a:t>
            </a:r>
            <a:r>
              <a:rPr lang="pl-PL" dirty="0" err="1"/>
              <a:t>apply</a:t>
            </a:r>
            <a:r>
              <a:rPr lang="pl-PL" dirty="0"/>
              <a:t>” to return a </a:t>
            </a:r>
            <a:r>
              <a:rPr lang="pl-PL" b="1" dirty="0" err="1"/>
              <a:t>Pipeline</a:t>
            </a:r>
            <a:r>
              <a:rPr lang="pl-PL" dirty="0"/>
              <a:t> </a:t>
            </a:r>
            <a:r>
              <a:rPr lang="pl-PL" dirty="0" err="1"/>
              <a:t>creating</a:t>
            </a:r>
            <a:r>
              <a:rPr lang="pl-PL" dirty="0"/>
              <a:t> a „</a:t>
            </a:r>
            <a:r>
              <a:rPr lang="pl-PL" dirty="0" err="1"/>
              <a:t>features</a:t>
            </a:r>
            <a:r>
              <a:rPr lang="pl-PL" dirty="0"/>
              <a:t>” (</a:t>
            </a:r>
            <a:r>
              <a:rPr lang="pl-PL" dirty="0" err="1"/>
              <a:t>Vector</a:t>
            </a:r>
            <a:r>
              <a:rPr lang="pl-PL" dirty="0"/>
              <a:t>) field, </a:t>
            </a:r>
            <a:r>
              <a:rPr lang="pl-PL" dirty="0" err="1"/>
              <a:t>defined</a:t>
            </a:r>
            <a:r>
              <a:rPr lang="pl-PL" dirty="0"/>
              <a:t> as: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(0) = „Sex” field, </a:t>
            </a:r>
            <a:r>
              <a:rPr lang="pl-PL" b="1" dirty="0" err="1"/>
              <a:t>indexed</a:t>
            </a:r>
            <a:endParaRPr lang="pl-PL" b="1" dirty="0"/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(1) = </a:t>
            </a:r>
            <a:r>
              <a:rPr lang="pl-PL" b="1" dirty="0" err="1"/>
              <a:t>weight</a:t>
            </a:r>
            <a:endParaRPr lang="pl-PL" b="1" dirty="0"/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(2) = </a:t>
            </a:r>
            <a:r>
              <a:rPr lang="pl-PL" b="1" dirty="0" err="1"/>
              <a:t>height</a:t>
            </a:r>
            <a:endParaRPr lang="pl-PL" b="1" dirty="0"/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(3) = </a:t>
            </a:r>
            <a:r>
              <a:rPr lang="pl-PL" b="1" dirty="0" err="1"/>
              <a:t>otherIndicators</a:t>
            </a:r>
            <a:r>
              <a:rPr lang="pl-PL" b="1" dirty="0"/>
              <a:t> + otherIndicators^2 + otherIndicators^3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(4) = </a:t>
            </a:r>
            <a:r>
              <a:rPr lang="pl-PL" b="1" dirty="0" err="1"/>
              <a:t>age</a:t>
            </a:r>
            <a:r>
              <a:rPr lang="pl-PL" b="1" dirty="0"/>
              <a:t> + age^2 + age^3</a:t>
            </a:r>
            <a:br>
              <a:rPr lang="pl-PL" dirty="0"/>
            </a:br>
            <a:r>
              <a:rPr lang="pl-PL" sz="2800" dirty="0"/>
              <a:t>and </a:t>
            </a:r>
            <a:r>
              <a:rPr lang="pl-PL" sz="2800" dirty="0" err="1"/>
              <a:t>passes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through</a:t>
            </a:r>
            <a:r>
              <a:rPr lang="pl-PL" sz="2800" dirty="0"/>
              <a:t>  </a:t>
            </a:r>
            <a:r>
              <a:rPr lang="pl-PL" sz="2800" b="1" dirty="0" err="1"/>
              <a:t>DecisionTreeClassifier</a:t>
            </a:r>
            <a:r>
              <a:rPr lang="pl-PL" sz="2800" dirty="0"/>
              <a:t>, with </a:t>
            </a:r>
            <a:r>
              <a:rPr lang="pl-PL" sz="2800" b="1" dirty="0" err="1"/>
              <a:t>prediction</a:t>
            </a:r>
            <a:r>
              <a:rPr lang="pl-PL" sz="2800" b="1" dirty="0"/>
              <a:t> </a:t>
            </a:r>
            <a:r>
              <a:rPr lang="pl-PL" sz="2800" b="1" dirty="0" err="1"/>
              <a:t>column</a:t>
            </a:r>
            <a:r>
              <a:rPr lang="pl-PL" sz="2800" b="1" dirty="0"/>
              <a:t> „</a:t>
            </a:r>
            <a:r>
              <a:rPr lang="pl-PL" sz="2800" b="1" dirty="0" err="1"/>
              <a:t>illness_predicted</a:t>
            </a:r>
            <a:r>
              <a:rPr lang="pl-PL" sz="2800" dirty="0"/>
              <a:t>”</a:t>
            </a:r>
          </a:p>
          <a:p>
            <a:endParaRPr lang="pl-PL" dirty="0"/>
          </a:p>
          <a:p>
            <a:r>
              <a:rPr lang="pl-PL" b="1" dirty="0" err="1"/>
              <a:t>Verification</a:t>
            </a:r>
            <a:r>
              <a:rPr lang="pl-PL" b="1" dirty="0"/>
              <a:t>: </a:t>
            </a:r>
            <a:r>
              <a:rPr lang="pl-PL" b="1" dirty="0" err="1"/>
              <a:t>PipelineTest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B2CD36-5EBF-44B0-8505-26ED9B1A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178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7E61F-27F5-42E7-B0C3-D85C8E32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Persistence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F7272A-AEB8-4F61-8722-F0AFE8A6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Once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trained</a:t>
            </a:r>
            <a:r>
              <a:rPr lang="pl-PL" dirty="0"/>
              <a:t> model,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: </a:t>
            </a:r>
            <a:r>
              <a:rPr lang="pl-PL" b="1" dirty="0" err="1"/>
              <a:t>model.write.save</a:t>
            </a:r>
            <a:r>
              <a:rPr lang="pl-PL" b="1" dirty="0"/>
              <a:t>(</a:t>
            </a:r>
            <a:r>
              <a:rPr lang="pl-PL" b="1" dirty="0" err="1"/>
              <a:t>path</a:t>
            </a:r>
            <a:r>
              <a:rPr lang="pl-PL" b="1" dirty="0"/>
              <a:t>) </a:t>
            </a:r>
            <a:r>
              <a:rPr lang="pl-PL" dirty="0"/>
              <a:t>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in a file</a:t>
            </a:r>
          </a:p>
          <a:p>
            <a:endParaRPr lang="pl-PL" dirty="0"/>
          </a:p>
          <a:p>
            <a:r>
              <a:rPr lang="pl-PL" dirty="0"/>
              <a:t>Reading model: </a:t>
            </a:r>
            <a:r>
              <a:rPr lang="pl-PL" b="1" dirty="0" err="1"/>
              <a:t>LinearRegressionModel.read.load</a:t>
            </a:r>
            <a:r>
              <a:rPr lang="pl-PL" b="1" dirty="0"/>
              <a:t>(</a:t>
            </a:r>
            <a:r>
              <a:rPr lang="pl-PL" b="1" dirty="0" err="1"/>
              <a:t>path</a:t>
            </a:r>
            <a:r>
              <a:rPr lang="pl-PL" b="1" dirty="0"/>
              <a:t>)</a:t>
            </a:r>
          </a:p>
          <a:p>
            <a:endParaRPr lang="pl-PL" b="1" dirty="0"/>
          </a:p>
          <a:p>
            <a:r>
              <a:rPr lang="pl-PL" dirty="0"/>
              <a:t>File format: JSON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BAEDFBF-52AF-4B2D-9063-1FFF770B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25</a:t>
            </a:fld>
            <a:endParaRPr lang="pl-PL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DEFE3B-E3DF-4154-BD03-581CD977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25" y="3787652"/>
            <a:ext cx="5914014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org.apache.spark.ml.regression.LinearRegressionModel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"timestamp":1522832562466,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"sparkVersion":"2.2.1",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"uid":"linReg_ab2242a8eb96",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paramMap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"regParam":0.0,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"elasticNetParam":0.0,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"predictionCol":"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"featuresCol":"x",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"aggregationDepth":2,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"solver":"auto",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"maxIter":100,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"tol":1.0E-6,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"fitIntercept":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"labelCol":"y",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"standardization":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pl-PL" altLang="pl-PL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91F2A2-9508-4AFB-B877-7A0D1387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Persistence</a:t>
            </a:r>
            <a:r>
              <a:rPr lang="pl-PL" dirty="0"/>
              <a:t>: </a:t>
            </a:r>
            <a:r>
              <a:rPr lang="pl-PL" dirty="0" err="1"/>
              <a:t>Usages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B175AA-7A31-496D-B389-302B8EA0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Data </a:t>
            </a:r>
            <a:r>
              <a:rPr lang="pl-PL" dirty="0" err="1"/>
              <a:t>Scientist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R / </a:t>
            </a:r>
            <a:r>
              <a:rPr lang="pl-PL" dirty="0" err="1"/>
              <a:t>Python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export the model for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in Spark ML</a:t>
            </a:r>
          </a:p>
          <a:p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archive</a:t>
            </a:r>
            <a:r>
              <a:rPr lang="pl-PL" dirty="0"/>
              <a:t> </a:t>
            </a:r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for </a:t>
            </a:r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verification</a:t>
            </a:r>
            <a:r>
              <a:rPr lang="pl-PL" dirty="0"/>
              <a:t> / auditing</a:t>
            </a:r>
          </a:p>
          <a:p>
            <a:endParaRPr lang="pl-PL" dirty="0"/>
          </a:p>
          <a:p>
            <a:r>
              <a:rPr lang="pl-PL" dirty="0" err="1"/>
              <a:t>Sharing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2ECB1C2-1C81-4BA3-86D3-0EAF0A74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313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C4987-1EED-4317-913E-9CDFBDC4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Persistence</a:t>
            </a:r>
            <a:r>
              <a:rPr lang="pl-PL" dirty="0"/>
              <a:t>: </a:t>
            </a:r>
            <a:r>
              <a:rPr lang="pl-PL" dirty="0" err="1"/>
              <a:t>Exercise</a:t>
            </a:r>
            <a:r>
              <a:rPr lang="pl-PL" dirty="0"/>
              <a:t> 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429DED-4983-4F42-BC65-0F9FFA0D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Input: </a:t>
            </a:r>
            <a:r>
              <a:rPr lang="pl-PL" b="1" dirty="0" err="1"/>
              <a:t>Trained</a:t>
            </a:r>
            <a:r>
              <a:rPr lang="pl-PL" b="1" dirty="0"/>
              <a:t> </a:t>
            </a:r>
            <a:r>
              <a:rPr lang="pl-PL" b="1" dirty="0" err="1"/>
              <a:t>LinearRegressionModel</a:t>
            </a:r>
            <a:r>
              <a:rPr lang="pl-PL" b="1" dirty="0"/>
              <a:t> </a:t>
            </a:r>
            <a:r>
              <a:rPr lang="pl-PL" dirty="0" err="1"/>
              <a:t>instance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Task</a:t>
            </a:r>
            <a:r>
              <a:rPr lang="pl-PL" dirty="0"/>
              <a:t>: </a:t>
            </a:r>
            <a:r>
              <a:rPr lang="pl-PL" b="1" dirty="0" err="1"/>
              <a:t>Implement</a:t>
            </a:r>
            <a:r>
              <a:rPr lang="pl-PL" b="1" dirty="0"/>
              <a:t> „</a:t>
            </a:r>
            <a:r>
              <a:rPr lang="pl-PL" b="1" dirty="0" err="1"/>
              <a:t>saveModel</a:t>
            </a:r>
            <a:r>
              <a:rPr lang="pl-PL" b="1" dirty="0"/>
              <a:t>” and „</a:t>
            </a:r>
            <a:r>
              <a:rPr lang="pl-PL" b="1" dirty="0" err="1"/>
              <a:t>readLinearRegressionModel</a:t>
            </a:r>
            <a:r>
              <a:rPr lang="pl-PL" b="1" dirty="0"/>
              <a:t>” to </a:t>
            </a:r>
            <a:r>
              <a:rPr lang="pl-PL" b="1" dirty="0" err="1"/>
              <a:t>write</a:t>
            </a:r>
            <a:r>
              <a:rPr lang="pl-PL" b="1" dirty="0"/>
              <a:t> (with </a:t>
            </a:r>
            <a:r>
              <a:rPr lang="pl-PL" b="1" dirty="0" err="1"/>
              <a:t>overwrite</a:t>
            </a:r>
            <a:r>
              <a:rPr lang="pl-PL" b="1" dirty="0"/>
              <a:t>) the model to a file and </a:t>
            </a:r>
            <a:r>
              <a:rPr lang="pl-PL" b="1" dirty="0" err="1"/>
              <a:t>read</a:t>
            </a:r>
            <a:r>
              <a:rPr lang="pl-PL" b="1" dirty="0"/>
              <a:t> </a:t>
            </a:r>
            <a:r>
              <a:rPr lang="pl-PL" b="1" dirty="0" err="1"/>
              <a:t>back</a:t>
            </a:r>
            <a:r>
              <a:rPr lang="pl-PL" b="1" dirty="0"/>
              <a:t> </a:t>
            </a:r>
            <a:r>
              <a:rPr lang="pl-PL" dirty="0"/>
              <a:t>the same model </a:t>
            </a:r>
            <a:r>
              <a:rPr lang="pl-PL" dirty="0" err="1"/>
              <a:t>using</a:t>
            </a:r>
            <a:r>
              <a:rPr lang="pl-PL" dirty="0"/>
              <a:t> Spark ML model </a:t>
            </a:r>
            <a:r>
              <a:rPr lang="pl-PL" dirty="0" err="1"/>
              <a:t>persistence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Verification</a:t>
            </a:r>
            <a:r>
              <a:rPr lang="pl-PL" b="1" dirty="0"/>
              <a:t>: </a:t>
            </a:r>
            <a:r>
              <a:rPr lang="pl-PL" b="1" dirty="0" err="1"/>
              <a:t>ModelIOTest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8965003-307B-4D22-BC6D-DBEF1D68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32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CAA9EC-6165-46BA-A641-C16C6121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CrossValidator</a:t>
            </a:r>
            <a:r>
              <a:rPr lang="pl-PL" dirty="0"/>
              <a:t>: How to </a:t>
            </a:r>
            <a:r>
              <a:rPr lang="pl-PL" dirty="0" err="1"/>
              <a:t>choose</a:t>
            </a:r>
            <a:r>
              <a:rPr lang="pl-PL" dirty="0"/>
              <a:t> component </a:t>
            </a:r>
            <a:r>
              <a:rPr lang="pl-PL" dirty="0" err="1"/>
              <a:t>parameters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2D8D7D-C6CD-4A47-82E7-4247D07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params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learned</a:t>
            </a:r>
            <a:r>
              <a:rPr lang="pl-PL" dirty="0"/>
              <a:t>, but set. </a:t>
            </a:r>
          </a:p>
          <a:p>
            <a:endParaRPr lang="pl-PL" dirty="0"/>
          </a:p>
          <a:p>
            <a:r>
              <a:rPr lang="pl-PL" dirty="0"/>
              <a:t>„K” for </a:t>
            </a:r>
            <a:r>
              <a:rPr lang="pl-PL" dirty="0" err="1"/>
              <a:t>KMeans</a:t>
            </a:r>
            <a:r>
              <a:rPr lang="pl-PL" dirty="0"/>
              <a:t>,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trees</a:t>
            </a:r>
            <a:r>
              <a:rPr lang="pl-PL" dirty="0"/>
              <a:t> in </a:t>
            </a:r>
            <a:r>
              <a:rPr lang="pl-PL" dirty="0" err="1"/>
              <a:t>tree-based</a:t>
            </a:r>
            <a:r>
              <a:rPr lang="pl-PL" dirty="0"/>
              <a:t> </a:t>
            </a:r>
            <a:r>
              <a:rPr lang="pl-PL" dirty="0" err="1"/>
              <a:t>classifiers</a:t>
            </a:r>
            <a:r>
              <a:rPr lang="pl-PL" dirty="0"/>
              <a:t> and </a:t>
            </a:r>
            <a:r>
              <a:rPr lang="pl-PL" dirty="0" err="1"/>
              <a:t>regressors</a:t>
            </a:r>
            <a:r>
              <a:rPr lang="pl-PL" dirty="0"/>
              <a:t> etc.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entire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such</a:t>
            </a:r>
            <a:r>
              <a:rPr lang="pl-PL" dirty="0"/>
              <a:t> „a priori” </a:t>
            </a:r>
            <a:r>
              <a:rPr lang="pl-PL" dirty="0" err="1"/>
              <a:t>parameters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0E4D79-858E-4FDE-B1FA-41A34619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56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0A7AAD-A480-41DC-8CE2-7AF74FA5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CrossValidator</a:t>
            </a:r>
            <a:r>
              <a:rPr lang="pl-PL" dirty="0"/>
              <a:t>: </a:t>
            </a:r>
            <a:r>
              <a:rPr lang="pl-PL" dirty="0" err="1"/>
              <a:t>how</a:t>
            </a:r>
            <a:r>
              <a:rPr lang="pl-PL" dirty="0"/>
              <a:t> and </a:t>
            </a:r>
            <a:r>
              <a:rPr lang="pl-PL" dirty="0" err="1"/>
              <a:t>why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9CA18B-1422-45E8-AE6F-2925C390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Historical</a:t>
            </a:r>
            <a:r>
              <a:rPr lang="pl-PL" dirty="0"/>
              <a:t> </a:t>
            </a:r>
            <a:r>
              <a:rPr lang="pl-PL" b="1" dirty="0"/>
              <a:t>data </a:t>
            </a:r>
            <a:r>
              <a:rPr lang="pl-PL" b="1" dirty="0" err="1"/>
              <a:t>split</a:t>
            </a:r>
            <a:r>
              <a:rPr lang="pl-PL" b="1" dirty="0"/>
              <a:t> </a:t>
            </a:r>
            <a:r>
              <a:rPr lang="pl-PL" b="1" dirty="0" err="1"/>
              <a:t>into</a:t>
            </a:r>
            <a:r>
              <a:rPr lang="pl-PL" b="1" dirty="0"/>
              <a:t> </a:t>
            </a:r>
            <a:r>
              <a:rPr lang="pl-PL" b="1" dirty="0" err="1"/>
              <a:t>folds</a:t>
            </a:r>
            <a:endParaRPr lang="pl-PL" b="1" dirty="0"/>
          </a:p>
          <a:p>
            <a:endParaRPr lang="pl-PL" dirty="0"/>
          </a:p>
          <a:p>
            <a:r>
              <a:rPr lang="pl-PL" b="1" dirty="0" err="1"/>
              <a:t>Use</a:t>
            </a:r>
            <a:r>
              <a:rPr lang="pl-PL" b="1" dirty="0"/>
              <a:t> </a:t>
            </a:r>
            <a:r>
              <a:rPr lang="pl-PL" b="1" dirty="0" err="1"/>
              <a:t>all</a:t>
            </a:r>
            <a:r>
              <a:rPr lang="pl-PL" b="1" dirty="0"/>
              <a:t> </a:t>
            </a:r>
            <a:r>
              <a:rPr lang="pl-PL" b="1" dirty="0" err="1"/>
              <a:t>folds</a:t>
            </a:r>
            <a:r>
              <a:rPr lang="pl-PL" b="1" dirty="0"/>
              <a:t> </a:t>
            </a:r>
            <a:r>
              <a:rPr lang="pl-PL" b="1" dirty="0" err="1"/>
              <a:t>except</a:t>
            </a:r>
            <a:r>
              <a:rPr lang="pl-PL" b="1" dirty="0"/>
              <a:t> one to </a:t>
            </a:r>
            <a:r>
              <a:rPr lang="pl-PL" b="1" dirty="0" err="1"/>
              <a:t>train</a:t>
            </a:r>
            <a:r>
              <a:rPr lang="pl-PL" b="1" dirty="0"/>
              <a:t> with a </a:t>
            </a:r>
            <a:r>
              <a:rPr lang="pl-PL" b="1" dirty="0" err="1"/>
              <a:t>combination</a:t>
            </a:r>
            <a:r>
              <a:rPr lang="pl-PL" b="1" dirty="0"/>
              <a:t> of </a:t>
            </a:r>
            <a:r>
              <a:rPr lang="pl-PL" b="1" dirty="0" err="1"/>
              <a:t>parameters</a:t>
            </a:r>
            <a:r>
              <a:rPr lang="pl-PL" b="1" dirty="0"/>
              <a:t>, </a:t>
            </a:r>
            <a:r>
              <a:rPr lang="pl-PL" b="1" dirty="0" err="1"/>
              <a:t>then</a:t>
            </a:r>
            <a:r>
              <a:rPr lang="pl-PL" b="1" dirty="0"/>
              <a:t> </a:t>
            </a:r>
            <a:r>
              <a:rPr lang="pl-PL" b="1" dirty="0" err="1"/>
              <a:t>use</a:t>
            </a:r>
            <a:r>
              <a:rPr lang="pl-PL" b="1" dirty="0"/>
              <a:t> the </a:t>
            </a:r>
            <a:r>
              <a:rPr lang="pl-PL" b="1" dirty="0" err="1"/>
              <a:t>last</a:t>
            </a:r>
            <a:r>
              <a:rPr lang="pl-PL" b="1" dirty="0"/>
              <a:t> one for </a:t>
            </a:r>
            <a:r>
              <a:rPr lang="pl-PL" b="1" dirty="0" err="1"/>
              <a:t>verification</a:t>
            </a:r>
            <a:r>
              <a:rPr lang="pl-PL" b="1" dirty="0"/>
              <a:t> </a:t>
            </a:r>
            <a:r>
              <a:rPr lang="pl-PL" dirty="0"/>
              <a:t>(Spark ML </a:t>
            </a:r>
            <a:r>
              <a:rPr lang="pl-PL" dirty="0" err="1"/>
              <a:t>Evaluator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Repeat</a:t>
            </a:r>
            <a:r>
              <a:rPr lang="pl-PL" dirty="0"/>
              <a:t> for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combination</a:t>
            </a:r>
            <a:r>
              <a:rPr lang="pl-PL" dirty="0"/>
              <a:t> of </a:t>
            </a:r>
            <a:r>
              <a:rPr lang="pl-PL" dirty="0" err="1"/>
              <a:t>parameters</a:t>
            </a:r>
            <a:r>
              <a:rPr lang="pl-PL" dirty="0"/>
              <a:t> a </a:t>
            </a:r>
            <a:r>
              <a:rPr lang="pl-PL" b="1" dirty="0" err="1"/>
              <a:t>choose</a:t>
            </a:r>
            <a:r>
              <a:rPr lang="pl-PL" b="1" dirty="0"/>
              <a:t> the </a:t>
            </a:r>
            <a:r>
              <a:rPr lang="pl-PL" b="1" dirty="0" err="1"/>
              <a:t>best</a:t>
            </a:r>
            <a:r>
              <a:rPr lang="pl-PL" b="1" dirty="0"/>
              <a:t> one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A7BACA-2A63-4CB0-8584-D80E49B3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5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CB6A7D-3B84-439A-BCAB-F8972DB5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General </a:t>
            </a:r>
            <a:r>
              <a:rPr lang="pl-PL" dirty="0" err="1"/>
              <a:t>concepts</a:t>
            </a:r>
            <a:r>
              <a:rPr lang="pl-PL" dirty="0"/>
              <a:t>: Spark 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808EB7-0699-42CE-8D24-06D59DBA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600" dirty="0" err="1"/>
              <a:t>Spark’s</a:t>
            </a:r>
            <a:r>
              <a:rPr lang="pl-PL" sz="2600" dirty="0"/>
              <a:t> module for Machine Learning</a:t>
            </a:r>
          </a:p>
          <a:p>
            <a:endParaRPr lang="pl-PL" sz="2600" dirty="0"/>
          </a:p>
          <a:p>
            <a:r>
              <a:rPr lang="pl-PL" sz="2600" dirty="0" err="1"/>
              <a:t>DataFrame</a:t>
            </a:r>
            <a:r>
              <a:rPr lang="pl-PL" sz="2600" dirty="0"/>
              <a:t> / </a:t>
            </a:r>
            <a:r>
              <a:rPr lang="pl-PL" sz="2600" dirty="0" err="1"/>
              <a:t>Dataset</a:t>
            </a:r>
            <a:r>
              <a:rPr lang="pl-PL" sz="2600" dirty="0"/>
              <a:t> – </a:t>
            </a:r>
            <a:r>
              <a:rPr lang="pl-PL" sz="2600" dirty="0" err="1"/>
              <a:t>based</a:t>
            </a:r>
            <a:endParaRPr lang="pl-PL" sz="2600" dirty="0"/>
          </a:p>
          <a:p>
            <a:endParaRPr lang="pl-PL" sz="2600" dirty="0"/>
          </a:p>
          <a:p>
            <a:r>
              <a:rPr lang="pl-PL" sz="2600" dirty="0" err="1"/>
              <a:t>Biggest</a:t>
            </a:r>
            <a:r>
              <a:rPr lang="pl-PL" sz="2600" dirty="0"/>
              <a:t> </a:t>
            </a:r>
            <a:r>
              <a:rPr lang="pl-PL" sz="2600" dirty="0" err="1"/>
              <a:t>assets</a:t>
            </a:r>
            <a:r>
              <a:rPr lang="pl-PL" sz="2600" dirty="0"/>
              <a:t>:</a:t>
            </a:r>
            <a:br>
              <a:rPr lang="pl-PL" dirty="0"/>
            </a:br>
            <a:endParaRPr lang="pl-PL" dirty="0"/>
          </a:p>
          <a:p>
            <a:pPr lvl="1"/>
            <a:r>
              <a:rPr lang="pl-PL" dirty="0"/>
              <a:t> </a:t>
            </a:r>
            <a:r>
              <a:rPr lang="pl-PL" dirty="0" err="1"/>
              <a:t>seamless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r>
              <a:rPr lang="pl-PL" dirty="0"/>
              <a:t> with Spark / Spark SQL</a:t>
            </a:r>
            <a:br>
              <a:rPr lang="pl-PL" dirty="0"/>
            </a:br>
            <a:endParaRPr lang="pl-PL" dirty="0"/>
          </a:p>
          <a:p>
            <a:pPr lvl="1"/>
            <a:r>
              <a:rPr lang="pl-PL" dirty="0" err="1"/>
              <a:t>lots</a:t>
            </a:r>
            <a:r>
              <a:rPr lang="pl-PL" dirty="0"/>
              <a:t> of out-of-the-</a:t>
            </a:r>
            <a:r>
              <a:rPr lang="pl-PL" dirty="0" err="1"/>
              <a:t>box</a:t>
            </a:r>
            <a:r>
              <a:rPr lang="pl-PL" dirty="0"/>
              <a:t> </a:t>
            </a:r>
            <a:r>
              <a:rPr lang="pl-PL" dirty="0" err="1"/>
              <a:t>components</a:t>
            </a:r>
            <a:br>
              <a:rPr lang="pl-PL" dirty="0"/>
            </a:br>
            <a:endParaRPr lang="pl-PL" dirty="0"/>
          </a:p>
          <a:p>
            <a:pPr lvl="1"/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composable</a:t>
            </a:r>
            <a:r>
              <a:rPr lang="pl-PL" dirty="0"/>
              <a:t> </a:t>
            </a:r>
            <a:r>
              <a:rPr lang="pl-PL" dirty="0" err="1"/>
              <a:t>pipelines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34F0EC-6524-4510-88DF-4A72FFA1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37297-F358-4CF9-85C5-8E846E94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CrossValidator</a:t>
            </a:r>
            <a:r>
              <a:rPr lang="pl-PL" dirty="0"/>
              <a:t>: </a:t>
            </a:r>
            <a:r>
              <a:rPr lang="pl-PL" dirty="0" err="1"/>
              <a:t>how</a:t>
            </a:r>
            <a:r>
              <a:rPr lang="pl-PL" dirty="0"/>
              <a:t> and </a:t>
            </a:r>
            <a:r>
              <a:rPr lang="pl-PL" dirty="0" err="1"/>
              <a:t>why</a:t>
            </a:r>
            <a:r>
              <a:rPr lang="pl-PL" dirty="0"/>
              <a:t>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6B3C36-0641-4BB8-B7A4-2A0D185A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30</a:t>
            </a:fld>
            <a:endParaRPr lang="pl-PL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910B7-3915-4D94-90B3-2A02F2151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6083"/>
            <a:ext cx="8579785" cy="44704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Tokenizer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setInputCol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text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setOutputCol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words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hashingTF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HashingTF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setInputCol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getOutputCol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setOutputCol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features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1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LogisticRegression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setMaxIter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1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Pipeline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setStages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Array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hashingTF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paramGrid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ParamGridBuilder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addGrid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hashingTF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numFeatures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Array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100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1000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666666"/>
                </a:solidFill>
                <a:latin typeface="Arial" panose="020B0604020202020204" pitchFamily="34" charset="0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addGrid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regParam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Array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0.1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0.01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CrossValidator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setEstimator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666666"/>
                </a:solidFill>
                <a:latin typeface="Arial" panose="020B0604020202020204" pitchFamily="34" charset="0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setEvaluator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BinaryClassificationEvaluator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lang="pl-PL" altLang="pl-PL" sz="16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setEstimatorParamMaps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paramGrid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setNumFolds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Menlo"/>
              </a:rPr>
              <a:t>2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cvModel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1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945A3-F161-4162-BDA0-09809C3E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CrossValidator</a:t>
            </a:r>
            <a:r>
              <a:rPr lang="pl-PL" dirty="0"/>
              <a:t>: </a:t>
            </a:r>
            <a:r>
              <a:rPr lang="pl-PL" dirty="0" err="1"/>
              <a:t>Exercise</a:t>
            </a:r>
            <a:r>
              <a:rPr lang="pl-PL" dirty="0"/>
              <a:t>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A01503-065C-4C8C-82C1-92D98932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Task</a:t>
            </a:r>
            <a:r>
              <a:rPr lang="pl-PL" dirty="0"/>
              <a:t>: </a:t>
            </a:r>
            <a:r>
              <a:rPr lang="pl-PL" b="1" dirty="0" err="1"/>
              <a:t>Implement</a:t>
            </a:r>
            <a:r>
              <a:rPr lang="pl-PL" b="1" dirty="0"/>
              <a:t> a </a:t>
            </a:r>
            <a:r>
              <a:rPr lang="pl-PL" b="1" dirty="0" err="1"/>
              <a:t>CrossValidator</a:t>
            </a:r>
            <a:r>
              <a:rPr lang="pl-PL" b="1" dirty="0"/>
              <a:t>, with a </a:t>
            </a:r>
            <a:r>
              <a:rPr lang="pl-PL" b="1" dirty="0" err="1"/>
              <a:t>Pipeline</a:t>
            </a:r>
            <a:r>
              <a:rPr lang="pl-PL" b="1" dirty="0"/>
              <a:t> </a:t>
            </a:r>
            <a:r>
              <a:rPr lang="pl-PL" dirty="0" err="1"/>
              <a:t>inside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a </a:t>
            </a:r>
            <a:r>
              <a:rPr lang="pl-PL" b="1" dirty="0" err="1"/>
              <a:t>Dataset</a:t>
            </a:r>
            <a:r>
              <a:rPr lang="pl-PL" b="1" dirty="0"/>
              <a:t> of </a:t>
            </a:r>
            <a:r>
              <a:rPr lang="pl-PL" b="1" dirty="0" err="1"/>
              <a:t>IncomeData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and </a:t>
            </a:r>
            <a:r>
              <a:rPr lang="pl-PL" dirty="0" err="1"/>
              <a:t>builds</a:t>
            </a:r>
            <a:r>
              <a:rPr lang="pl-PL" dirty="0"/>
              <a:t> a </a:t>
            </a:r>
            <a:r>
              <a:rPr lang="pl-PL" b="1" dirty="0"/>
              <a:t>„</a:t>
            </a:r>
            <a:r>
              <a:rPr lang="pl-PL" b="1" dirty="0" err="1"/>
              <a:t>features</a:t>
            </a:r>
            <a:r>
              <a:rPr lang="pl-PL" b="1" dirty="0"/>
              <a:t>” </a:t>
            </a:r>
            <a:r>
              <a:rPr lang="pl-PL" b="1" dirty="0" err="1"/>
              <a:t>Vector</a:t>
            </a:r>
            <a:r>
              <a:rPr lang="pl-PL" b="1" dirty="0"/>
              <a:t> </a:t>
            </a:r>
            <a:r>
              <a:rPr lang="pl-PL" dirty="0" err="1"/>
              <a:t>defined</a:t>
            </a:r>
            <a:r>
              <a:rPr lang="pl-PL" dirty="0"/>
              <a:t> as </a:t>
            </a:r>
            <a:r>
              <a:rPr lang="pl-PL" dirty="0" err="1"/>
              <a:t>follows</a:t>
            </a:r>
            <a:r>
              <a:rPr lang="pl-PL" dirty="0"/>
              <a:t>: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(0) = </a:t>
            </a:r>
            <a:r>
              <a:rPr lang="pl-PL" b="1" dirty="0" err="1"/>
              <a:t>indexed</a:t>
            </a:r>
            <a:r>
              <a:rPr lang="pl-PL" b="1" dirty="0"/>
              <a:t> „sex” field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(1) = </a:t>
            </a:r>
            <a:r>
              <a:rPr lang="pl-PL" b="1" dirty="0" err="1"/>
              <a:t>indexed</a:t>
            </a:r>
            <a:r>
              <a:rPr lang="pl-PL" b="1" dirty="0"/>
              <a:t> „</a:t>
            </a:r>
            <a:r>
              <a:rPr lang="pl-PL" b="1" dirty="0" err="1"/>
              <a:t>educationLevel</a:t>
            </a:r>
            <a:r>
              <a:rPr lang="pl-PL" b="1" dirty="0"/>
              <a:t>” field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(2) = </a:t>
            </a:r>
            <a:r>
              <a:rPr lang="pl-PL" b="1" dirty="0" err="1"/>
              <a:t>indexed</a:t>
            </a:r>
            <a:r>
              <a:rPr lang="pl-PL" b="1" dirty="0"/>
              <a:t> „</a:t>
            </a:r>
            <a:r>
              <a:rPr lang="pl-PL" b="1" dirty="0" err="1"/>
              <a:t>fieldOfExpertise</a:t>
            </a:r>
            <a:r>
              <a:rPr lang="pl-PL" b="1" dirty="0"/>
              <a:t>” field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(3) = </a:t>
            </a:r>
            <a:r>
              <a:rPr lang="pl-PL" b="1" dirty="0" err="1"/>
              <a:t>age</a:t>
            </a:r>
            <a:r>
              <a:rPr lang="pl-PL" b="1" dirty="0"/>
              <a:t> </a:t>
            </a:r>
          </a:p>
          <a:p>
            <a:pPr lvl="1"/>
            <a:r>
              <a:rPr lang="pl-PL" b="1" dirty="0" err="1"/>
              <a:t>features</a:t>
            </a:r>
            <a:r>
              <a:rPr lang="pl-PL" b="1" dirty="0"/>
              <a:t>(4) = </a:t>
            </a:r>
            <a:r>
              <a:rPr lang="pl-PL" b="1" dirty="0" err="1"/>
              <a:t>yearsOfExperience</a:t>
            </a:r>
            <a:endParaRPr lang="pl-PL" b="1" dirty="0"/>
          </a:p>
          <a:p>
            <a:pPr marL="457200" lvl="1" indent="0">
              <a:buNone/>
            </a:pPr>
            <a:r>
              <a:rPr lang="pl-PL" sz="2800" dirty="0"/>
              <a:t>and </a:t>
            </a:r>
            <a:r>
              <a:rPr lang="pl-PL" sz="2800" dirty="0" err="1"/>
              <a:t>passes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through</a:t>
            </a:r>
            <a:r>
              <a:rPr lang="pl-PL" sz="2800" dirty="0"/>
              <a:t> a </a:t>
            </a:r>
            <a:r>
              <a:rPr lang="pl-PL" sz="2800" b="1" dirty="0" err="1"/>
              <a:t>RandomForestClassifier</a:t>
            </a:r>
            <a:r>
              <a:rPr lang="pl-PL" sz="2800" b="1" dirty="0"/>
              <a:t>, </a:t>
            </a:r>
            <a:r>
              <a:rPr lang="pl-PL" sz="2800" b="1" dirty="0" err="1"/>
              <a:t>whose</a:t>
            </a:r>
            <a:r>
              <a:rPr lang="pl-PL" sz="2800" b="1" dirty="0"/>
              <a:t> „</a:t>
            </a:r>
            <a:r>
              <a:rPr lang="pl-PL" sz="2800" b="1" dirty="0" err="1"/>
              <a:t>numTress</a:t>
            </a:r>
            <a:r>
              <a:rPr lang="pl-PL" sz="2800" b="1" dirty="0"/>
              <a:t>” </a:t>
            </a:r>
            <a:r>
              <a:rPr lang="pl-PL" sz="2800" b="1" dirty="0" err="1"/>
              <a:t>parameter</a:t>
            </a:r>
            <a:r>
              <a:rPr lang="pl-PL" sz="2800" b="1" dirty="0"/>
              <a:t> </a:t>
            </a:r>
            <a:r>
              <a:rPr lang="pl-PL" sz="2800" b="1" dirty="0" err="1"/>
              <a:t>CrossValidator</a:t>
            </a:r>
            <a:r>
              <a:rPr lang="pl-PL" sz="2800" b="1" dirty="0"/>
              <a:t> </a:t>
            </a:r>
            <a:r>
              <a:rPr lang="pl-PL" sz="2800" b="1" dirty="0" err="1"/>
              <a:t>will</a:t>
            </a:r>
            <a:r>
              <a:rPr lang="pl-PL" sz="2800" b="1" dirty="0"/>
              <a:t> </a:t>
            </a:r>
            <a:r>
              <a:rPr lang="pl-PL" sz="2800" b="1" dirty="0" err="1"/>
              <a:t>optimize</a:t>
            </a:r>
            <a:r>
              <a:rPr lang="pl-PL" sz="2800" b="1" dirty="0"/>
              <a:t>. </a:t>
            </a:r>
            <a:r>
              <a:rPr lang="pl-PL" sz="2800" b="1" dirty="0" err="1"/>
              <a:t>Use</a:t>
            </a:r>
            <a:r>
              <a:rPr lang="pl-PL" sz="2800" b="1" dirty="0"/>
              <a:t> </a:t>
            </a:r>
            <a:r>
              <a:rPr lang="pl-PL" sz="2800" b="1" dirty="0" err="1"/>
              <a:t>MutliclassClassificationEvaluator</a:t>
            </a:r>
            <a:br>
              <a:rPr lang="pl-PL" sz="2800" dirty="0"/>
            </a:br>
            <a:endParaRPr lang="pl-PL" sz="2800" dirty="0"/>
          </a:p>
          <a:p>
            <a:r>
              <a:rPr lang="pl-PL" b="1" dirty="0" err="1"/>
              <a:t>Verification</a:t>
            </a:r>
            <a:r>
              <a:rPr lang="pl-PL" b="1" dirty="0"/>
              <a:t>: </a:t>
            </a:r>
            <a:r>
              <a:rPr lang="pl-PL" b="1" dirty="0" err="1"/>
              <a:t>CrossValidatorTest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E14906-AA34-4875-992A-AADA9843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55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EBBDC0-1D8D-40A8-AF60-67345962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A3EFD8-9A43-4821-8E2A-905C2D6F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Easy</a:t>
            </a:r>
            <a:r>
              <a:rPr lang="pl-PL" b="1" dirty="0"/>
              <a:t> </a:t>
            </a:r>
            <a:r>
              <a:rPr lang="pl-PL" b="1" dirty="0" err="1"/>
              <a:t>integration</a:t>
            </a:r>
            <a:r>
              <a:rPr lang="pl-PL" b="1" dirty="0"/>
              <a:t> with </a:t>
            </a:r>
            <a:r>
              <a:rPr lang="pl-PL" b="1" dirty="0" err="1"/>
              <a:t>other</a:t>
            </a:r>
            <a:r>
              <a:rPr lang="pl-PL" b="1" dirty="0"/>
              <a:t> Spark </a:t>
            </a:r>
            <a:r>
              <a:rPr lang="pl-PL" b="1" dirty="0" err="1"/>
              <a:t>modules</a:t>
            </a:r>
            <a:r>
              <a:rPr lang="pl-PL" b="1" dirty="0"/>
              <a:t>: one of the </a:t>
            </a:r>
            <a:r>
              <a:rPr lang="pl-PL" b="1" dirty="0" err="1"/>
              <a:t>best</a:t>
            </a:r>
            <a:r>
              <a:rPr lang="pl-PL" b="1" dirty="0"/>
              <a:t> Big Data / </a:t>
            </a:r>
            <a:r>
              <a:rPr lang="pl-PL" b="1" dirty="0" err="1"/>
              <a:t>cluster</a:t>
            </a:r>
            <a:r>
              <a:rPr lang="pl-PL" b="1" dirty="0"/>
              <a:t> </a:t>
            </a:r>
            <a:r>
              <a:rPr lang="pl-PL" b="1" dirty="0" err="1"/>
              <a:t>computing</a:t>
            </a:r>
            <a:r>
              <a:rPr lang="pl-PL" b="1" dirty="0"/>
              <a:t> </a:t>
            </a:r>
            <a:r>
              <a:rPr lang="pl-PL" b="1" dirty="0" err="1"/>
              <a:t>frameworks</a:t>
            </a:r>
            <a:r>
              <a:rPr lang="pl-PL" b="1" dirty="0"/>
              <a:t> </a:t>
            </a:r>
            <a:r>
              <a:rPr lang="pl-PL" b="1" dirty="0" err="1"/>
              <a:t>there</a:t>
            </a:r>
            <a:r>
              <a:rPr lang="pl-PL" b="1" dirty="0"/>
              <a:t> </a:t>
            </a:r>
            <a:r>
              <a:rPr lang="pl-PL" b="1" dirty="0" err="1"/>
              <a:t>is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Lot’s</a:t>
            </a:r>
            <a:r>
              <a:rPr lang="pl-PL" b="1" dirty="0"/>
              <a:t> of out-of-the-</a:t>
            </a:r>
            <a:r>
              <a:rPr lang="pl-PL" b="1" dirty="0" err="1"/>
              <a:t>box</a:t>
            </a:r>
            <a:r>
              <a:rPr lang="pl-PL" b="1" dirty="0"/>
              <a:t>, </a:t>
            </a:r>
            <a:r>
              <a:rPr lang="pl-PL" b="1" dirty="0" err="1"/>
              <a:t>easily</a:t>
            </a:r>
            <a:r>
              <a:rPr lang="pl-PL" b="1" dirty="0"/>
              <a:t> </a:t>
            </a:r>
            <a:r>
              <a:rPr lang="pl-PL" b="1" dirty="0" err="1"/>
              <a:t>configurable</a:t>
            </a:r>
            <a:r>
              <a:rPr lang="pl-PL" b="1" dirty="0"/>
              <a:t> </a:t>
            </a:r>
            <a:r>
              <a:rPr lang="pl-PL" b="1" dirty="0" err="1"/>
              <a:t>components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Composable</a:t>
            </a:r>
            <a:r>
              <a:rPr lang="pl-PL" b="1" dirty="0"/>
              <a:t> </a:t>
            </a:r>
            <a:r>
              <a:rPr lang="pl-PL" b="1" dirty="0" err="1"/>
              <a:t>pipelines</a:t>
            </a:r>
            <a:r>
              <a:rPr lang="pl-PL" b="1" dirty="0"/>
              <a:t> &amp; </a:t>
            </a:r>
            <a:r>
              <a:rPr lang="pl-PL" b="1" dirty="0" err="1"/>
              <a:t>advanced</a:t>
            </a:r>
            <a:r>
              <a:rPr lang="pl-PL" b="1" dirty="0"/>
              <a:t> </a:t>
            </a:r>
            <a:r>
              <a:rPr lang="pl-PL" b="1" dirty="0" err="1"/>
              <a:t>components</a:t>
            </a:r>
            <a:r>
              <a:rPr lang="pl-PL" b="1" dirty="0"/>
              <a:t> </a:t>
            </a:r>
            <a:r>
              <a:rPr lang="pl-PL" b="1" dirty="0" err="1"/>
              <a:t>like</a:t>
            </a:r>
            <a:r>
              <a:rPr lang="pl-PL" b="1" dirty="0"/>
              <a:t> cross-</a:t>
            </a:r>
            <a:r>
              <a:rPr lang="pl-PL" b="1" dirty="0" err="1"/>
              <a:t>validation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Model </a:t>
            </a:r>
            <a:r>
              <a:rPr lang="pl-PL" b="1" dirty="0" err="1"/>
              <a:t>persistence</a:t>
            </a:r>
            <a:r>
              <a:rPr lang="pl-PL" b="1" dirty="0"/>
              <a:t> / exchange</a:t>
            </a:r>
          </a:p>
          <a:p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7A16C9-C0D6-4DC0-AB50-75C9A78F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36D3B2-B183-4810-A100-262B8462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Vectors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2CEFD4-00DA-411F-AA76-0B3F75C4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Import: </a:t>
            </a:r>
            <a:r>
              <a:rPr lang="pl-PL" dirty="0" err="1"/>
              <a:t>org.apache.spark.ml.linalg.Vector</a:t>
            </a:r>
            <a:r>
              <a:rPr lang="pl-PL" dirty="0"/>
              <a:t> !</a:t>
            </a:r>
          </a:p>
          <a:p>
            <a:endParaRPr lang="pl-PL" dirty="0"/>
          </a:p>
          <a:p>
            <a:r>
              <a:rPr lang="pl-PL" b="1" dirty="0" err="1"/>
              <a:t>Dense</a:t>
            </a:r>
            <a:r>
              <a:rPr lang="pl-PL" b="1" dirty="0"/>
              <a:t>: </a:t>
            </a:r>
            <a:r>
              <a:rPr lang="pl-PL" b="1" dirty="0" err="1"/>
              <a:t>Regular</a:t>
            </a:r>
            <a:r>
              <a:rPr lang="pl-PL" b="1" dirty="0"/>
              <a:t> </a:t>
            </a:r>
            <a:r>
              <a:rPr lang="pl-PL" b="1" dirty="0" err="1"/>
              <a:t>vector</a:t>
            </a:r>
            <a:r>
              <a:rPr lang="pl-PL" b="1" dirty="0"/>
              <a:t> </a:t>
            </a:r>
            <a:r>
              <a:rPr lang="pl-PL" b="1" dirty="0" err="1"/>
              <a:t>collection</a:t>
            </a:r>
            <a:endParaRPr lang="pl-PL" b="1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r>
              <a:rPr lang="pl-PL" b="1" dirty="0" err="1"/>
              <a:t>Sparse</a:t>
            </a:r>
            <a:r>
              <a:rPr lang="pl-PL" dirty="0"/>
              <a:t>: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mostly</a:t>
            </a:r>
            <a:r>
              <a:rPr lang="pl-PL" dirty="0"/>
              <a:t> </a:t>
            </a:r>
            <a:r>
              <a:rPr lang="pl-PL" dirty="0" err="1"/>
              <a:t>zero’s</a:t>
            </a:r>
            <a:r>
              <a:rPr lang="pl-PL" dirty="0"/>
              <a:t> =&gt; </a:t>
            </a:r>
            <a:r>
              <a:rPr lang="pl-PL" b="1" dirty="0" err="1"/>
              <a:t>store</a:t>
            </a:r>
            <a:r>
              <a:rPr lang="pl-PL" b="1" dirty="0"/>
              <a:t> </a:t>
            </a:r>
            <a:r>
              <a:rPr lang="pl-PL" b="1" dirty="0" err="1"/>
              <a:t>only</a:t>
            </a:r>
            <a:r>
              <a:rPr lang="pl-PL" b="1" dirty="0"/>
              <a:t> </a:t>
            </a:r>
            <a:r>
              <a:rPr lang="pl-PL" b="1" dirty="0" err="1"/>
              <a:t>total</a:t>
            </a:r>
            <a:r>
              <a:rPr lang="pl-PL" b="1" dirty="0"/>
              <a:t> </a:t>
            </a:r>
            <a:r>
              <a:rPr lang="pl-PL" b="1" dirty="0" err="1"/>
              <a:t>length</a:t>
            </a:r>
            <a:r>
              <a:rPr lang="pl-PL" b="1" dirty="0"/>
              <a:t>, non-zero element </a:t>
            </a:r>
            <a:r>
              <a:rPr lang="pl-PL" b="1" dirty="0" err="1"/>
              <a:t>indexes</a:t>
            </a:r>
            <a:r>
              <a:rPr lang="pl-PL" b="1" dirty="0"/>
              <a:t> and non-zero element </a:t>
            </a:r>
            <a:r>
              <a:rPr lang="pl-PL" b="1" dirty="0" err="1"/>
              <a:t>values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 </a:t>
            </a:r>
            <a:r>
              <a:rPr lang="pl-PL" dirty="0" err="1"/>
              <a:t>available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575D9F-FAAF-45A6-9170-5BEF2EC1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64" y="3339302"/>
            <a:ext cx="1135380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Vectors.</a:t>
            </a:r>
            <a:r>
              <a:rPr kumimoji="0" lang="pl-PL" altLang="pl-PL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).map(i =&gt;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%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i.toDouble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FA785D-DB24-462C-8272-76F505A4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5071161"/>
            <a:ext cx="1135380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Vectors.</a:t>
            </a:r>
            <a:r>
              <a:rPr kumimoji="0" lang="pl-PL" altLang="pl-PL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18.0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27.0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9F2EE1-1017-4762-984F-FD2B6435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38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48C729-6163-4FFB-A1C6-203D1938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Estimators</a:t>
            </a:r>
            <a:r>
              <a:rPr lang="pl-PL" dirty="0"/>
              <a:t> and </a:t>
            </a:r>
            <a:r>
              <a:rPr lang="pl-PL" dirty="0" err="1"/>
              <a:t>Transformers</a:t>
            </a:r>
            <a:r>
              <a:rPr lang="pl-PL" dirty="0"/>
              <a:t>: </a:t>
            </a:r>
            <a:r>
              <a:rPr lang="pl-PL" dirty="0" err="1"/>
              <a:t>Supervised</a:t>
            </a:r>
            <a:r>
              <a:rPr lang="pl-PL" dirty="0"/>
              <a:t> Learning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132D077-5155-4ABE-9C0D-CD66B9E0BD94}"/>
              </a:ext>
            </a:extLst>
          </p:cNvPr>
          <p:cNvSpPr/>
          <p:nvPr/>
        </p:nvSpPr>
        <p:spPr>
          <a:xfrm>
            <a:off x="838200" y="2954439"/>
            <a:ext cx="1973484" cy="1261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Estimator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35BAE32-D170-4D9B-98F0-50624EA0F647}"/>
              </a:ext>
            </a:extLst>
          </p:cNvPr>
          <p:cNvSpPr/>
          <p:nvPr/>
        </p:nvSpPr>
        <p:spPr>
          <a:xfrm>
            <a:off x="5146151" y="2954438"/>
            <a:ext cx="1973484" cy="1261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Transformer / Model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9E9F074-1B20-4678-814B-882CC0D03AF8}"/>
              </a:ext>
            </a:extLst>
          </p:cNvPr>
          <p:cNvSpPr txBox="1"/>
          <p:nvPr/>
        </p:nvSpPr>
        <p:spPr>
          <a:xfrm>
            <a:off x="3066083" y="3846744"/>
            <a:ext cx="167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fit</a:t>
            </a:r>
            <a:r>
              <a:rPr lang="pl-PL" b="1" dirty="0"/>
              <a:t>(</a:t>
            </a:r>
            <a:r>
              <a:rPr lang="pl-PL" b="1" dirty="0" err="1"/>
              <a:t>DataFrame</a:t>
            </a:r>
            <a:r>
              <a:rPr lang="pl-PL" b="1" dirty="0"/>
              <a:t>)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359D49EC-5FE2-4F8E-957D-B2CAB96514C2}"/>
              </a:ext>
            </a:extLst>
          </p:cNvPr>
          <p:cNvSpPr/>
          <p:nvPr/>
        </p:nvSpPr>
        <p:spPr>
          <a:xfrm>
            <a:off x="3248385" y="2167359"/>
            <a:ext cx="1307939" cy="12616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Training</a:t>
            </a:r>
            <a:br>
              <a:rPr lang="pl-PL" dirty="0"/>
            </a:br>
            <a:r>
              <a:rPr lang="pl-PL" dirty="0"/>
              <a:t>Data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370E3C47-FE0B-4C55-8A51-6E941C510B51}"/>
              </a:ext>
            </a:extLst>
          </p:cNvPr>
          <p:cNvSpPr/>
          <p:nvPr/>
        </p:nvSpPr>
        <p:spPr>
          <a:xfrm>
            <a:off x="7783613" y="2167358"/>
            <a:ext cx="1307939" cy="12616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Actual</a:t>
            </a:r>
            <a:r>
              <a:rPr lang="pl-PL" dirty="0"/>
              <a:t> Data</a:t>
            </a:r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6F8865AB-104E-47F0-AD74-18C7FAED92EA}"/>
              </a:ext>
            </a:extLst>
          </p:cNvPr>
          <p:cNvSpPr/>
          <p:nvPr/>
        </p:nvSpPr>
        <p:spPr>
          <a:xfrm>
            <a:off x="2811684" y="3481089"/>
            <a:ext cx="2334467" cy="2112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5412055C-0966-4486-B2F1-500C47BF94E6}"/>
              </a:ext>
            </a:extLst>
          </p:cNvPr>
          <p:cNvSpPr/>
          <p:nvPr/>
        </p:nvSpPr>
        <p:spPr>
          <a:xfrm>
            <a:off x="9755530" y="2954435"/>
            <a:ext cx="1829764" cy="12616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Predictions</a:t>
            </a:r>
            <a:endParaRPr lang="pl-PL" dirty="0"/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CBDE12E7-390E-4F32-A0AE-AB5EDBB0C0E3}"/>
              </a:ext>
            </a:extLst>
          </p:cNvPr>
          <p:cNvSpPr/>
          <p:nvPr/>
        </p:nvSpPr>
        <p:spPr>
          <a:xfrm>
            <a:off x="7119635" y="3481088"/>
            <a:ext cx="2635895" cy="2546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7D9DE51-2D84-49E9-8F64-B1C841FD0D8C}"/>
              </a:ext>
            </a:extLst>
          </p:cNvPr>
          <p:cNvSpPr txBox="1"/>
          <p:nvPr/>
        </p:nvSpPr>
        <p:spPr>
          <a:xfrm>
            <a:off x="7239002" y="3846744"/>
            <a:ext cx="25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transform</a:t>
            </a:r>
            <a:r>
              <a:rPr lang="pl-PL" b="1" dirty="0"/>
              <a:t>(</a:t>
            </a:r>
            <a:r>
              <a:rPr lang="pl-PL" b="1" dirty="0" err="1"/>
              <a:t>DataFrame</a:t>
            </a:r>
            <a:r>
              <a:rPr lang="pl-PL" b="1" dirty="0"/>
              <a:t>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8E9B217-51AB-4AA1-A4D2-345EA6A62D0D}"/>
              </a:ext>
            </a:extLst>
          </p:cNvPr>
          <p:cNvSpPr txBox="1"/>
          <p:nvPr/>
        </p:nvSpPr>
        <p:spPr>
          <a:xfrm>
            <a:off x="838200" y="5219399"/>
            <a:ext cx="1074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b="1" dirty="0"/>
              <a:t>Model </a:t>
            </a:r>
            <a:r>
              <a:rPr lang="pl-PL" b="1" dirty="0" err="1"/>
              <a:t>trained</a:t>
            </a:r>
            <a:r>
              <a:rPr lang="pl-PL" b="1" dirty="0"/>
              <a:t> on </a:t>
            </a:r>
            <a:r>
              <a:rPr lang="pl-PL" b="1" dirty="0" err="1"/>
              <a:t>historical</a:t>
            </a:r>
            <a:r>
              <a:rPr lang="pl-PL" b="1" dirty="0"/>
              <a:t> data with </a:t>
            </a:r>
            <a:r>
              <a:rPr lang="pl-PL" b="1" dirty="0" err="1"/>
              <a:t>actual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</a:t>
            </a:r>
            <a:r>
              <a:rPr lang="pl-PL" b="1" dirty="0" err="1"/>
              <a:t>Estimator.fit</a:t>
            </a:r>
            <a:r>
              <a:rPr lang="pl-PL" b="1" dirty="0"/>
              <a:t>)</a:t>
            </a:r>
          </a:p>
          <a:p>
            <a:pPr marL="342900" indent="-342900">
              <a:buAutoNum type="arabicPeriod"/>
            </a:pPr>
            <a:endParaRPr lang="pl-PL" b="1" dirty="0"/>
          </a:p>
          <a:p>
            <a:pPr marL="342900" indent="-342900">
              <a:buAutoNum type="arabicPeriod"/>
            </a:pPr>
            <a:r>
              <a:rPr lang="pl-PL" b="1" dirty="0" err="1"/>
              <a:t>Trained</a:t>
            </a:r>
            <a:r>
              <a:rPr lang="pl-PL" b="1" dirty="0"/>
              <a:t> model </a:t>
            </a:r>
            <a:r>
              <a:rPr lang="pl-PL" b="1" dirty="0" err="1"/>
              <a:t>used</a:t>
            </a:r>
            <a:r>
              <a:rPr lang="pl-PL" b="1" dirty="0"/>
              <a:t> to </a:t>
            </a:r>
            <a:r>
              <a:rPr lang="pl-PL" b="1" dirty="0" err="1"/>
              <a:t>make</a:t>
            </a:r>
            <a:r>
              <a:rPr lang="pl-PL" b="1" dirty="0"/>
              <a:t> </a:t>
            </a:r>
            <a:r>
              <a:rPr lang="pl-PL" b="1" dirty="0" err="1"/>
              <a:t>predictions</a:t>
            </a:r>
            <a:r>
              <a:rPr lang="pl-PL" b="1" dirty="0"/>
              <a:t> </a:t>
            </a:r>
            <a:r>
              <a:rPr lang="pl-PL" b="1" dirty="0" err="1"/>
              <a:t>using</a:t>
            </a:r>
            <a:r>
              <a:rPr lang="pl-PL" b="1" dirty="0"/>
              <a:t> </a:t>
            </a:r>
            <a:r>
              <a:rPr lang="pl-PL" b="1" dirty="0" err="1"/>
              <a:t>actual</a:t>
            </a:r>
            <a:r>
              <a:rPr lang="pl-PL" b="1" dirty="0"/>
              <a:t> data (</a:t>
            </a:r>
            <a:r>
              <a:rPr lang="pl-PL" b="1" dirty="0" err="1"/>
              <a:t>Transformer.transform</a:t>
            </a:r>
            <a:r>
              <a:rPr lang="pl-PL" b="1" dirty="0"/>
              <a:t>)</a:t>
            </a:r>
          </a:p>
        </p:txBody>
      </p:sp>
      <p:sp>
        <p:nvSpPr>
          <p:cNvPr id="29" name="Symbol zastępczy numeru slajdu 28">
            <a:extLst>
              <a:ext uri="{FF2B5EF4-FFF2-40B4-BE49-F238E27FC236}">
                <a16:creationId xmlns:a16="http://schemas.microsoft.com/office/drawing/2014/main" id="{DFEDA18B-57A2-4B3E-B65A-D365F8C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0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8A24C-344C-4977-9680-74E56047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Estimators</a:t>
            </a:r>
            <a:r>
              <a:rPr lang="pl-PL" dirty="0"/>
              <a:t> and </a:t>
            </a:r>
            <a:r>
              <a:rPr lang="pl-PL" dirty="0" err="1"/>
              <a:t>Transformers</a:t>
            </a:r>
            <a:r>
              <a:rPr lang="pl-PL" dirty="0"/>
              <a:t>: </a:t>
            </a:r>
            <a:r>
              <a:rPr lang="pl-PL" dirty="0" err="1"/>
              <a:t>Setting</a:t>
            </a:r>
            <a:r>
              <a:rPr lang="pl-PL" dirty="0"/>
              <a:t>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EC3911-2A58-4652-BC14-18C4B95A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 dirty="0"/>
          </a:p>
          <a:p>
            <a:r>
              <a:rPr lang="pl-PL" dirty="0" err="1"/>
              <a:t>Each</a:t>
            </a:r>
            <a:r>
              <a:rPr lang="pl-PL" dirty="0"/>
              <a:t> component (</a:t>
            </a:r>
            <a:r>
              <a:rPr lang="pl-PL" dirty="0" err="1"/>
              <a:t>Estimator</a:t>
            </a:r>
            <a:r>
              <a:rPr lang="pl-PL" dirty="0"/>
              <a:t> / Transformer)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 to set</a:t>
            </a:r>
            <a:br>
              <a:rPr lang="pl-PL" dirty="0"/>
            </a:br>
            <a:endParaRPr lang="pl-PL" dirty="0"/>
          </a:p>
          <a:p>
            <a:r>
              <a:rPr lang="pl-PL" dirty="0" err="1"/>
              <a:t>Typed</a:t>
            </a:r>
            <a:r>
              <a:rPr lang="pl-PL" dirty="0"/>
              <a:t> </a:t>
            </a:r>
            <a:r>
              <a:rPr lang="pl-PL" dirty="0" err="1"/>
              <a:t>setters</a:t>
            </a:r>
            <a:r>
              <a:rPr lang="pl-PL" dirty="0"/>
              <a:t> / </a:t>
            </a:r>
            <a:r>
              <a:rPr lang="pl-PL" dirty="0" err="1"/>
              <a:t>ParamsMap</a:t>
            </a:r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61B201-7ED2-403D-B22D-643C1A24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840" y="4728657"/>
            <a:ext cx="586232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r>
              <a:rPr kumimoji="0" lang="pl-PL" altLang="pl-PL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altLang="pl-PL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setLabelCol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type_numeric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setFeaturesCol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setPredictionCol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type_predicted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485384-F8A6-4545-9F1F-0EB2EA16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07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BDEBD-D939-43EC-B91B-1F56BCE8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Regression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E7A36A-CCA4-4AF0-B2F9-972CECC1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Supervised</a:t>
            </a:r>
            <a:r>
              <a:rPr lang="pl-PL" dirty="0"/>
              <a:t> Learning</a:t>
            </a:r>
          </a:p>
          <a:p>
            <a:endParaRPr lang="pl-PL" dirty="0"/>
          </a:p>
          <a:p>
            <a:r>
              <a:rPr lang="pl-PL" dirty="0"/>
              <a:t>Training </a:t>
            </a:r>
            <a:r>
              <a:rPr lang="pl-PL" dirty="0" err="1"/>
              <a:t>dataset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Predicted</a:t>
            </a:r>
            <a:r>
              <a:rPr lang="pl-PL" b="1" dirty="0"/>
              <a:t> </a:t>
            </a:r>
            <a:r>
              <a:rPr lang="pl-PL" b="1" dirty="0" err="1"/>
              <a:t>variable</a:t>
            </a:r>
            <a:r>
              <a:rPr lang="pl-PL" b="1" dirty="0"/>
              <a:t>: </a:t>
            </a:r>
            <a:r>
              <a:rPr lang="pl-PL" b="1" dirty="0" err="1"/>
              <a:t>continuous</a:t>
            </a:r>
            <a:r>
              <a:rPr lang="pl-PL" b="1" dirty="0"/>
              <a:t> !</a:t>
            </a:r>
          </a:p>
          <a:p>
            <a:endParaRPr lang="pl-PL" dirty="0"/>
          </a:p>
          <a:p>
            <a:r>
              <a:rPr lang="pl-PL" dirty="0"/>
              <a:t>Stock </a:t>
            </a:r>
            <a:r>
              <a:rPr lang="pl-PL" dirty="0" err="1"/>
              <a:t>markets</a:t>
            </a:r>
            <a:r>
              <a:rPr lang="pl-PL" dirty="0"/>
              <a:t>, </a:t>
            </a:r>
            <a:r>
              <a:rPr lang="pl-PL" dirty="0" err="1"/>
              <a:t>retirement</a:t>
            </a:r>
            <a:br>
              <a:rPr lang="pl-PL" dirty="0"/>
            </a:br>
            <a:r>
              <a:rPr lang="pl-PL" dirty="0" err="1"/>
              <a:t>plans</a:t>
            </a:r>
            <a:r>
              <a:rPr lang="pl-PL" dirty="0"/>
              <a:t>, etc.</a:t>
            </a:r>
          </a:p>
        </p:txBody>
      </p:sp>
      <p:pic>
        <p:nvPicPr>
          <p:cNvPr id="1028" name="Picture 4" descr="Podobny obraz">
            <a:extLst>
              <a:ext uri="{FF2B5EF4-FFF2-40B4-BE49-F238E27FC236}">
                <a16:creationId xmlns:a16="http://schemas.microsoft.com/office/drawing/2014/main" id="{A68603F2-3459-4BDF-BB82-B3E4D37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87" y="3264647"/>
            <a:ext cx="4401507" cy="29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1D7A7E-4C6D-4BAC-B863-AD626B91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32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3F234E-7F7F-4860-A361-695A065E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Regression</a:t>
            </a:r>
            <a:r>
              <a:rPr lang="pl-PL" dirty="0"/>
              <a:t>: Spark ML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3474D2-ED84-4886-B82D-B3650781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l-PL" b="1" dirty="0" err="1"/>
              <a:t>LinearRegression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GeneralizedLinearRegression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IsotonicRegression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DecisionTreeRegressor</a:t>
            </a:r>
            <a:br>
              <a:rPr lang="pl-PL" b="1" dirty="0"/>
            </a:br>
            <a:endParaRPr lang="pl-PL" b="1" dirty="0"/>
          </a:p>
          <a:p>
            <a:r>
              <a:rPr lang="pl-PL" b="1" dirty="0" err="1"/>
              <a:t>GBTRegressor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RandomForestRegressor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AFTSurvivalRegressor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E8EFC7-CB55-452A-AE62-FC6EAF76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99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D0951-FD0D-47C5-BEA5-5FD94038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Regression</a:t>
            </a:r>
            <a:r>
              <a:rPr lang="pl-PL" dirty="0"/>
              <a:t>: </a:t>
            </a:r>
            <a:r>
              <a:rPr lang="pl-PL" dirty="0" err="1"/>
              <a:t>Exercise</a:t>
            </a:r>
            <a:r>
              <a:rPr lang="pl-PL" dirty="0"/>
              <a:t>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505B95-DE5A-4923-A05B-E40F65DC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Input: A </a:t>
            </a:r>
            <a:r>
              <a:rPr lang="pl-PL" dirty="0" err="1"/>
              <a:t>DataFrame</a:t>
            </a:r>
            <a:r>
              <a:rPr lang="pl-PL" dirty="0"/>
              <a:t> of MPG (Miles Per Galon =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travelled</a:t>
            </a:r>
            <a:r>
              <a:rPr lang="pl-PL" dirty="0"/>
              <a:t> per galon of </a:t>
            </a:r>
            <a:r>
              <a:rPr lang="pl-PL" dirty="0" err="1"/>
              <a:t>fuel</a:t>
            </a:r>
            <a:r>
              <a:rPr lang="pl-PL" dirty="0"/>
              <a:t>) data, with </a:t>
            </a:r>
            <a:r>
              <a:rPr lang="pl-PL" b="1" dirty="0"/>
              <a:t>the „</a:t>
            </a:r>
            <a:r>
              <a:rPr lang="pl-PL" b="1" dirty="0" err="1"/>
              <a:t>features</a:t>
            </a:r>
            <a:r>
              <a:rPr lang="pl-PL" b="1" dirty="0"/>
              <a:t>” (</a:t>
            </a:r>
            <a:r>
              <a:rPr lang="pl-PL" b="1" dirty="0" err="1"/>
              <a:t>Vector</a:t>
            </a:r>
            <a:r>
              <a:rPr lang="pl-PL" b="1" dirty="0"/>
              <a:t>) field as </a:t>
            </a:r>
            <a:r>
              <a:rPr lang="pl-PL" b="1" dirty="0" err="1"/>
              <a:t>features</a:t>
            </a:r>
            <a:r>
              <a:rPr lang="pl-PL" b="1" dirty="0"/>
              <a:t> and „</a:t>
            </a:r>
            <a:r>
              <a:rPr lang="pl-PL" b="1" dirty="0" err="1"/>
              <a:t>mpg</a:t>
            </a:r>
            <a:r>
              <a:rPr lang="pl-PL" b="1" dirty="0"/>
              <a:t>” field as </a:t>
            </a:r>
            <a:r>
              <a:rPr lang="pl-PL" b="1" dirty="0" err="1"/>
              <a:t>label</a:t>
            </a:r>
            <a:endParaRPr lang="pl-PL" b="1" dirty="0"/>
          </a:p>
          <a:p>
            <a:endParaRPr lang="pl-PL" dirty="0"/>
          </a:p>
          <a:p>
            <a:r>
              <a:rPr lang="pl-PL" dirty="0" err="1"/>
              <a:t>Task</a:t>
            </a:r>
            <a:r>
              <a:rPr lang="pl-PL" dirty="0"/>
              <a:t>: Fit a </a:t>
            </a:r>
            <a:r>
              <a:rPr lang="pl-PL" b="1" dirty="0" err="1"/>
              <a:t>LinearRegression</a:t>
            </a:r>
            <a:r>
              <a:rPr lang="pl-PL" b="1" dirty="0"/>
              <a:t> </a:t>
            </a:r>
            <a:r>
              <a:rPr lang="pl-PL" dirty="0" err="1"/>
              <a:t>instance</a:t>
            </a:r>
            <a:r>
              <a:rPr lang="pl-PL" dirty="0"/>
              <a:t> on </a:t>
            </a:r>
            <a:r>
              <a:rPr lang="pl-PL" dirty="0" err="1"/>
              <a:t>trainingData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to </a:t>
            </a:r>
            <a:r>
              <a:rPr lang="pl-PL" b="1" dirty="0" err="1"/>
              <a:t>predict</a:t>
            </a:r>
            <a:r>
              <a:rPr lang="pl-PL" b="1" dirty="0"/>
              <a:t> MPG</a:t>
            </a:r>
            <a:r>
              <a:rPr lang="pl-PL" dirty="0"/>
              <a:t> for </a:t>
            </a:r>
            <a:r>
              <a:rPr lang="pl-PL" dirty="0" err="1"/>
              <a:t>verificationData</a:t>
            </a:r>
            <a:r>
              <a:rPr lang="pl-PL" dirty="0"/>
              <a:t> and </a:t>
            </a:r>
            <a:r>
              <a:rPr lang="pl-PL" b="1" dirty="0" err="1"/>
              <a:t>put</a:t>
            </a:r>
            <a:r>
              <a:rPr lang="pl-PL" b="1" dirty="0"/>
              <a:t> </a:t>
            </a:r>
            <a:r>
              <a:rPr lang="pl-PL" b="1" dirty="0" err="1"/>
              <a:t>it</a:t>
            </a:r>
            <a:r>
              <a:rPr lang="pl-PL" b="1" dirty="0"/>
              <a:t> in the „</a:t>
            </a:r>
            <a:r>
              <a:rPr lang="pl-PL" b="1" dirty="0" err="1"/>
              <a:t>mpg_predicted</a:t>
            </a:r>
            <a:r>
              <a:rPr lang="pl-PL" b="1" dirty="0"/>
              <a:t>” field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Verfication</a:t>
            </a:r>
            <a:r>
              <a:rPr lang="pl-PL" dirty="0"/>
              <a:t>:  </a:t>
            </a:r>
            <a:r>
              <a:rPr lang="pl-PL" b="1" dirty="0" err="1"/>
              <a:t>RegressionTest</a:t>
            </a:r>
            <a:r>
              <a:rPr lang="pl-PL" dirty="0"/>
              <a:t>, </a:t>
            </a:r>
            <a:r>
              <a:rPr lang="pl-PL" dirty="0" err="1"/>
              <a:t>implemented</a:t>
            </a:r>
            <a:r>
              <a:rPr lang="pl-PL" dirty="0"/>
              <a:t> in </a:t>
            </a:r>
            <a:r>
              <a:rPr lang="pl-PL" dirty="0" err="1"/>
              <a:t>ScalaTest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F783646-B8DB-4C3A-844D-B06E3DE4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248-F46D-47E3-AC40-2E35BD4E6D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619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1547</Words>
  <Application>Microsoft Office PowerPoint</Application>
  <PresentationFormat>Panoramiczny</PresentationFormat>
  <Paragraphs>371</Paragraphs>
  <Slides>32</Slides>
  <Notes>32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Menlo</vt:lpstr>
      <vt:lpstr>Motyw pakietu Office</vt:lpstr>
      <vt:lpstr>Introduction to Spark ML</vt:lpstr>
      <vt:lpstr>General Concepts: Machine Learning</vt:lpstr>
      <vt:lpstr>General concepts: Spark ML</vt:lpstr>
      <vt:lpstr>Vectors</vt:lpstr>
      <vt:lpstr>Estimators and Transformers: Supervised Learning</vt:lpstr>
      <vt:lpstr>Estimators and Transformers: Setting properties</vt:lpstr>
      <vt:lpstr>Regression</vt:lpstr>
      <vt:lpstr>Regression: Spark ML components</vt:lpstr>
      <vt:lpstr>Regression: Exercise 1</vt:lpstr>
      <vt:lpstr>Classification</vt:lpstr>
      <vt:lpstr>Classification: Spark ML components</vt:lpstr>
      <vt:lpstr>Classification: Exercise 2</vt:lpstr>
      <vt:lpstr>Filtering &amp; Clustering</vt:lpstr>
      <vt:lpstr>Utilities</vt:lpstr>
      <vt:lpstr>Utilities: StringIndexer</vt:lpstr>
      <vt:lpstr>Utilities: VectorAssembler</vt:lpstr>
      <vt:lpstr>Utilities: Binarizer</vt:lpstr>
      <vt:lpstr>Utilities: Bucketizer</vt:lpstr>
      <vt:lpstr>Utilities: PolynomialExpansion</vt:lpstr>
      <vt:lpstr>Utilities: Data Transformations + LinearRegression</vt:lpstr>
      <vt:lpstr>Utilities: Exercise 3</vt:lpstr>
      <vt:lpstr>Pipelines</vt:lpstr>
      <vt:lpstr>Pipelines: Example</vt:lpstr>
      <vt:lpstr>Pipelines: Exercise 4</vt:lpstr>
      <vt:lpstr>Model Persistence</vt:lpstr>
      <vt:lpstr>Model Persistence: Usages</vt:lpstr>
      <vt:lpstr>Model Persistence: Exercise 6</vt:lpstr>
      <vt:lpstr>CrossValidator: How to choose component parameters?</vt:lpstr>
      <vt:lpstr>CrossValidator: how and why?</vt:lpstr>
      <vt:lpstr>CrossValidator: how and why?</vt:lpstr>
      <vt:lpstr>CrossValidator: Exercise 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 ML</dc:title>
  <dc:creator>Kamil Owczarek</dc:creator>
  <cp:lastModifiedBy>Kamil Owczarek</cp:lastModifiedBy>
  <cp:revision>17</cp:revision>
  <dcterms:created xsi:type="dcterms:W3CDTF">2018-04-02T11:24:35Z</dcterms:created>
  <dcterms:modified xsi:type="dcterms:W3CDTF">2018-04-06T05:44:47Z</dcterms:modified>
</cp:coreProperties>
</file>