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9" r:id="rId3"/>
    <p:sldId id="257" r:id="rId4"/>
    <p:sldId id="274" r:id="rId5"/>
    <p:sldId id="273" r:id="rId6"/>
    <p:sldId id="268" r:id="rId7"/>
    <p:sldId id="272" r:id="rId8"/>
    <p:sldId id="271" r:id="rId9"/>
    <p:sldId id="270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8" y="1082454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PSCS_83_Chatbot based helpdesk for </a:t>
            </a:r>
            <a:r>
              <a:rPr lang="en-GB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govt</a:t>
            </a:r>
            <a:r>
              <a:rPr lang="en-GB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employees and </a:t>
            </a:r>
            <a:br>
              <a:rPr lang="en-GB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
departments</a:t>
            </a:r>
            <a:endParaRPr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Number:CSE_68 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525369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Ms.Shet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Reshma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Prakash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231309787"/>
              </p:ext>
            </p:extLst>
          </p:nvPr>
        </p:nvGraphicFramePr>
        <p:xfrm>
          <a:off x="553347" y="2721840"/>
          <a:ext cx="5418675" cy="27432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800" u="none" strike="noStrike" cap="none" dirty="0"/>
                        <a:t>20221CSE0052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800" u="none" strike="noStrike" cap="none" dirty="0"/>
                        <a:t>20221CSE0060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800" u="none" strike="noStrike" cap="none" dirty="0"/>
                        <a:t>20221CSE0006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 err="1"/>
                        <a:t>Safia</a:t>
                      </a:r>
                      <a:r>
                        <a:rPr lang="en-GB" sz="1800" u="none" strike="noStrike" cap="none" dirty="0"/>
                        <a:t> </a:t>
                      </a:r>
                      <a:r>
                        <a:rPr lang="en-GB" sz="1800" u="none" strike="noStrike" cap="none" dirty="0" err="1"/>
                        <a:t>Fathima</a:t>
                      </a:r>
                      <a:r>
                        <a:rPr lang="en-GB" sz="1800" u="none" strike="noStrike" cap="none" dirty="0"/>
                        <a:t>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 err="1"/>
                        <a:t>Pritha</a:t>
                      </a:r>
                      <a:r>
                        <a:rPr lang="en-GB" sz="1800" u="none" strike="noStrike" cap="none" dirty="0"/>
                        <a:t> </a:t>
                      </a:r>
                      <a:r>
                        <a:rPr lang="en-GB" sz="1800" u="none" strike="noStrike" cap="none" dirty="0" err="1"/>
                        <a:t>Baidya</a:t>
                      </a:r>
                      <a:r>
                        <a:rPr lang="en-GB" sz="1800" u="none" strike="noStrike" cap="none" dirty="0"/>
                        <a:t>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 err="1"/>
                        <a:t>Sonika</a:t>
                      </a:r>
                      <a:r>
                        <a:rPr lang="en-GB" sz="1800" u="none" strike="noStrike" cap="none" dirty="0"/>
                        <a:t> 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GB" sz="18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r>
              <a:rPr lang="en-GB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(Computer science and Engineering)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Refer- Annexure-1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Refer- Annexure-1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dirty="0"/>
              <a:t>[1] A. Kumar, B. R. Patel, and C. Zhang, “Plant disease identification using convolutional neural networks,” IEEE Access, vol. 9, pp. 34567–34578, Mar. 2021.</a:t>
            </a:r>
            <a:br>
              <a:rPr lang="en-US" dirty="0"/>
            </a:br>
            <a:r>
              <a:rPr lang="en-US" dirty="0"/>
              <a:t>[2] J. Smith, “Deep learning in government systems,” IEEE Transactions on Neural Networks and Learning Systems, vol. 32, no. 7, pp. 1234–1245, Jul. 2021.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sz="14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US" sz="1400" dirty="0"/>
              <a:t>PSCS_83 Chatbot based helpdesk for govt employees and departments Software Smart Automation Govt. employees and departments need help in various process of general business 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609600" indent="-457200" algn="just">
              <a:lnSpc>
                <a:spcPct val="200000"/>
              </a:lnSpc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pPr marL="76200" indent="0">
              <a:buNone/>
            </a:pPr>
            <a:r>
              <a:rPr lang="en-US" dirty="0"/>
              <a:t>Government employees regularly handle processes such as procurement, HR matters, financial approvals, IT support, and project implementation.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r>
              <a:rPr lang="en-US" dirty="0"/>
              <a:t>Currently:</a:t>
            </a:r>
          </a:p>
          <a:p>
            <a:r>
              <a:rPr lang="en-US" dirty="0"/>
              <a:t>Information is scattered across multiple portals and circulars.</a:t>
            </a:r>
          </a:p>
          <a:p>
            <a:r>
              <a:rPr lang="en-US" dirty="0"/>
              <a:t>Employees spend time searching for the right process or contacting multiple officers.</a:t>
            </a:r>
          </a:p>
          <a:p>
            <a:r>
              <a:rPr lang="en-US" dirty="0"/>
              <a:t>Coordination between departments is slow and inefficient.</a:t>
            </a:r>
          </a:p>
          <a:p>
            <a:pPr marL="76200" indent="0">
              <a:buNone/>
            </a:pPr>
            <a:r>
              <a:rPr lang="en-US" b="1" dirty="0"/>
              <a:t>Proposed Solution:</a:t>
            </a:r>
            <a:br>
              <a:rPr lang="en-US" dirty="0"/>
            </a:br>
            <a:r>
              <a:rPr lang="en-US" dirty="0"/>
              <a:t>A centralized, department-wise chatbot helpdesk to provide:</a:t>
            </a:r>
          </a:p>
          <a:p>
            <a:r>
              <a:rPr lang="en-US" dirty="0"/>
              <a:t>Quick access to rules, processes, and forms.</a:t>
            </a:r>
          </a:p>
          <a:p>
            <a:r>
              <a:rPr lang="en-US" dirty="0"/>
              <a:t>Automatic routing of queries to the correct department.</a:t>
            </a:r>
          </a:p>
          <a:p>
            <a:r>
              <a:rPr lang="en-US" dirty="0"/>
              <a:t>Ticket tracking for unresolved issues.</a:t>
            </a:r>
          </a:p>
          <a:p>
            <a:pPr marL="76200" indent="0">
              <a:buNone/>
            </a:pPr>
            <a:r>
              <a:rPr lang="en-US" b="1" dirty="0"/>
              <a:t>Benefits:</a:t>
            </a:r>
            <a:endParaRPr lang="en-US" dirty="0"/>
          </a:p>
          <a:p>
            <a:r>
              <a:rPr lang="en-US" dirty="0"/>
              <a:t>Increase productivity by reducing repetitive queries.</a:t>
            </a:r>
          </a:p>
          <a:p>
            <a:r>
              <a:rPr lang="en-US" dirty="0"/>
              <a:t>Improve inter-department communication.</a:t>
            </a:r>
          </a:p>
          <a:p>
            <a:r>
              <a:rPr lang="en-US" dirty="0"/>
              <a:t>Enhance employee satisfaction, indirectly benefiting citizens.</a:t>
            </a:r>
          </a:p>
          <a:p>
            <a:pPr marL="76200" indent="0">
              <a:buNone/>
            </a:pPr>
            <a:endParaRPr lang="en-US" dirty="0"/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Objectives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en-US" b="1" dirty="0"/>
              <a:t>Primary Objectives:</a:t>
            </a:r>
            <a:endParaRPr lang="en-US" dirty="0"/>
          </a:p>
          <a:p>
            <a:r>
              <a:rPr lang="en-US" dirty="0"/>
              <a:t>Deliver accurate, instant responses to employee queries.</a:t>
            </a:r>
          </a:p>
          <a:p>
            <a:r>
              <a:rPr lang="en-US" dirty="0"/>
              <a:t>Reduce time spent finding documents, forms, and rules.</a:t>
            </a:r>
          </a:p>
          <a:p>
            <a:r>
              <a:rPr lang="en-US" dirty="0"/>
              <a:t>Increase efficiency by automating department classification.</a:t>
            </a:r>
          </a:p>
          <a:p>
            <a:r>
              <a:rPr lang="en-US" b="1" dirty="0"/>
              <a:t>Secondary Objectives:</a:t>
            </a:r>
            <a:br>
              <a:rPr lang="en-US" dirty="0"/>
            </a:br>
            <a:r>
              <a:rPr lang="en-US" dirty="0"/>
              <a:t>4. Maintain a digital ticketing and query tracking system.</a:t>
            </a:r>
            <a:br>
              <a:rPr lang="en-US" dirty="0"/>
            </a:br>
            <a:r>
              <a:rPr lang="en-US" dirty="0"/>
              <a:t>5. Enable employees to interact in multiple languages, including regional languages.</a:t>
            </a:r>
            <a:br>
              <a:rPr lang="en-US" dirty="0"/>
            </a:br>
            <a:r>
              <a:rPr lang="en-US" dirty="0"/>
              <a:t>6. Provide voice-enabled support for accessibility.</a:t>
            </a:r>
            <a:br>
              <a:rPr lang="en-US" dirty="0"/>
            </a:br>
            <a:r>
              <a:rPr lang="en-US" dirty="0"/>
              <a:t>7. Offer an analytics dashboard to decision-makers for process improvement.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Background &amp; Related Work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Google Shape;97;p14">
            <a:extLst>
              <a:ext uri="{FF2B5EF4-FFF2-40B4-BE49-F238E27FC236}">
                <a16:creationId xmlns:a16="http://schemas.microsoft.com/office/drawing/2014/main" id="{A25B4F4C-2020-4D7B-8EAE-3AFDCD7179EB}"/>
              </a:ext>
            </a:extLst>
          </p:cNvPr>
          <p:cNvSpPr txBox="1">
            <a:spLocks/>
          </p:cNvSpPr>
          <p:nvPr/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In many government offices, helpdesk systems are still manual or handled through phone/email.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Private sector chatbots (e.g., banking, telecom) have proven that automation reduces query resolution time.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A few government chatbots exist, but they focus on citizens (e.g., tax payment, public schemes) rather than internal staff.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This project fills the gap by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focusing on internal government processes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and building a </a:t>
            </a:r>
            <a:r>
              <a:rPr lang="en-US" altLang="en-US" b="1" dirty="0">
                <a:solidFill>
                  <a:schemeClr val="tx1"/>
                </a:solidFill>
                <a:latin typeface="+mn-lt"/>
              </a:rPr>
              <a:t>knowledge repository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for employees</a:t>
            </a: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EBD47-9B89-419F-9274-5D875DE1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18" y="5067513"/>
            <a:ext cx="97495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r>
              <a:rPr lang="en-US" b="1" dirty="0"/>
              <a:t>Key Challenges Identified:</a:t>
            </a:r>
            <a:endParaRPr lang="en-US" dirty="0"/>
          </a:p>
          <a:p>
            <a:r>
              <a:rPr lang="en-US" dirty="0"/>
              <a:t>Repeated requests for the same information across departments.</a:t>
            </a:r>
          </a:p>
          <a:p>
            <a:r>
              <a:rPr lang="en-US" dirty="0"/>
              <a:t>Delays due to lack of centralized access to policies, forms, and procedures.</a:t>
            </a:r>
          </a:p>
          <a:p>
            <a:r>
              <a:rPr lang="en-US" dirty="0"/>
              <a:t>Misrouting of queries to the wrong department.</a:t>
            </a:r>
          </a:p>
          <a:p>
            <a:r>
              <a:rPr lang="en-US" dirty="0"/>
              <a:t>Lack of an easy-to-use platform for employees to seek help.</a:t>
            </a:r>
          </a:p>
          <a:p>
            <a:r>
              <a:rPr lang="en-US" b="1" dirty="0"/>
              <a:t>Impact of Not Addressing This:</a:t>
            </a:r>
            <a:endParaRPr lang="en-US" dirty="0"/>
          </a:p>
          <a:p>
            <a:r>
              <a:rPr lang="en-US" dirty="0"/>
              <a:t>Slower internal operations.</a:t>
            </a:r>
          </a:p>
          <a:p>
            <a:r>
              <a:rPr lang="en-US" dirty="0"/>
              <a:t>Lower productivity and job satisfaction.</a:t>
            </a:r>
          </a:p>
          <a:p>
            <a:r>
              <a:rPr lang="en-US" dirty="0"/>
              <a:t>Reduced efficiency in delivering citizen services.</a:t>
            </a:r>
          </a:p>
          <a:p>
            <a:r>
              <a:rPr lang="en-US" b="1" dirty="0"/>
              <a:t>Why Chatbot?</a:t>
            </a:r>
            <a:endParaRPr lang="en-US" dirty="0"/>
          </a:p>
          <a:p>
            <a:r>
              <a:rPr lang="en-US" dirty="0"/>
              <a:t>Available 24/7.</a:t>
            </a:r>
          </a:p>
          <a:p>
            <a:r>
              <a:rPr lang="en-US" dirty="0"/>
              <a:t>Easy to scale across departments.</a:t>
            </a:r>
          </a:p>
          <a:p>
            <a:r>
              <a:rPr lang="en-US" dirty="0"/>
              <a:t>Standardized answers to avoid confusion.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https://github.com/Saf-52/capstone-PSCS_83-Government-Employee-Helpdesk-Chatbot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/>
              <a:t>Technology Stack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 Requirements: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dirty="0"/>
              <a:t>Frontend:</a:t>
            </a:r>
            <a:r>
              <a:rPr lang="en-US" dirty="0"/>
              <a:t> </a:t>
            </a:r>
            <a:r>
              <a:rPr lang="en-US" dirty="0" err="1"/>
              <a:t>Streamlit</a:t>
            </a:r>
            <a:r>
              <a:rPr lang="en-US" dirty="0"/>
              <a:t> or Flask, HTML, CSS (for styling).</a:t>
            </a:r>
            <a:br>
              <a:rPr lang="en-US" dirty="0"/>
            </a:br>
            <a:r>
              <a:rPr lang="en-US" b="1" dirty="0"/>
              <a:t>Backend:</a:t>
            </a:r>
            <a:r>
              <a:rPr lang="en-US" dirty="0"/>
              <a:t> Python (core chatbot logic), SQLite or </a:t>
            </a:r>
            <a:r>
              <a:rPr lang="en-US" dirty="0" err="1"/>
              <a:t>Supabase</a:t>
            </a:r>
            <a:r>
              <a:rPr lang="en-US" dirty="0"/>
              <a:t> for ticket storage.</a:t>
            </a:r>
            <a:br>
              <a:rPr lang="en-US" dirty="0"/>
            </a:br>
            <a:r>
              <a:rPr lang="en-US" b="1" dirty="0"/>
              <a:t>Machine Learning:</a:t>
            </a:r>
            <a:r>
              <a:rPr lang="en-US" dirty="0"/>
              <a:t> TensorFlow/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 for classification.</a:t>
            </a:r>
            <a:br>
              <a:rPr lang="en-US" dirty="0"/>
            </a:br>
            <a:r>
              <a:rPr lang="en-US" b="1" dirty="0"/>
              <a:t>Language Processing:</a:t>
            </a:r>
            <a:r>
              <a:rPr lang="en-US" dirty="0"/>
              <a:t> NLTK/</a:t>
            </a:r>
            <a:r>
              <a:rPr lang="en-US" dirty="0" err="1"/>
              <a:t>spaCy</a:t>
            </a:r>
            <a:r>
              <a:rPr lang="en-US" dirty="0"/>
              <a:t> for text cleaning and keyword extraction.</a:t>
            </a:r>
            <a:br>
              <a:rPr lang="en-US" dirty="0"/>
            </a:br>
            <a:r>
              <a:rPr lang="en-US" b="1" dirty="0"/>
              <a:t>Translation:</a:t>
            </a:r>
            <a:r>
              <a:rPr lang="en-US" dirty="0"/>
              <a:t> </a:t>
            </a:r>
            <a:r>
              <a:rPr lang="en-US" dirty="0" err="1"/>
              <a:t>googletrans</a:t>
            </a:r>
            <a:r>
              <a:rPr lang="en-US" dirty="0"/>
              <a:t> library for multi-language support.</a:t>
            </a:r>
            <a:br>
              <a:rPr lang="en-US" dirty="0"/>
            </a:br>
            <a:r>
              <a:rPr lang="en-US" b="1" dirty="0"/>
              <a:t>Voice Processing:</a:t>
            </a:r>
            <a:r>
              <a:rPr lang="en-US" dirty="0"/>
              <a:t> </a:t>
            </a:r>
            <a:r>
              <a:rPr lang="en-US" dirty="0" err="1"/>
              <a:t>SpeechRecognition</a:t>
            </a:r>
            <a:r>
              <a:rPr lang="en-US" dirty="0"/>
              <a:t> for speech-to-text, pyttsx3 for text-to-speech.</a:t>
            </a:r>
            <a:br>
              <a:rPr lang="en-US" dirty="0"/>
            </a:br>
            <a:r>
              <a:rPr lang="en-US" b="1" dirty="0"/>
              <a:t>Hosting:</a:t>
            </a:r>
            <a:r>
              <a:rPr lang="en-US" dirty="0"/>
              <a:t> </a:t>
            </a:r>
            <a:r>
              <a:rPr lang="en-US" dirty="0" err="1"/>
              <a:t>Streamlit</a:t>
            </a:r>
            <a:r>
              <a:rPr lang="en-US" dirty="0"/>
              <a:t> Cloud, Render, or Heroku (all free tiers).</a:t>
            </a:r>
            <a:br>
              <a:rPr lang="en-US" dirty="0"/>
            </a:br>
            <a:r>
              <a:rPr lang="en-US" b="1" dirty="0"/>
              <a:t>Analytics:</a:t>
            </a:r>
            <a:r>
              <a:rPr lang="en-US" dirty="0"/>
              <a:t> Google Data Studio or </a:t>
            </a:r>
            <a:r>
              <a:rPr lang="en-US" dirty="0" err="1"/>
              <a:t>Metabase</a:t>
            </a:r>
            <a:r>
              <a:rPr lang="en-US" dirty="0"/>
              <a:t> for admin dashboards.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/>
              <a:t>Software &amp; Hardware Requirements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76200" indent="0">
              <a:buNone/>
            </a:pPr>
            <a:r>
              <a:rPr lang="en-US" b="1" dirty="0"/>
              <a:t>Software Requirements:</a:t>
            </a:r>
            <a:endParaRPr lang="en-US" dirty="0"/>
          </a:p>
          <a:p>
            <a:r>
              <a:rPr lang="en-US" dirty="0"/>
              <a:t>Python 3.x</a:t>
            </a:r>
          </a:p>
          <a:p>
            <a:r>
              <a:rPr lang="en-US" dirty="0" err="1"/>
              <a:t>Streamlit</a:t>
            </a:r>
            <a:r>
              <a:rPr lang="en-US" dirty="0"/>
              <a:t> / Flask</a:t>
            </a:r>
          </a:p>
          <a:p>
            <a:r>
              <a:rPr lang="en-US" dirty="0"/>
              <a:t>TensorFlow /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Pandas, NLTK/</a:t>
            </a:r>
            <a:r>
              <a:rPr lang="en-US" dirty="0" err="1"/>
              <a:t>spaCy</a:t>
            </a:r>
            <a:endParaRPr lang="en-US" dirty="0"/>
          </a:p>
          <a:p>
            <a:r>
              <a:rPr lang="en-US" dirty="0"/>
              <a:t>SQLite / </a:t>
            </a:r>
            <a:r>
              <a:rPr lang="en-US" dirty="0" err="1"/>
              <a:t>Supabase</a:t>
            </a:r>
            <a:endParaRPr lang="en-US" dirty="0"/>
          </a:p>
          <a:p>
            <a:r>
              <a:rPr lang="en-US" dirty="0" err="1"/>
              <a:t>SpeechRecognition</a:t>
            </a:r>
            <a:endParaRPr lang="en-US" dirty="0"/>
          </a:p>
          <a:p>
            <a:r>
              <a:rPr lang="en-US" dirty="0" err="1"/>
              <a:t>googletrans</a:t>
            </a:r>
            <a:endParaRPr lang="en-US" dirty="0"/>
          </a:p>
          <a:p>
            <a:r>
              <a:rPr lang="en-US" dirty="0"/>
              <a:t>GitHub for version control</a:t>
            </a:r>
          </a:p>
          <a:p>
            <a:r>
              <a:rPr lang="en-US" dirty="0"/>
              <a:t>Google Data Studio / </a:t>
            </a:r>
            <a:r>
              <a:rPr lang="en-US" dirty="0" err="1"/>
              <a:t>Metabase</a:t>
            </a:r>
            <a:r>
              <a:rPr lang="en-US" dirty="0"/>
              <a:t> for analytics</a:t>
            </a:r>
          </a:p>
          <a:p>
            <a:pPr marL="76200" indent="0">
              <a:buNone/>
            </a:pPr>
            <a:r>
              <a:rPr lang="en-US" b="1" dirty="0"/>
              <a:t>Hardware Requirements:</a:t>
            </a:r>
            <a:endParaRPr lang="en-US" dirty="0"/>
          </a:p>
          <a:p>
            <a:r>
              <a:rPr lang="en-US" dirty="0"/>
              <a:t>Desktop/Laptop with minimum 2GB RAM</a:t>
            </a:r>
          </a:p>
          <a:p>
            <a:r>
              <a:rPr lang="en-US" dirty="0"/>
              <a:t>Stable internet connection</a:t>
            </a:r>
          </a:p>
          <a:p>
            <a:r>
              <a:rPr lang="en-US" dirty="0"/>
              <a:t>Optional: Microphone for voice input feature testing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AABC4-5266-F1C0-9A0C-F50952B17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452" y="1754506"/>
            <a:ext cx="8128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498</Words>
  <Application>Microsoft Office PowerPoint</Application>
  <PresentationFormat>Widescreen</PresentationFormat>
  <Paragraphs>99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Bioinformatics</vt:lpstr>
      <vt:lpstr>PSCS_83_Chatbot based helpdesk for govt employees and  
departments</vt:lpstr>
      <vt:lpstr>Problem Statement Number: PSCS_83 Chatbot based helpdesk for govt employees and departments Software Smart Automation Govt. employees and departments need help in various process of general business </vt:lpstr>
      <vt:lpstr>Objectives</vt:lpstr>
      <vt:lpstr>Background &amp; Related Work</vt:lpstr>
      <vt:lpstr>Analysis of Problem Statement</vt:lpstr>
      <vt:lpstr>Github Link</vt:lpstr>
      <vt:lpstr>Technology Stack</vt:lpstr>
      <vt:lpstr>Software &amp; Hardware Requirements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PRITHA BAIDYA</cp:lastModifiedBy>
  <cp:revision>43</cp:revision>
  <dcterms:modified xsi:type="dcterms:W3CDTF">2025-08-12T17:58:49Z</dcterms:modified>
</cp:coreProperties>
</file>