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sldIdLst>
    <p:sldId id="256" r:id="rId2"/>
    <p:sldId id="257" r:id="rId3"/>
    <p:sldId id="258" r:id="rId4"/>
    <p:sldId id="260"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9900"/>
    <a:srgbClr val="0F8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D5678C51-16D5-4614-A160-A2025F059539}"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29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1354C1-FB6B-44FB-904D-92D7D900E7A8}" type="datetimeFigureOut">
              <a:rPr lang="fr-FR" smtClean="0"/>
              <a:t>27/12/2021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421875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952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8349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241732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061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039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58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421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213050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27/12/2021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555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01354C1-FB6B-44FB-904D-92D7D900E7A8}" type="datetimeFigureOut">
              <a:rPr lang="fr-FR" smtClean="0"/>
              <a:t>27/12/2021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363393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01354C1-FB6B-44FB-904D-92D7D900E7A8}" type="datetimeFigureOut">
              <a:rPr lang="fr-FR" smtClean="0"/>
              <a:t>27/12/2021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5678C51-16D5-4614-A160-A2025F059539}"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482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01354C1-FB6B-44FB-904D-92D7D900E7A8}" type="datetimeFigureOut">
              <a:rPr lang="fr-FR" smtClean="0"/>
              <a:t>27/12/2021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5678C51-16D5-4614-A160-A2025F059539}"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65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354C1-FB6B-44FB-904D-92D7D900E7A8}" type="datetimeFigureOut">
              <a:rPr lang="fr-FR" smtClean="0"/>
              <a:t>27/12/2021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188237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1354C1-FB6B-44FB-904D-92D7D900E7A8}" type="datetimeFigureOut">
              <a:rPr lang="fr-FR" smtClean="0"/>
              <a:t>27/12/2021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16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1354C1-FB6B-44FB-904D-92D7D900E7A8}" type="datetimeFigureOut">
              <a:rPr lang="fr-FR" smtClean="0"/>
              <a:t>27/12/2021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359694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1354C1-FB6B-44FB-904D-92D7D900E7A8}" type="datetimeFigureOut">
              <a:rPr lang="fr-FR" smtClean="0"/>
              <a:t>27/12/2021</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678C51-16D5-4614-A160-A2025F059539}" type="slidenum">
              <a:rPr lang="fr-FR" smtClean="0"/>
              <a:t>‹N°›</a:t>
            </a:fld>
            <a:endParaRPr lang="fr-FR"/>
          </a:p>
        </p:txBody>
      </p:sp>
    </p:spTree>
    <p:extLst>
      <p:ext uri="{BB962C8B-B14F-4D97-AF65-F5344CB8AC3E}">
        <p14:creationId xmlns:p14="http://schemas.microsoft.com/office/powerpoint/2010/main" val="1132945127"/>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sql-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5400" b="1" i="1" dirty="0">
                <a:solidFill>
                  <a:srgbClr val="669900"/>
                </a:solidFill>
                <a:latin typeface="Bahnschrift Light" panose="020B0502040204020203" pitchFamily="34" charset="0"/>
              </a:rPr>
              <a:t>Introduction to </a:t>
            </a:r>
            <a:r>
              <a:rPr lang="en-US" sz="5400" b="1" i="1" dirty="0">
                <a:solidFill>
                  <a:srgbClr val="669900"/>
                </a:solidFill>
                <a:latin typeface="Bahnschrift Light" panose="020B0502040204020203" pitchFamily="34" charset="0"/>
              </a:rPr>
              <a:t>Databases</a:t>
            </a:r>
          </a:p>
        </p:txBody>
      </p:sp>
    </p:spTree>
    <p:extLst>
      <p:ext uri="{BB962C8B-B14F-4D97-AF65-F5344CB8AC3E}">
        <p14:creationId xmlns:p14="http://schemas.microsoft.com/office/powerpoint/2010/main" val="321973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b="1" dirty="0">
                <a:solidFill>
                  <a:srgbClr val="669900"/>
                </a:solidFill>
                <a:latin typeface="Bahnschrift Light" panose="020B0502040204020203" pitchFamily="34" charset="0"/>
              </a:rPr>
              <a:t>MySQL</a:t>
            </a:r>
          </a:p>
        </p:txBody>
      </p:sp>
      <p:sp>
        <p:nvSpPr>
          <p:cNvPr id="3" name="Espace réservé du contenu 2"/>
          <p:cNvSpPr>
            <a:spLocks noGrp="1"/>
          </p:cNvSpPr>
          <p:nvPr>
            <p:ph idx="1"/>
          </p:nvPr>
        </p:nvSpPr>
        <p:spPr/>
        <p:txBody>
          <a:bodyPr>
            <a:normAutofit fontScale="92500"/>
          </a:bodyPr>
          <a:lstStyle/>
          <a:p>
            <a:r>
              <a:rPr lang="en-US" b="1" dirty="0"/>
              <a:t>MySQL</a:t>
            </a:r>
            <a:r>
              <a:rPr lang="en-US" dirty="0"/>
              <a:t> is an open-source relational database management system (RDBMS). It is free and open-source software under the terms of the GNU General Public License. A </a:t>
            </a:r>
            <a:r>
              <a:rPr lang="en-US" dirty="0">
                <a:hlinkClick r:id="rId2" tooltip="Relational database"/>
              </a:rPr>
              <a:t>relational database</a:t>
            </a:r>
            <a:r>
              <a:rPr lang="en-US" dirty="0"/>
              <a:t> organizes data into one or more data tables in which data types may be related to each other; these relations help structure the data. MySQL has stand-alone clients that allow users to interact directly with a MySQL database using SQL, but more often MySQL is used with other programs to implement applications that need relational database  capability.</a:t>
            </a:r>
          </a:p>
          <a:p>
            <a:r>
              <a:rPr lang="en-US" dirty="0"/>
              <a:t>MySQL is written in C and C++. Its SQL parser is written in yacc, but it uses a home-brewed lexical analyzer. </a:t>
            </a:r>
            <a:endParaRPr lang="fr-FR" dirty="0"/>
          </a:p>
        </p:txBody>
      </p:sp>
    </p:spTree>
    <p:extLst>
      <p:ext uri="{BB962C8B-B14F-4D97-AF65-F5344CB8AC3E}">
        <p14:creationId xmlns:p14="http://schemas.microsoft.com/office/powerpoint/2010/main" val="33457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48355" y="1265524"/>
            <a:ext cx="9796743" cy="4348097"/>
          </a:xfrm>
        </p:spPr>
        <p:txBody>
          <a:bodyPr>
            <a:normAutofit/>
          </a:bodyPr>
          <a:lstStyle/>
          <a:p>
            <a:pPr marL="0" indent="0">
              <a:buNone/>
            </a:pPr>
            <a:r>
              <a:rPr lang="fr-FR" sz="2800" dirty="0">
                <a:solidFill>
                  <a:srgbClr val="669900"/>
                </a:solidFill>
                <a:latin typeface="Bahnschrift Light" panose="020B0502040204020203" pitchFamily="34" charset="0"/>
              </a:rPr>
              <a:t>MySQL features:</a:t>
            </a:r>
          </a:p>
          <a:p>
            <a:pPr marL="0" indent="0">
              <a:buNone/>
            </a:pPr>
            <a:endParaRPr lang="fr-FR" dirty="0">
              <a:solidFill>
                <a:schemeClr val="accent6"/>
              </a:solidFill>
              <a:latin typeface="Bahnschrift Light" panose="020B0502040204020203" pitchFamily="34" charset="0"/>
            </a:endParaRPr>
          </a:p>
          <a:p>
            <a:pPr marL="0" indent="0">
              <a:buNone/>
            </a:pPr>
            <a:endParaRPr lang="fr-FR" dirty="0">
              <a:solidFill>
                <a:schemeClr val="accent6"/>
              </a:solidFill>
              <a:latin typeface="Bahnschrift Light" panose="020B0502040204020203" pitchFamily="34" charset="0"/>
            </a:endParaRPr>
          </a:p>
          <a:p>
            <a:r>
              <a:rPr lang="en-US" sz="1400" b="1" dirty="0"/>
              <a:t>Relational Database Management System (RDBMS): </a:t>
            </a:r>
            <a:r>
              <a:rPr lang="en-US" sz="1400" dirty="0">
                <a:hlinkClick r:id="rId2"/>
              </a:rPr>
              <a:t>MySQL</a:t>
            </a:r>
            <a:r>
              <a:rPr lang="en-US" sz="1400" dirty="0"/>
              <a:t> is a relational database management system. This database language is based on the </a:t>
            </a:r>
            <a:r>
              <a:rPr lang="en-US" sz="1400" dirty="0">
                <a:hlinkClick r:id="rId3"/>
              </a:rPr>
              <a:t>SQL</a:t>
            </a:r>
            <a:r>
              <a:rPr lang="en-US" sz="1400" dirty="0"/>
              <a:t> queries to access and manage the records of the table.</a:t>
            </a:r>
          </a:p>
          <a:p>
            <a:r>
              <a:rPr lang="en-US" sz="1400" b="1" dirty="0"/>
              <a:t>Easy</a:t>
            </a:r>
            <a:r>
              <a:rPr lang="fr-FR" sz="1400" b="1" dirty="0"/>
              <a:t> to use: </a:t>
            </a:r>
            <a:r>
              <a:rPr lang="en-US" sz="1400" dirty="0"/>
              <a:t>MySQL is easy to use. We have to get only the basic knowledge of SQL. We can build and interact with MySQL by using only a few simple SQL statements.</a:t>
            </a:r>
          </a:p>
          <a:p>
            <a:r>
              <a:rPr lang="en-US" sz="1400" b="1" dirty="0"/>
              <a:t>It is secure: </a:t>
            </a:r>
            <a:r>
              <a:rPr lang="en-US" sz="1400" dirty="0"/>
              <a:t>MySQL consists of a solid data security layer that protects sensitive data from intruders. Also, passwords are encrypted in MySQL.</a:t>
            </a:r>
          </a:p>
          <a:p>
            <a:r>
              <a:rPr lang="en-US" sz="1400" b="1" dirty="0"/>
              <a:t>Speed: </a:t>
            </a:r>
            <a:r>
              <a:rPr lang="en-US" sz="1400" dirty="0"/>
              <a:t>MySQL is considered one of the very fast database languages, backed by a large number of the benchmark test.</a:t>
            </a:r>
          </a:p>
          <a:p>
            <a:r>
              <a:rPr lang="en-US" sz="1400" b="1" dirty="0"/>
              <a:t>It is scalable: </a:t>
            </a:r>
            <a:r>
              <a:rPr lang="en-US" sz="1400" dirty="0"/>
              <a:t>MySQL supports multi-threading that makes it easily scalable.</a:t>
            </a:r>
          </a:p>
          <a:p>
            <a:r>
              <a:rPr lang="en-US" sz="1400" b="1" dirty="0"/>
              <a:t>High Performance, flexibility and Productivity</a:t>
            </a:r>
          </a:p>
          <a:p>
            <a:endParaRPr lang="en-US" sz="1100" dirty="0"/>
          </a:p>
          <a:p>
            <a:endParaRPr lang="en-US" sz="1400" dirty="0"/>
          </a:p>
          <a:p>
            <a:endParaRPr lang="en-US" sz="1800" b="1" dirty="0"/>
          </a:p>
          <a:p>
            <a:endParaRPr lang="en-US" dirty="0"/>
          </a:p>
        </p:txBody>
      </p:sp>
    </p:spTree>
    <p:extLst>
      <p:ext uri="{BB962C8B-B14F-4D97-AF65-F5344CB8AC3E}">
        <p14:creationId xmlns:p14="http://schemas.microsoft.com/office/powerpoint/2010/main" val="99524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startAt="2"/>
            </a:pPr>
            <a:r>
              <a:rPr lang="fr-FR" b="1" dirty="0">
                <a:solidFill>
                  <a:srgbClr val="669900"/>
                </a:solidFill>
                <a:latin typeface="Bahnschrift Light" panose="020B0502040204020203" pitchFamily="34" charset="0"/>
              </a:rPr>
              <a:t>PostgreSQL</a:t>
            </a:r>
          </a:p>
        </p:txBody>
      </p:sp>
      <p:sp>
        <p:nvSpPr>
          <p:cNvPr id="3" name="Espace réservé du contenu 2"/>
          <p:cNvSpPr>
            <a:spLocks noGrp="1"/>
          </p:cNvSpPr>
          <p:nvPr>
            <p:ph idx="1"/>
          </p:nvPr>
        </p:nvSpPr>
        <p:spPr/>
        <p:txBody>
          <a:bodyPr>
            <a:normAutofit/>
          </a:bodyPr>
          <a:lstStyle/>
          <a:p>
            <a:r>
              <a:rPr lang="en-US" sz="2200" dirty="0"/>
              <a:t>PostgreSQL is a powerful, open source object-relational database system. It has more than 15 years of active development and a proven architecture that has earned its strong reputation for reliability, data integrity, and correctness. PostgreSQL runs on all major operating systems, including Linux, UNIX (AIX, BSD, HP-UX, SGI IRIX, Mac OS X, Solaris, Tru64), and Windows. </a:t>
            </a:r>
          </a:p>
          <a:p>
            <a:r>
              <a:rPr lang="en-US" sz="2200" dirty="0"/>
              <a:t>It is used to store data securely; supporting best practices, and allow recovering them when the request is processed. It is written in C programming language.</a:t>
            </a:r>
            <a:br>
              <a:rPr lang="en-US" sz="2200" dirty="0"/>
            </a:br>
            <a:endParaRPr lang="fr-FR" sz="2200" dirty="0"/>
          </a:p>
        </p:txBody>
      </p:sp>
    </p:spTree>
    <p:extLst>
      <p:ext uri="{BB962C8B-B14F-4D97-AF65-F5344CB8AC3E}">
        <p14:creationId xmlns:p14="http://schemas.microsoft.com/office/powerpoint/2010/main" val="420209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2924" y="753315"/>
            <a:ext cx="10515600" cy="1047296"/>
          </a:xfrm>
        </p:spPr>
        <p:txBody>
          <a:bodyPr>
            <a:normAutofit fontScale="90000"/>
          </a:bodyPr>
          <a:lstStyle/>
          <a:p>
            <a:r>
              <a:rPr lang="fr-FR" sz="3200" dirty="0">
                <a:solidFill>
                  <a:srgbClr val="00B050"/>
                </a:solidFill>
                <a:latin typeface="Bahnschrift Light" panose="020B0502040204020203" pitchFamily="34" charset="0"/>
              </a:rPr>
              <a:t>PostgreSQL features:</a:t>
            </a:r>
            <a:br>
              <a:rPr lang="fr-FR" sz="3200" dirty="0">
                <a:solidFill>
                  <a:srgbClr val="00B050"/>
                </a:solidFill>
                <a:latin typeface="Bahnschrift Light" panose="020B0502040204020203" pitchFamily="34" charset="0"/>
              </a:rPr>
            </a:br>
            <a:endParaRPr lang="fr-FR" sz="3200" dirty="0">
              <a:solidFill>
                <a:srgbClr val="00B050"/>
              </a:solidFill>
              <a:latin typeface="Bahnschrift Light" panose="020B0502040204020203" pitchFamily="34" charset="0"/>
            </a:endParaRPr>
          </a:p>
        </p:txBody>
      </p:sp>
      <p:sp>
        <p:nvSpPr>
          <p:cNvPr id="3" name="Espace réservé du contenu 2"/>
          <p:cNvSpPr>
            <a:spLocks noGrp="1"/>
          </p:cNvSpPr>
          <p:nvPr>
            <p:ph idx="1"/>
          </p:nvPr>
        </p:nvSpPr>
        <p:spPr>
          <a:xfrm>
            <a:off x="993476" y="1697148"/>
            <a:ext cx="10515600" cy="4321989"/>
          </a:xfrm>
        </p:spPr>
        <p:txBody>
          <a:bodyPr>
            <a:normAutofit fontScale="92500" lnSpcReduction="20000"/>
          </a:bodyPr>
          <a:lstStyle/>
          <a:p>
            <a:pPr marL="0" indent="0">
              <a:buNone/>
            </a:pPr>
            <a:r>
              <a:rPr lang="en-US" dirty="0">
                <a:latin typeface="Bahnschrift Light" panose="020B0502040204020203" pitchFamily="34" charset="0"/>
              </a:rPr>
              <a:t>PostgreSQL has many advanced features that other enterprise-class database management</a:t>
            </a:r>
          </a:p>
          <a:p>
            <a:pPr marL="0" indent="0">
              <a:buNone/>
            </a:pPr>
            <a:endParaRPr lang="en-US" dirty="0">
              <a:latin typeface="Bahnschrift Light" panose="020B0502040204020203" pitchFamily="34" charset="0"/>
            </a:endParaRPr>
          </a:p>
          <a:p>
            <a:r>
              <a:rPr lang="en-US" sz="1700" dirty="0"/>
              <a:t>Compatible with Data Integrity: It supports data integrity like </a:t>
            </a:r>
            <a:r>
              <a:rPr lang="fr-FR" sz="1700" dirty="0" err="1"/>
              <a:t>Primary</a:t>
            </a:r>
            <a:r>
              <a:rPr lang="fr-FR" sz="1700" dirty="0"/>
              <a:t> Keys,</a:t>
            </a:r>
            <a:r>
              <a:rPr lang="fr-FR" altLang="fr-FR" sz="1700" dirty="0"/>
              <a:t> </a:t>
            </a:r>
            <a:r>
              <a:rPr lang="fr-FR" altLang="fr-FR" sz="1700" dirty="0" err="1"/>
              <a:t>Foreign</a:t>
            </a:r>
            <a:r>
              <a:rPr lang="fr-FR" altLang="fr-FR" sz="1700" dirty="0"/>
              <a:t> Keys, Explicit Locks, Advisory Locks, UNIQUE, NOT NULL, Exclusion </a:t>
            </a:r>
            <a:r>
              <a:rPr lang="fr-FR" altLang="fr-FR" sz="1700" dirty="0" err="1"/>
              <a:t>Constraints</a:t>
            </a:r>
            <a:r>
              <a:rPr lang="fr-FR" altLang="fr-FR" sz="1700" dirty="0"/>
              <a:t> </a:t>
            </a:r>
            <a:endParaRPr lang="en-US" sz="1700" dirty="0"/>
          </a:p>
          <a:p>
            <a:r>
              <a:rPr lang="en-US" sz="1700" dirty="0"/>
              <a:t>Support multiple features of SQL</a:t>
            </a:r>
            <a:endParaRPr lang="fr-FR" sz="1700" dirty="0"/>
          </a:p>
          <a:p>
            <a:r>
              <a:rPr lang="fr-FR" sz="1700" dirty="0"/>
              <a:t>Table </a:t>
            </a:r>
            <a:r>
              <a:rPr lang="fr-FR" sz="1700" dirty="0" err="1"/>
              <a:t>inheritance</a:t>
            </a:r>
            <a:endParaRPr lang="fr-FR" sz="1700" dirty="0"/>
          </a:p>
          <a:p>
            <a:r>
              <a:rPr lang="fr-FR" sz="1700" dirty="0" err="1"/>
              <a:t>Sophisticated</a:t>
            </a:r>
            <a:r>
              <a:rPr lang="fr-FR" sz="1700" dirty="0"/>
              <a:t> </a:t>
            </a:r>
            <a:r>
              <a:rPr lang="fr-FR" sz="1700" dirty="0" err="1"/>
              <a:t>locking</a:t>
            </a:r>
            <a:r>
              <a:rPr lang="fr-FR" sz="1700" dirty="0"/>
              <a:t> </a:t>
            </a:r>
            <a:r>
              <a:rPr lang="fr-FR" sz="1700" dirty="0" err="1"/>
              <a:t>mechanism</a:t>
            </a:r>
            <a:endParaRPr lang="fr-FR" sz="1700" dirty="0"/>
          </a:p>
          <a:p>
            <a:r>
              <a:rPr lang="fr-FR" sz="1700" dirty="0" err="1"/>
              <a:t>Nested</a:t>
            </a:r>
            <a:r>
              <a:rPr lang="fr-FR" sz="1700" dirty="0"/>
              <a:t> transactions (</a:t>
            </a:r>
            <a:r>
              <a:rPr lang="fr-FR" sz="1700" dirty="0" err="1"/>
              <a:t>savepoints</a:t>
            </a:r>
            <a:r>
              <a:rPr lang="fr-FR" sz="1700" dirty="0"/>
              <a:t>)</a:t>
            </a:r>
          </a:p>
          <a:p>
            <a:r>
              <a:rPr lang="fr-FR" sz="1700" dirty="0" err="1"/>
              <a:t>Foreign</a:t>
            </a:r>
            <a:r>
              <a:rPr lang="fr-FR" sz="1700" dirty="0"/>
              <a:t> key </a:t>
            </a:r>
            <a:r>
              <a:rPr lang="fr-FR" sz="1700" dirty="0" err="1"/>
              <a:t>referential</a:t>
            </a:r>
            <a:r>
              <a:rPr lang="fr-FR" sz="1700" dirty="0"/>
              <a:t> </a:t>
            </a:r>
            <a:r>
              <a:rPr lang="fr-FR" sz="1700" dirty="0" err="1"/>
              <a:t>integrity</a:t>
            </a:r>
            <a:endParaRPr lang="fr-FR" sz="1700" dirty="0"/>
          </a:p>
          <a:p>
            <a:r>
              <a:rPr lang="fr-FR" sz="1700" dirty="0"/>
              <a:t>Multi-version </a:t>
            </a:r>
            <a:r>
              <a:rPr lang="fr-FR" sz="1700" dirty="0" err="1"/>
              <a:t>concurrency</a:t>
            </a:r>
            <a:r>
              <a:rPr lang="fr-FR" sz="1700" dirty="0"/>
              <a:t> control (MVCC)</a:t>
            </a:r>
          </a:p>
          <a:p>
            <a:r>
              <a:rPr lang="fr-FR" sz="1700" dirty="0" err="1"/>
              <a:t>Asynchronous</a:t>
            </a:r>
            <a:r>
              <a:rPr lang="fr-FR" sz="1700" dirty="0"/>
              <a:t> </a:t>
            </a:r>
            <a:r>
              <a:rPr lang="fr-FR" sz="1700" dirty="0" err="1"/>
              <a:t>replication</a:t>
            </a:r>
            <a:endParaRPr lang="fr-FR" sz="1700" dirty="0"/>
          </a:p>
          <a:p>
            <a:r>
              <a:rPr lang="fr-FR" sz="1700" dirty="0"/>
              <a:t>Tablespaces</a:t>
            </a:r>
          </a:p>
        </p:txBody>
      </p:sp>
    </p:spTree>
    <p:extLst>
      <p:ext uri="{BB962C8B-B14F-4D97-AF65-F5344CB8AC3E}">
        <p14:creationId xmlns:p14="http://schemas.microsoft.com/office/powerpoint/2010/main" val="349698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5453" y="982295"/>
            <a:ext cx="8761413" cy="706964"/>
          </a:xfrm>
        </p:spPr>
        <p:txBody>
          <a:bodyPr>
            <a:normAutofit fontScale="90000"/>
          </a:bodyPr>
          <a:lstStyle/>
          <a:p>
            <a:pPr marL="857250" indent="-857250">
              <a:buFont typeface="+mj-lt"/>
              <a:buAutoNum type="romanUcPeriod" startAt="3"/>
            </a:pPr>
            <a:r>
              <a:rPr lang="fr-FR" b="1" dirty="0">
                <a:solidFill>
                  <a:srgbClr val="669900"/>
                </a:solidFill>
              </a:rPr>
              <a:t>SQL Server</a:t>
            </a:r>
          </a:p>
        </p:txBody>
      </p:sp>
      <p:sp>
        <p:nvSpPr>
          <p:cNvPr id="3" name="Espace réservé du contenu 2"/>
          <p:cNvSpPr>
            <a:spLocks noGrp="1"/>
          </p:cNvSpPr>
          <p:nvPr>
            <p:ph idx="1"/>
          </p:nvPr>
        </p:nvSpPr>
        <p:spPr>
          <a:xfrm>
            <a:off x="838200" y="2663687"/>
            <a:ext cx="10515600" cy="3457911"/>
          </a:xfrm>
        </p:spPr>
        <p:txBody>
          <a:bodyPr>
            <a:normAutofit/>
          </a:bodyPr>
          <a:lstStyle/>
          <a:p>
            <a:r>
              <a:rPr lang="en-US" sz="2200" dirty="0"/>
              <a:t>SQL Server is a Microsoft software product mainly used to store and retrieve data for the same or other applications. We can run these applications on the same computer or a different one.</a:t>
            </a:r>
          </a:p>
          <a:p>
            <a:r>
              <a:rPr lang="en-US" sz="2200" dirty="0"/>
              <a:t>Microsoft developed and marketed the SQL Server relational database management system (RDBMS) to primarily compete with the MySQL and Oracle databases. It is also called MS SQL Server, which is an ORDBMS, platform-dependent, and can work on GUI and command-based software. The key interface tool for SQL Server is SQL Server Management Studio (SSMS), which operates in both 32-bit and 64-bit environments</a:t>
            </a:r>
          </a:p>
          <a:p>
            <a:endParaRPr lang="fr-FR" dirty="0"/>
          </a:p>
        </p:txBody>
      </p:sp>
    </p:spTree>
    <p:extLst>
      <p:ext uri="{BB962C8B-B14F-4D97-AF65-F5344CB8AC3E}">
        <p14:creationId xmlns:p14="http://schemas.microsoft.com/office/powerpoint/2010/main" val="1702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8034" y="874083"/>
            <a:ext cx="10515600" cy="1006475"/>
          </a:xfrm>
        </p:spPr>
        <p:txBody>
          <a:bodyPr>
            <a:normAutofit/>
          </a:bodyPr>
          <a:lstStyle/>
          <a:p>
            <a:r>
              <a:rPr lang="fr-FR" sz="3200" dirty="0">
                <a:solidFill>
                  <a:srgbClr val="669900"/>
                </a:solidFill>
                <a:latin typeface="Bahnschrift Light" panose="020B0502040204020203" pitchFamily="34" charset="0"/>
              </a:rPr>
              <a:t>SQL Server features:</a:t>
            </a:r>
          </a:p>
        </p:txBody>
      </p:sp>
      <p:sp>
        <p:nvSpPr>
          <p:cNvPr id="3" name="Espace réservé du contenu 2"/>
          <p:cNvSpPr>
            <a:spLocks noGrp="1"/>
          </p:cNvSpPr>
          <p:nvPr>
            <p:ph idx="1"/>
          </p:nvPr>
        </p:nvSpPr>
        <p:spPr>
          <a:xfrm>
            <a:off x="838200" y="2578137"/>
            <a:ext cx="10515600" cy="3588661"/>
          </a:xfrm>
        </p:spPr>
        <p:txBody>
          <a:bodyPr>
            <a:normAutofit fontScale="92500" lnSpcReduction="10000"/>
          </a:bodyPr>
          <a:lstStyle/>
          <a:p>
            <a:r>
              <a:rPr lang="en-US" sz="2200" dirty="0"/>
              <a:t>Automatically converts column data types to appropriate Oracle data types.</a:t>
            </a:r>
          </a:p>
          <a:p>
            <a:r>
              <a:rPr lang="en-US" sz="2200" dirty="0"/>
              <a:t>Automatically resolves object name conflicts, such as conflicts with Oracle reserved words.</a:t>
            </a:r>
          </a:p>
          <a:p>
            <a:r>
              <a:rPr lang="en-US" sz="2200" dirty="0"/>
              <a:t>Generates scripts for data movement</a:t>
            </a:r>
          </a:p>
          <a:p>
            <a:r>
              <a:rPr lang="en-US" sz="2200" dirty="0"/>
              <a:t>Parses and transforms T-SQL stored procedures, functions, triggers, and views to Oracle PL/SQL.</a:t>
            </a:r>
          </a:p>
          <a:p>
            <a:r>
              <a:rPr lang="en-US" sz="2200" dirty="0"/>
              <a:t>Provides advanced customization capabilities such as the ability to change data type mappings, delete and rename objects.</a:t>
            </a:r>
          </a:p>
          <a:p>
            <a:r>
              <a:rPr lang="en-US" sz="2200" dirty="0"/>
              <a:t>Displays informational, error, and warning messages about the migration in a progress window.</a:t>
            </a:r>
          </a:p>
          <a:p>
            <a:r>
              <a:rPr lang="en-US" sz="2200" dirty="0"/>
              <a:t>Generates reports about the status of the migration.</a:t>
            </a:r>
          </a:p>
          <a:p>
            <a:r>
              <a:rPr lang="en-US" sz="2200" dirty="0"/>
              <a:t>Generates the DDL scripts for the creation of the destination Oracle database.</a:t>
            </a:r>
          </a:p>
        </p:txBody>
      </p:sp>
    </p:spTree>
    <p:extLst>
      <p:ext uri="{BB962C8B-B14F-4D97-AF65-F5344CB8AC3E}">
        <p14:creationId xmlns:p14="http://schemas.microsoft.com/office/powerpoint/2010/main" val="77573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30256-4EAE-41E1-835A-6A5A2D127FFB}"/>
              </a:ext>
            </a:extLst>
          </p:cNvPr>
          <p:cNvSpPr>
            <a:spLocks noGrp="1"/>
          </p:cNvSpPr>
          <p:nvPr>
            <p:ph type="title"/>
          </p:nvPr>
        </p:nvSpPr>
        <p:spPr>
          <a:xfrm>
            <a:off x="1295401" y="982133"/>
            <a:ext cx="9884131" cy="1244232"/>
          </a:xfrm>
        </p:spPr>
        <p:txBody>
          <a:bodyPr>
            <a:normAutofit fontScale="90000"/>
          </a:bodyPr>
          <a:lstStyle/>
          <a:p>
            <a:r>
              <a:rPr lang="en-US" dirty="0">
                <a:solidFill>
                  <a:srgbClr val="669900"/>
                </a:solidFill>
                <a:latin typeface="Bahnschrift Light" panose="020B0502040204020203" pitchFamily="34" charset="0"/>
              </a:rPr>
              <a:t>Comparison between </a:t>
            </a:r>
            <a:br>
              <a:rPr lang="fr-FR" dirty="0">
                <a:solidFill>
                  <a:srgbClr val="669900"/>
                </a:solidFill>
                <a:latin typeface="Bahnschrift Light" panose="020B0502040204020203" pitchFamily="34" charset="0"/>
              </a:rPr>
            </a:br>
            <a:r>
              <a:rPr lang="fr-FR" dirty="0">
                <a:solidFill>
                  <a:srgbClr val="669900"/>
                </a:solidFill>
                <a:latin typeface="Bahnschrift Light" panose="020B0502040204020203" pitchFamily="34" charset="0"/>
              </a:rPr>
              <a:t>MySQL vs PostgreSQL vs SQL Server</a:t>
            </a:r>
            <a:endParaRPr lang="en-US" dirty="0"/>
          </a:p>
        </p:txBody>
      </p:sp>
      <p:graphicFrame>
        <p:nvGraphicFramePr>
          <p:cNvPr id="4" name="Tableau 4">
            <a:extLst>
              <a:ext uri="{FF2B5EF4-FFF2-40B4-BE49-F238E27FC236}">
                <a16:creationId xmlns:a16="http://schemas.microsoft.com/office/drawing/2014/main" id="{C7871FDF-339F-4E92-AE7D-D7E65D6D3D64}"/>
              </a:ext>
            </a:extLst>
          </p:cNvPr>
          <p:cNvGraphicFramePr>
            <a:graphicFrameLocks noGrp="1"/>
          </p:cNvGraphicFramePr>
          <p:nvPr>
            <p:ph idx="1"/>
            <p:extLst>
              <p:ext uri="{D42A27DB-BD31-4B8C-83A1-F6EECF244321}">
                <p14:modId xmlns:p14="http://schemas.microsoft.com/office/powerpoint/2010/main" val="888132817"/>
              </p:ext>
            </p:extLst>
          </p:nvPr>
        </p:nvGraphicFramePr>
        <p:xfrm>
          <a:off x="1231792" y="2464905"/>
          <a:ext cx="10035206" cy="3705307"/>
        </p:xfrm>
        <a:graphic>
          <a:graphicData uri="http://schemas.openxmlformats.org/drawingml/2006/table">
            <a:tbl>
              <a:tblPr firstRow="1" bandRow="1">
                <a:tableStyleId>{5C22544A-7EE6-4342-B048-85BDC9FD1C3A}</a:tableStyleId>
              </a:tblPr>
              <a:tblGrid>
                <a:gridCol w="2743232">
                  <a:extLst>
                    <a:ext uri="{9D8B030D-6E8A-4147-A177-3AD203B41FA5}">
                      <a16:colId xmlns:a16="http://schemas.microsoft.com/office/drawing/2014/main" val="1063000978"/>
                    </a:ext>
                  </a:extLst>
                </a:gridCol>
                <a:gridCol w="4014402">
                  <a:extLst>
                    <a:ext uri="{9D8B030D-6E8A-4147-A177-3AD203B41FA5}">
                      <a16:colId xmlns:a16="http://schemas.microsoft.com/office/drawing/2014/main" val="2995088664"/>
                    </a:ext>
                  </a:extLst>
                </a:gridCol>
                <a:gridCol w="3277572">
                  <a:extLst>
                    <a:ext uri="{9D8B030D-6E8A-4147-A177-3AD203B41FA5}">
                      <a16:colId xmlns:a16="http://schemas.microsoft.com/office/drawing/2014/main" val="30569209"/>
                    </a:ext>
                  </a:extLst>
                </a:gridCol>
              </a:tblGrid>
              <a:tr h="366018">
                <a:tc>
                  <a:txBody>
                    <a:bodyPr/>
                    <a:lstStyle/>
                    <a:p>
                      <a:r>
                        <a:rPr lang="en-US" dirty="0"/>
                        <a:t>MySQL</a:t>
                      </a:r>
                    </a:p>
                  </a:txBody>
                  <a:tcPr/>
                </a:tc>
                <a:tc>
                  <a:txBody>
                    <a:bodyPr/>
                    <a:lstStyle/>
                    <a:p>
                      <a:r>
                        <a:rPr lang="en-US" dirty="0"/>
                        <a:t>PostgreSQL</a:t>
                      </a:r>
                    </a:p>
                  </a:txBody>
                  <a:tcPr/>
                </a:tc>
                <a:tc>
                  <a:txBody>
                    <a:bodyPr/>
                    <a:lstStyle/>
                    <a:p>
                      <a:r>
                        <a:rPr lang="en-US" dirty="0"/>
                        <a:t>SQL Server</a:t>
                      </a:r>
                    </a:p>
                  </a:txBody>
                  <a:tcPr/>
                </a:tc>
                <a:extLst>
                  <a:ext uri="{0D108BD9-81ED-4DB2-BD59-A6C34878D82A}">
                    <a16:rowId xmlns:a16="http://schemas.microsoft.com/office/drawing/2014/main" val="3838041983"/>
                  </a:ext>
                </a:extLst>
              </a:tr>
              <a:tr h="3339289">
                <a:tc>
                  <a:txBody>
                    <a:bodyPr/>
                    <a:lstStyle/>
                    <a:p>
                      <a:pPr marL="324000" indent="-324000">
                        <a:spcBef>
                          <a:spcPts val="0"/>
                        </a:spcBef>
                        <a:spcAft>
                          <a:spcPts val="600"/>
                        </a:spcAft>
                        <a:buAutoNum type="arabicPeriod"/>
                      </a:pPr>
                      <a:r>
                        <a:rPr lang="en-US" b="1" dirty="0">
                          <a:latin typeface="Bahnschrift Light" panose="020B0502040204020203" pitchFamily="34" charset="0"/>
                        </a:rPr>
                        <a:t>M</a:t>
                      </a:r>
                      <a:r>
                        <a:rPr lang="en-US" dirty="0">
                          <a:latin typeface="Bahnschrift Light" panose="020B0502040204020203" pitchFamily="34" charset="0"/>
                        </a:rPr>
                        <a:t>ost popular amongst the RDBMS’s</a:t>
                      </a:r>
                    </a:p>
                    <a:p>
                      <a:pPr marL="324000" indent="-324000">
                        <a:spcBef>
                          <a:spcPts val="0"/>
                        </a:spcBef>
                        <a:spcAft>
                          <a:spcPts val="600"/>
                        </a:spcAft>
                        <a:buAutoNum type="arabicPeriod"/>
                      </a:pPr>
                      <a:r>
                        <a:rPr lang="en-US" b="1" dirty="0">
                          <a:latin typeface="Bahnschrift Light" panose="020B0502040204020203" pitchFamily="34" charset="0"/>
                        </a:rPr>
                        <a:t>O</a:t>
                      </a:r>
                      <a:r>
                        <a:rPr lang="en-US" dirty="0">
                          <a:latin typeface="Bahnschrift Light" panose="020B0502040204020203" pitchFamily="34" charset="0"/>
                        </a:rPr>
                        <a:t>ffers a fully-managed database service for Google Cloud platform </a:t>
                      </a:r>
                    </a:p>
                    <a:p>
                      <a:pPr marL="324000" indent="-324000">
                        <a:spcBef>
                          <a:spcPts val="0"/>
                        </a:spcBef>
                        <a:spcAft>
                          <a:spcPts val="600"/>
                        </a:spcAft>
                        <a:buAutoNum type="arabicPeriod"/>
                      </a:pPr>
                      <a:r>
                        <a:rPr lang="en-US" b="1" dirty="0">
                          <a:latin typeface="Bahnschrift Light" panose="020B0502040204020203" pitchFamily="34" charset="0"/>
                        </a:rPr>
                        <a:t>S</a:t>
                      </a:r>
                      <a:r>
                        <a:rPr lang="en-US" dirty="0">
                          <a:latin typeface="Bahnschrift Light" panose="020B0502040204020203" pitchFamily="34" charset="0"/>
                        </a:rPr>
                        <a:t>calable database with high availability and security at no extra cost</a:t>
                      </a:r>
                      <a:endParaRPr lang="en-US" dirty="0"/>
                    </a:p>
                  </a:txBody>
                  <a:tcPr/>
                </a:tc>
                <a:tc>
                  <a:txBody>
                    <a:bodyPr/>
                    <a:lstStyle/>
                    <a:p>
                      <a:pPr marL="342900" indent="-342900">
                        <a:spcAft>
                          <a:spcPts val="400"/>
                        </a:spcAft>
                        <a:buAutoNum type="arabicPeriod"/>
                      </a:pPr>
                      <a:r>
                        <a:rPr lang="en-US" b="1" dirty="0">
                          <a:latin typeface="Bahnschrift Light" panose="020B0502040204020203" pitchFamily="34" charset="0"/>
                        </a:rPr>
                        <a:t>F</a:t>
                      </a:r>
                      <a:r>
                        <a:rPr lang="en-US" dirty="0">
                          <a:latin typeface="Bahnschrift Light" panose="020B0502040204020203" pitchFamily="34" charset="0"/>
                        </a:rPr>
                        <a:t>ully managed and scalable RDBMS</a:t>
                      </a:r>
                    </a:p>
                    <a:p>
                      <a:pPr marL="342900" indent="-342900">
                        <a:spcAft>
                          <a:spcPts val="400"/>
                        </a:spcAft>
                        <a:buAutoNum type="arabicPeriod"/>
                      </a:pPr>
                      <a:r>
                        <a:rPr lang="en-US" b="1" dirty="0">
                          <a:latin typeface="Bahnschrift Light" panose="020B0502040204020203" pitchFamily="34" charset="0"/>
                        </a:rPr>
                        <a:t>H</a:t>
                      </a:r>
                      <a:r>
                        <a:rPr lang="en-US" dirty="0">
                          <a:latin typeface="Bahnschrift Light" panose="020B0502040204020203" pitchFamily="34" charset="0"/>
                        </a:rPr>
                        <a:t>igh availability and security built in at no additional charge</a:t>
                      </a:r>
                    </a:p>
                    <a:p>
                      <a:pPr marL="342900" indent="-342900">
                        <a:spcAft>
                          <a:spcPts val="400"/>
                        </a:spcAft>
                        <a:buAutoNum type="arabicPeriod"/>
                      </a:pPr>
                      <a:r>
                        <a:rPr lang="en-US" b="1" dirty="0">
                          <a:latin typeface="Bahnschrift Light" panose="020B0502040204020203" pitchFamily="34" charset="0"/>
                        </a:rPr>
                        <a:t>B</a:t>
                      </a:r>
                      <a:r>
                        <a:rPr lang="en-US" dirty="0">
                          <a:latin typeface="Bahnschrift Light" panose="020B0502040204020203" pitchFamily="34" charset="0"/>
                        </a:rPr>
                        <a:t>etter in query optimization and query execution as compared to MySQL</a:t>
                      </a:r>
                    </a:p>
                    <a:p>
                      <a:pPr marL="342900" indent="-342900">
                        <a:spcAft>
                          <a:spcPts val="400"/>
                        </a:spcAft>
                        <a:buAutoNum type="arabicPeriod"/>
                      </a:pPr>
                      <a:r>
                        <a:rPr lang="en-US" b="1" dirty="0">
                          <a:latin typeface="Bahnschrift Light" panose="020B0502040204020203" pitchFamily="34" charset="0"/>
                        </a:rPr>
                        <a:t>H</a:t>
                      </a:r>
                      <a:r>
                        <a:rPr lang="en-US" dirty="0">
                          <a:latin typeface="Bahnschrift Light" panose="020B0502040204020203" pitchFamily="34" charset="0"/>
                        </a:rPr>
                        <a:t>as a storage engine which is suitable for INSERT and complex search applications such as data mining</a:t>
                      </a:r>
                    </a:p>
                  </a:txBody>
                  <a:tcPr/>
                </a:tc>
                <a:tc>
                  <a:txBody>
                    <a:bodyPr/>
                    <a:lstStyle/>
                    <a:p>
                      <a:pPr marL="342900" indent="-342900">
                        <a:buAutoNum type="arabicPeriod"/>
                      </a:pPr>
                      <a:r>
                        <a:rPr lang="en-US" b="1" dirty="0">
                          <a:latin typeface="Bahnschrift Light" panose="020B0502040204020203" pitchFamily="34" charset="0"/>
                        </a:rPr>
                        <a:t>D</a:t>
                      </a:r>
                      <a:r>
                        <a:rPr lang="en-US" dirty="0">
                          <a:latin typeface="Bahnschrift Light" panose="020B0502040204020203" pitchFamily="34" charset="0"/>
                        </a:rPr>
                        <a:t>eveloped by Microsoft has multiple editions with different feature sets and user profiles</a:t>
                      </a:r>
                    </a:p>
                    <a:p>
                      <a:pPr marL="342900" indent="-342900">
                        <a:buAutoNum type="arabicPeriod"/>
                      </a:pPr>
                      <a:r>
                        <a:rPr lang="en-US" b="1" dirty="0">
                          <a:latin typeface="Bahnschrift Light" panose="020B0502040204020203" pitchFamily="34" charset="0"/>
                        </a:rPr>
                        <a:t>H</a:t>
                      </a:r>
                      <a:r>
                        <a:rPr lang="en-US" dirty="0">
                          <a:latin typeface="Bahnschrift Light" panose="020B0502040204020203" pitchFamily="34" charset="0"/>
                        </a:rPr>
                        <a:t>as some fantastic features like SQL server on Linux, resumable online index build, machine learning services, query processing </a:t>
                      </a:r>
                      <a:r>
                        <a:rPr lang="en-US" noProof="0" dirty="0" err="1">
                          <a:latin typeface="Bahnschrift Light" panose="020B0502040204020203" pitchFamily="34" charset="0"/>
                        </a:rPr>
                        <a:t>improvements,etc</a:t>
                      </a:r>
                      <a:r>
                        <a:rPr lang="en-US" noProof="0" dirty="0">
                          <a:latin typeface="Bahnschrift Light" panose="020B0502040204020203" pitchFamily="34" charset="0"/>
                        </a:rPr>
                        <a:t>…</a:t>
                      </a:r>
                      <a:endParaRPr lang="en-US" noProof="0" dirty="0"/>
                    </a:p>
                  </a:txBody>
                  <a:tcPr/>
                </a:tc>
                <a:extLst>
                  <a:ext uri="{0D108BD9-81ED-4DB2-BD59-A6C34878D82A}">
                    <a16:rowId xmlns:a16="http://schemas.microsoft.com/office/drawing/2014/main" val="2654770154"/>
                  </a:ext>
                </a:extLst>
              </a:tr>
            </a:tbl>
          </a:graphicData>
        </a:graphic>
      </p:graphicFrame>
    </p:spTree>
    <p:extLst>
      <p:ext uri="{BB962C8B-B14F-4D97-AF65-F5344CB8AC3E}">
        <p14:creationId xmlns:p14="http://schemas.microsoft.com/office/powerpoint/2010/main" val="40098807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181</TotalTime>
  <Words>774</Words>
  <Application>Microsoft Office PowerPoint</Application>
  <PresentationFormat>Grand écran</PresentationFormat>
  <Paragraphs>55</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Bahnschrift Light</vt:lpstr>
      <vt:lpstr>Garamond</vt:lpstr>
      <vt:lpstr>Organique</vt:lpstr>
      <vt:lpstr>Introduction to Databases</vt:lpstr>
      <vt:lpstr>MySQL</vt:lpstr>
      <vt:lpstr>Présentation PowerPoint</vt:lpstr>
      <vt:lpstr>PostgreSQL</vt:lpstr>
      <vt:lpstr>PostgreSQL features: </vt:lpstr>
      <vt:lpstr>SQL Server</vt:lpstr>
      <vt:lpstr>SQL Server features:</vt:lpstr>
      <vt:lpstr>Comparison between  MySQL vs PostgreSQL vs SQL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bases</dc:title>
  <dc:creator>HP</dc:creator>
  <cp:lastModifiedBy>Safouen Najjar</cp:lastModifiedBy>
  <cp:revision>11</cp:revision>
  <dcterms:created xsi:type="dcterms:W3CDTF">2021-03-21T15:19:57Z</dcterms:created>
  <dcterms:modified xsi:type="dcterms:W3CDTF">2021-12-27T00:29:42Z</dcterms:modified>
</cp:coreProperties>
</file>