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feer\OneDrive\Desktop\data-1664631944406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feer\OneDrive\Desktop\question%202%20data%20sq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feer\OneDrive\Desktop\question%203%20udacit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feer\OneDrive\Desktop\question%204%20data%20sql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[data-1664631944406.csv]Sheet1!PivotTable5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Genre of movies most popular with families.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Sheet1!$A$4:$A$9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6"/>
                <c:pt idx="0">
                  <c:v>1166</c:v>
                </c:pt>
                <c:pt idx="1">
                  <c:v>945</c:v>
                </c:pt>
                <c:pt idx="2">
                  <c:v>939</c:v>
                </c:pt>
                <c:pt idx="3">
                  <c:v>941</c:v>
                </c:pt>
                <c:pt idx="4">
                  <c:v>1096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AB-42CF-84BA-EDC08AD92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9040079"/>
        <c:axId val="579025519"/>
      </c:barChart>
      <c:catAx>
        <c:axId val="579040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025519"/>
        <c:crosses val="autoZero"/>
        <c:auto val="1"/>
        <c:lblAlgn val="ctr"/>
        <c:lblOffset val="100"/>
        <c:noMultiLvlLbl val="0"/>
      </c:catAx>
      <c:valAx>
        <c:axId val="57902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04007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[question 2 data sql.csv]Sheet9!PivotTable77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Rental duration of family-friendly movies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Sheet9!$B$1:$B$2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Sheet9!$A$3:$A$8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Sheet9!$B$3:$B$8</c:f>
              <c:numCache>
                <c:formatCode>General</c:formatCode>
                <c:ptCount val="6"/>
                <c:pt idx="0">
                  <c:v>18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7B-41B6-91FB-A2CC6EE30042}"/>
            </c:ext>
          </c:extLst>
        </c:ser>
        <c:ser>
          <c:idx val="1"/>
          <c:order val="1"/>
          <c:tx>
            <c:strRef>
              <c:f>Sheet9!$C$1:$C$2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Sheet9!$A$3:$A$8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Sheet9!$C$3:$C$8</c:f>
              <c:numCache>
                <c:formatCode>General</c:formatCode>
                <c:ptCount val="6"/>
                <c:pt idx="0">
                  <c:v>20</c:v>
                </c:pt>
                <c:pt idx="1">
                  <c:v>16</c:v>
                </c:pt>
                <c:pt idx="2">
                  <c:v>18</c:v>
                </c:pt>
                <c:pt idx="3">
                  <c:v>23</c:v>
                </c:pt>
                <c:pt idx="4">
                  <c:v>20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7B-41B6-91FB-A2CC6EE30042}"/>
            </c:ext>
          </c:extLst>
        </c:ser>
        <c:ser>
          <c:idx val="2"/>
          <c:order val="2"/>
          <c:tx>
            <c:strRef>
              <c:f>Sheet9!$D$1:$D$2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Sheet9!$A$3:$A$8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Sheet9!$D$3:$D$8</c:f>
              <c:numCache>
                <c:formatCode>General</c:formatCode>
                <c:ptCount val="6"/>
                <c:pt idx="0">
                  <c:v>22</c:v>
                </c:pt>
                <c:pt idx="1">
                  <c:v>35</c:v>
                </c:pt>
                <c:pt idx="2">
                  <c:v>20</c:v>
                </c:pt>
                <c:pt idx="3">
                  <c:v>23</c:v>
                </c:pt>
                <c:pt idx="4">
                  <c:v>34</c:v>
                </c:pt>
                <c:pt idx="5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7B-41B6-91FB-A2CC6EE30042}"/>
            </c:ext>
          </c:extLst>
        </c:ser>
        <c:ser>
          <c:idx val="3"/>
          <c:order val="3"/>
          <c:tx>
            <c:strRef>
              <c:f>Sheet9!$E$1:$E$2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Sheet9!$A$3:$A$8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Sheet9!$E$3:$E$8</c:f>
              <c:numCache>
                <c:formatCode>General</c:formatCode>
                <c:ptCount val="6"/>
                <c:pt idx="0">
                  <c:v>38</c:v>
                </c:pt>
                <c:pt idx="1">
                  <c:v>42</c:v>
                </c:pt>
                <c:pt idx="2">
                  <c:v>29</c:v>
                </c:pt>
                <c:pt idx="3">
                  <c:v>30</c:v>
                </c:pt>
                <c:pt idx="4">
                  <c:v>53</c:v>
                </c:pt>
                <c:pt idx="5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7B-41B6-91FB-A2CC6EE30042}"/>
            </c:ext>
          </c:extLst>
        </c:ser>
        <c:ser>
          <c:idx val="4"/>
          <c:order val="4"/>
          <c:tx>
            <c:strRef>
              <c:f>Sheet9!$F$1:$F$2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Sheet9!$A$3:$A$8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Sheet9!$F$3:$F$8</c:f>
              <c:numCache>
                <c:formatCode>General</c:formatCode>
                <c:ptCount val="6"/>
                <c:pt idx="0">
                  <c:v>52</c:v>
                </c:pt>
                <c:pt idx="1">
                  <c:v>40</c:v>
                </c:pt>
                <c:pt idx="2">
                  <c:v>52</c:v>
                </c:pt>
                <c:pt idx="3">
                  <c:v>44</c:v>
                </c:pt>
                <c:pt idx="4">
                  <c:v>56</c:v>
                </c:pt>
                <c:pt idx="5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7B-41B6-91FB-A2CC6EE3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440384"/>
        <c:axId val="428440800"/>
      </c:barChart>
      <c:catAx>
        <c:axId val="42844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440800"/>
        <c:crosses val="autoZero"/>
        <c:auto val="1"/>
        <c:lblAlgn val="ctr"/>
        <c:lblOffset val="100"/>
        <c:noMultiLvlLbl val="0"/>
      </c:catAx>
      <c:valAx>
        <c:axId val="42844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4403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[question 3 udacity.csv]Sheet1!PivotTable7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Family friendly movie rental length count for each quartile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6"/>
                <c:pt idx="0">
                  <c:v>22</c:v>
                </c:pt>
                <c:pt idx="1">
                  <c:v>14</c:v>
                </c:pt>
                <c:pt idx="2">
                  <c:v>14</c:v>
                </c:pt>
                <c:pt idx="3">
                  <c:v>17</c:v>
                </c:pt>
                <c:pt idx="4">
                  <c:v>15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5-4BFE-A61F-B631D2271BB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6"/>
                <c:pt idx="0">
                  <c:v>12</c:v>
                </c:pt>
                <c:pt idx="1">
                  <c:v>18</c:v>
                </c:pt>
                <c:pt idx="2">
                  <c:v>14</c:v>
                </c:pt>
                <c:pt idx="3">
                  <c:v>15</c:v>
                </c:pt>
                <c:pt idx="4">
                  <c:v>17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5-4BFE-A61F-B631D2271BB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Sheet1!$D$5:$D$10</c:f>
              <c:numCache>
                <c:formatCode>General</c:formatCode>
                <c:ptCount val="6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13</c:v>
                </c:pt>
                <c:pt idx="4">
                  <c:v>20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A5-4BFE-A61F-B631D2271BB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Sheet1!$E$5:$E$10</c:f>
              <c:numCache>
                <c:formatCode>General</c:formatCode>
                <c:ptCount val="6"/>
                <c:pt idx="0">
                  <c:v>17</c:v>
                </c:pt>
                <c:pt idx="1">
                  <c:v>14</c:v>
                </c:pt>
                <c:pt idx="2">
                  <c:v>16</c:v>
                </c:pt>
                <c:pt idx="3">
                  <c:v>13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A5-4BFE-A61F-B631D2271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1317311"/>
        <c:axId val="1701308991"/>
      </c:barChart>
      <c:catAx>
        <c:axId val="170131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308991"/>
        <c:crosses val="autoZero"/>
        <c:auto val="1"/>
        <c:lblAlgn val="ctr"/>
        <c:lblOffset val="100"/>
        <c:noMultiLvlLbl val="0"/>
      </c:catAx>
      <c:valAx>
        <c:axId val="170130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31731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[question 4 data sql.csv]Sheet5!PivotTable18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Store comparison from 2005 and 2006.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Sheet5!$B$1:$B$2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Sheet5!$A$3:$A$9</c:f>
              <c:multiLvlStrCache>
                <c:ptCount val="4"/>
                <c:lvl>
                  <c:pt idx="0">
                    <c:v>6</c:v>
                  </c:pt>
                  <c:pt idx="1">
                    <c:v>7</c:v>
                  </c:pt>
                  <c:pt idx="2">
                    <c:v>8</c:v>
                  </c:pt>
                  <c:pt idx="3">
                    <c:v>2</c:v>
                  </c:pt>
                </c:lvl>
                <c:lvl>
                  <c:pt idx="0">
                    <c:v>2005</c:v>
                  </c:pt>
                  <c:pt idx="3">
                    <c:v>2006</c:v>
                  </c:pt>
                </c:lvl>
              </c:multiLvlStrCache>
            </c:multiLvlStrRef>
          </c:cat>
          <c:val>
            <c:numRef>
              <c:f>Sheet5!$B$3:$B$9</c:f>
              <c:numCache>
                <c:formatCode>General</c:formatCode>
                <c:ptCount val="4"/>
                <c:pt idx="0">
                  <c:v>1015</c:v>
                </c:pt>
                <c:pt idx="1">
                  <c:v>3347</c:v>
                </c:pt>
                <c:pt idx="2">
                  <c:v>2835</c:v>
                </c:pt>
                <c:pt idx="3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63-439F-92B0-F90009C4FDD5}"/>
            </c:ext>
          </c:extLst>
        </c:ser>
        <c:ser>
          <c:idx val="1"/>
          <c:order val="1"/>
          <c:tx>
            <c:strRef>
              <c:f>Sheet5!$C$1:$C$2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Sheet5!$A$3:$A$9</c:f>
              <c:multiLvlStrCache>
                <c:ptCount val="4"/>
                <c:lvl>
                  <c:pt idx="0">
                    <c:v>6</c:v>
                  </c:pt>
                  <c:pt idx="1">
                    <c:v>7</c:v>
                  </c:pt>
                  <c:pt idx="2">
                    <c:v>8</c:v>
                  </c:pt>
                  <c:pt idx="3">
                    <c:v>2</c:v>
                  </c:pt>
                </c:lvl>
                <c:lvl>
                  <c:pt idx="0">
                    <c:v>2005</c:v>
                  </c:pt>
                  <c:pt idx="3">
                    <c:v>2006</c:v>
                  </c:pt>
                </c:lvl>
              </c:multiLvlStrCache>
            </c:multiLvlStrRef>
          </c:cat>
          <c:val>
            <c:numRef>
              <c:f>Sheet5!$C$3:$C$9</c:f>
              <c:numCache>
                <c:formatCode>General</c:formatCode>
                <c:ptCount val="4"/>
                <c:pt idx="0">
                  <c:v>1000</c:v>
                </c:pt>
                <c:pt idx="1">
                  <c:v>3366</c:v>
                </c:pt>
                <c:pt idx="2">
                  <c:v>2851</c:v>
                </c:pt>
                <c:pt idx="3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63-439F-92B0-F90009C4FD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3421808"/>
        <c:axId val="463435120"/>
      </c:barChart>
      <c:catAx>
        <c:axId val="46342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35120"/>
        <c:crosses val="autoZero"/>
        <c:auto val="1"/>
        <c:lblAlgn val="ctr"/>
        <c:lblOffset val="100"/>
        <c:noMultiLvlLbl val="0"/>
      </c:catAx>
      <c:valAx>
        <c:axId val="46343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C6ED-75F0-446A-2AAA-01086E31A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3D611-53F7-94CF-5BC7-3F51A70D0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D230-6C97-B7A5-89D4-3274C726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79C8-48AD-4E1F-970F-003DAFB2F90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A27D-0505-4630-6065-E49AE492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2A0E-0A28-33E8-B7F4-1FE3293D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D089-8731-47ED-82F6-F0C9DF857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30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59BC-A9E3-D429-EB43-8F54B9F8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8BF1A-EDD5-D2D0-C4AF-DAEFFE468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3E65-1924-1564-77B6-6561F572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79C8-48AD-4E1F-970F-003DAFB2F90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879F-A7A8-E7AE-B8F7-17493AE3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4090-D5D5-B03E-EF71-5BE78C26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D089-8731-47ED-82F6-F0C9DF857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8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F2E6-F38E-EBD8-B89D-4227EDB30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CEB40-3B7E-FB1E-886A-36ED979A6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DBEEF-D4B6-EA54-8A6A-477E6541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79C8-48AD-4E1F-970F-003DAFB2F90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A849-7A6A-8B99-47CE-8F198789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E531B-268E-5BBA-DD37-2398F78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D089-8731-47ED-82F6-F0C9DF857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61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6CFC-9F9A-886B-2F23-BE6003DC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581E-68B2-313C-33AB-CC81DB62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B4E8-D13D-8D8D-A17B-0DCD9590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79C8-48AD-4E1F-970F-003DAFB2F90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13C30-20AE-13AA-3665-92DCE14E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336A-DE0E-800E-F613-1DCE0F3C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D089-8731-47ED-82F6-F0C9DF857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8524-0E50-99AF-C4BD-A6909898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69F5-89D2-F0EC-99FB-8BC6C34E3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20EA-D83D-1E4D-5A9D-56ED3C85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79C8-48AD-4E1F-970F-003DAFB2F90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8F02B-E3CD-452A-6905-6C0454BB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F1BF-6AF7-B529-72A0-E55B6388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D089-8731-47ED-82F6-F0C9DF857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34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AF3-CC1C-2861-01E4-D54B36DF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87CE-720B-D12C-889B-3036E9C05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A395C-81DB-E00C-081E-D01D1C113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0B208-55FF-B459-D062-D66685E9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79C8-48AD-4E1F-970F-003DAFB2F90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B1F11-BBE1-16EF-EBE1-5DF68305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81957-2B5D-91C1-22B1-C1F71C98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D089-8731-47ED-82F6-F0C9DF857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3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2FFE-8265-5355-F134-9D60F6E9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F2EFB-A8A8-D685-AFF1-76D35CB7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54C0A-160D-C0C8-7217-042B564B4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D4D37-8337-A2E6-FAF2-FA8410E38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05F82-07BD-86EC-8BF4-F4A1DC87C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1F157-8AF9-B17E-622D-C0FB036B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79C8-48AD-4E1F-970F-003DAFB2F90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C4EC0-901A-D08C-7F16-A804A095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6B49F-CA83-EEE6-CD76-E797E653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D089-8731-47ED-82F6-F0C9DF857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CDC3-8B12-8328-3D1A-886FFCCF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A69E3-5081-3EAC-FEA0-AD15CC39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79C8-48AD-4E1F-970F-003DAFB2F90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70468-F7DF-C193-167B-E3CF89DD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6A9B2-884B-501E-7A72-7FCFA32C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D089-8731-47ED-82F6-F0C9DF857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01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0AFF1-CCEA-9698-EF63-C57FD5AA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79C8-48AD-4E1F-970F-003DAFB2F90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692DE-E6B0-2DC0-2BA8-2DE3A216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8FEB5-C5B1-2170-5FD4-228B2E71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D089-8731-47ED-82F6-F0C9DF857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03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2054-C383-FF8B-934E-1E71AF75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17F3-7534-6AED-DEC7-FD4B3641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77950-F8C3-AF55-184B-5501DBF53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B6D00-8E63-07C9-B2C0-8982CCE2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79C8-48AD-4E1F-970F-003DAFB2F90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31BE2-3421-5A35-ABD9-1F574D3E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14802-E0F0-5939-9EB8-DD45AEF0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D089-8731-47ED-82F6-F0C9DF857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81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ACBF-F4E2-2DC6-B089-56116DBF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EF4F1-973A-B11B-C05F-A7A066E27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EDEFE-214B-7D04-63E2-17820B20D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5F95-C665-154D-3572-F22112D4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79C8-48AD-4E1F-970F-003DAFB2F90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E5E8D-EDD6-DA53-7D65-C8F76DEB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FE1EC-4779-D333-6122-201D47D2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D089-8731-47ED-82F6-F0C9DF857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95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97576-0CC7-ABF0-000C-3308BE6B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10AB5-6A90-CBBE-2560-ECFE9B46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A465-295A-3976-8430-A47D2B0D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79C8-48AD-4E1F-970F-003DAFB2F90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55BB-6EB3-5692-5A71-372FA94C5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22342-89A7-39EA-844A-A17393563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D089-8731-47ED-82F6-F0C9DF857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4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E8FD7-DA94-EFA0-2577-73DB17B36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Question 1 - SQL Query that lists each movie, the film category it is classified in, and the number of times it has been rented out.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7CAE591-BCA6-19C4-DAB5-BF6191E882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300020"/>
              </p:ext>
            </p:extLst>
          </p:nvPr>
        </p:nvGraphicFramePr>
        <p:xfrm>
          <a:off x="3878407" y="309489"/>
          <a:ext cx="7811845" cy="6414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4F6D8-248D-1120-CBB4-4EC68BA83089}"/>
              </a:ext>
            </a:extLst>
          </p:cNvPr>
          <p:cNvSpPr txBox="1"/>
          <p:nvPr/>
        </p:nvSpPr>
        <p:spPr>
          <a:xfrm>
            <a:off x="384313" y="3564835"/>
            <a:ext cx="3248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from this slide that animation is the most popular for renting out.</a:t>
            </a:r>
          </a:p>
          <a:p>
            <a:endParaRPr lang="en-US" dirty="0"/>
          </a:p>
          <a:p>
            <a:r>
              <a:rPr lang="en-US" dirty="0"/>
              <a:t>SQL query question 1 in the text file was used to generate this graph.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39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96955B-B591-3049-0813-B65A8FBE8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433287"/>
              </p:ext>
            </p:extLst>
          </p:nvPr>
        </p:nvGraphicFramePr>
        <p:xfrm>
          <a:off x="1060174" y="1871512"/>
          <a:ext cx="9640039" cy="5251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705129-0102-5BBB-085A-54DE9006ED9F}"/>
              </a:ext>
            </a:extLst>
          </p:cNvPr>
          <p:cNvSpPr txBox="1"/>
          <p:nvPr/>
        </p:nvSpPr>
        <p:spPr>
          <a:xfrm>
            <a:off x="10700213" y="2967335"/>
            <a:ext cx="103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Rental_ duration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1F4FE-660A-CBA8-C548-3DD666F06799}"/>
              </a:ext>
            </a:extLst>
          </p:cNvPr>
          <p:cNvSpPr txBox="1"/>
          <p:nvPr/>
        </p:nvSpPr>
        <p:spPr>
          <a:xfrm>
            <a:off x="622852" y="225287"/>
            <a:ext cx="112245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b="1" i="0" dirty="0">
                <a:effectLst/>
                <a:latin typeface="+mj-lt"/>
              </a:rPr>
              <a:t>Question 2 - </a:t>
            </a:r>
            <a:r>
              <a:rPr lang="en-US" sz="2400" b="0" i="0" dirty="0">
                <a:effectLst/>
                <a:latin typeface="+mj-lt"/>
              </a:rPr>
              <a:t>length of rental duration of these family-friendly movies compares to the duration that all movies are rented for.</a:t>
            </a:r>
          </a:p>
          <a:p>
            <a:pPr fontAlgn="base"/>
            <a:r>
              <a:rPr lang="en-US" sz="2400" dirty="0">
                <a:latin typeface="+mj-lt"/>
              </a:rPr>
              <a:t>Below we can see that animation is most popular to be rented for 3 days and family is most popular to be rented for 7 days. SQL query question 2 in the text file was used to generate this graph</a:t>
            </a:r>
            <a:r>
              <a:rPr lang="en-US" sz="2400" dirty="0"/>
              <a:t>.</a:t>
            </a:r>
          </a:p>
          <a:p>
            <a:pPr algn="l" fontAlgn="base"/>
            <a:endParaRPr lang="en-US" sz="2400" b="0" i="0" dirty="0">
              <a:effectLst/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72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36BDF0-14BA-68FB-F9D1-331AD2FE54CC}"/>
              </a:ext>
            </a:extLst>
          </p:cNvPr>
          <p:cNvSpPr txBox="1"/>
          <p:nvPr/>
        </p:nvSpPr>
        <p:spPr>
          <a:xfrm>
            <a:off x="10262483" y="3244334"/>
            <a:ext cx="12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standard_ quartiles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1A52C-0650-133E-AEED-9D4D14E370F7}"/>
              </a:ext>
            </a:extLst>
          </p:cNvPr>
          <p:cNvSpPr txBox="1"/>
          <p:nvPr/>
        </p:nvSpPr>
        <p:spPr>
          <a:xfrm>
            <a:off x="745588" y="225083"/>
            <a:ext cx="111813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b="1" i="0" dirty="0">
                <a:solidFill>
                  <a:srgbClr val="2E3D49"/>
                </a:solidFill>
                <a:effectLst/>
              </a:rPr>
              <a:t>Question 3</a:t>
            </a:r>
          </a:p>
          <a:p>
            <a:pPr algn="l" fontAlgn="base"/>
            <a:r>
              <a:rPr lang="en-US" dirty="0"/>
              <a:t>A</a:t>
            </a:r>
            <a:r>
              <a:rPr lang="en-US" b="0" i="0" dirty="0">
                <a:effectLst/>
              </a:rPr>
              <a:t> table with the family-friendly film category, each of the quartiles, and the corresponding count of movies within each combination of film category for each corresponding rental duration category. </a:t>
            </a:r>
          </a:p>
          <a:p>
            <a:pPr algn="l" fontAlgn="base"/>
            <a:r>
              <a:rPr lang="en-US" dirty="0"/>
              <a:t>Below </a:t>
            </a:r>
            <a:r>
              <a:rPr lang="en-US" b="0" i="0" dirty="0">
                <a:effectLst/>
              </a:rPr>
              <a:t>the corresponding count of family friendly movies, in the 1st quarter the count is </a:t>
            </a:r>
            <a:r>
              <a:rPr lang="en-US" dirty="0"/>
              <a:t>22</a:t>
            </a:r>
            <a:r>
              <a:rPr lang="en-US" b="0" i="0" dirty="0">
                <a:effectLst/>
              </a:rPr>
              <a:t> for Animation.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SQL query question 3 in the text file was used to generate this graph.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algn="l" fontAlgn="base"/>
            <a:endParaRPr lang="en-GB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C7DFFFD-DD9B-EDA3-6E29-4B5D09186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604123"/>
              </p:ext>
            </p:extLst>
          </p:nvPr>
        </p:nvGraphicFramePr>
        <p:xfrm>
          <a:off x="745588" y="2425148"/>
          <a:ext cx="9151135" cy="4002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890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7117-6A70-FA38-1394-195A77E20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91" y="221565"/>
            <a:ext cx="8787618" cy="1079769"/>
          </a:xfrm>
        </p:spPr>
        <p:txBody>
          <a:bodyPr>
            <a:normAutofit fontScale="90000"/>
          </a:bodyPr>
          <a:lstStyle/>
          <a:p>
            <a:r>
              <a:rPr lang="en-US" sz="2400" b="1" i="0" dirty="0">
                <a:effectLst/>
              </a:rPr>
              <a:t>Question 4- </a:t>
            </a:r>
            <a:br>
              <a:rPr lang="en-US" sz="2400" b="0" i="0" dirty="0">
                <a:solidFill>
                  <a:srgbClr val="525C65"/>
                </a:solidFill>
                <a:effectLst/>
              </a:rPr>
            </a:br>
            <a:r>
              <a:rPr lang="en-US" sz="2400" b="0" dirty="0">
                <a:solidFill>
                  <a:srgbClr val="525C65"/>
                </a:solidFill>
              </a:rPr>
              <a:t>Q</a:t>
            </a:r>
            <a:r>
              <a:rPr lang="en-US" sz="2400" i="0" dirty="0">
                <a:effectLst/>
              </a:rPr>
              <a:t>uery that returns the store ID for the store, the year and month and the number of rental orders each store has fulfilled for that month. </a:t>
            </a:r>
            <a:br>
              <a:rPr lang="en-US" sz="2400" i="0" dirty="0">
                <a:effectLst/>
              </a:rPr>
            </a:br>
            <a:endParaRPr lang="en-GB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40B000-CAEE-BFBA-E9B6-987C62C883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208313"/>
              </p:ext>
            </p:extLst>
          </p:nvPr>
        </p:nvGraphicFramePr>
        <p:xfrm>
          <a:off x="1983545" y="1576387"/>
          <a:ext cx="6950905" cy="4669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851D58-CB67-E736-B79B-273D27BE9B9D}"/>
              </a:ext>
            </a:extLst>
          </p:cNvPr>
          <p:cNvSpPr txBox="1"/>
          <p:nvPr/>
        </p:nvSpPr>
        <p:spPr>
          <a:xfrm>
            <a:off x="8934450" y="3727939"/>
            <a:ext cx="223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ID – 1</a:t>
            </a:r>
          </a:p>
          <a:p>
            <a:r>
              <a:rPr lang="en-US" dirty="0"/>
              <a:t>Store ID - 2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DC25A-0AAC-E69B-065F-B418D8EAD3E9}"/>
              </a:ext>
            </a:extLst>
          </p:cNvPr>
          <p:cNvSpPr txBox="1"/>
          <p:nvPr/>
        </p:nvSpPr>
        <p:spPr>
          <a:xfrm>
            <a:off x="9183757" y="1016680"/>
            <a:ext cx="22367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from rental month 6 in 2005 that Store 1 has fulfilled more order than Store 2.</a:t>
            </a:r>
          </a:p>
          <a:p>
            <a:endParaRPr lang="en-US" dirty="0"/>
          </a:p>
          <a:p>
            <a:r>
              <a:rPr lang="en-US" dirty="0"/>
              <a:t>SQL query question 4 in the text file was used to generate this graph.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17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304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 Question 1 - SQL Query that lists each movie, the film category it is classified in, and the number of times it has been rented out.</vt:lpstr>
      <vt:lpstr>PowerPoint Presentation</vt:lpstr>
      <vt:lpstr>PowerPoint Presentation</vt:lpstr>
      <vt:lpstr>Question 4-  Query that returns the store ID for the store, the year and month and the number of rental orders each store has fulfilled for that month.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SQL Query that lists each movie, the film category it is classified in, and the number of times it has been rented out.</dc:title>
  <dc:creator>Safeer Mughal</dc:creator>
  <cp:lastModifiedBy>Safeer Mughal</cp:lastModifiedBy>
  <cp:revision>21</cp:revision>
  <dcterms:created xsi:type="dcterms:W3CDTF">2022-10-01T13:27:25Z</dcterms:created>
  <dcterms:modified xsi:type="dcterms:W3CDTF">2022-10-08T18:08:15Z</dcterms:modified>
</cp:coreProperties>
</file>