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8" r:id="rId6"/>
    <p:sldId id="259" r:id="rId7"/>
    <p:sldId id="261" r:id="rId8"/>
    <p:sldId id="262" r:id="rId9"/>
    <p:sldId id="283" r:id="rId10"/>
    <p:sldId id="263" r:id="rId11"/>
    <p:sldId id="284" r:id="rId12"/>
    <p:sldId id="285" r:id="rId13"/>
    <p:sldId id="264" r:id="rId14"/>
    <p:sldId id="265" r:id="rId15"/>
    <p:sldId id="278" r:id="rId16"/>
  </p:sldIdLst>
  <p:sldSz cx="9144000" cy="5143500"/>
  <p:notesSz cx="6858000" cy="9144000"/>
  <p:embeddedFontLst>
    <p:embeddedFont>
      <p:font typeface="Titillium Web ExtraLight" panose="00000500000000000000"/>
      <p:regular r:id="rId20"/>
    </p:embeddedFont>
    <p:embeddedFont>
      <p:font typeface="Titillium Web" panose="0000050000000000000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4" name="Google Shape;664;p11"/>
          <p:cNvSpPr txBox="1"/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14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4"/>
          <p:cNvSpPr txBox="1"/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 panose="00000500000000000000"/>
              <a:buChar char="▫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●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○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■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5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6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573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▫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●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○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■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Analysis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2"/>
          <p:cNvSpPr txBox="1"/>
          <p:nvPr>
            <p:ph type="title"/>
          </p:nvPr>
        </p:nvSpPr>
        <p:spPr>
          <a:xfrm>
            <a:off x="365025" y="27044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ym typeface="+mn-ea"/>
              </a:rPr>
              <a:t>Sarimax Model</a:t>
            </a:r>
            <a:endParaRPr lang="en-US" altLang="en-GB"/>
          </a:p>
        </p:txBody>
      </p:sp>
      <p:sp>
        <p:nvSpPr>
          <p:cNvPr id="843" name="Google Shape;843;p22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1127760"/>
            <a:ext cx="6812280" cy="38341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Changing Code</a:t>
            </a:r>
            <a:endParaRPr lang="en-US" altLang="en-GB"/>
          </a:p>
        </p:txBody>
      </p:sp>
      <p:sp>
        <p:nvSpPr>
          <p:cNvPr id="849" name="Google Shape;849;p23"/>
          <p:cNvSpPr txBox="1"/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Holt Winter</a:t>
            </a:r>
            <a:endParaRPr lang="en-US" alt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/>
              <a:t>We've used Holt Winter Model</a:t>
            </a:r>
            <a:endParaRPr lang="en-US" altLang="en-GB"/>
          </a:p>
        </p:txBody>
      </p:sp>
      <p:sp>
        <p:nvSpPr>
          <p:cNvPr id="850" name="Google Shape;850;p23"/>
          <p:cNvSpPr txBox="1"/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>
                <a:sym typeface="+mn-ea"/>
              </a:rPr>
              <a:t>Changing Seasonal Periods</a:t>
            </a:r>
            <a:endParaRPr lang="en-US" alt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We've changed the seasonal periods from 7 to 70 to get more accurate forcasting</a:t>
            </a:r>
            <a:endParaRPr lang="en-GB"/>
          </a:p>
        </p:txBody>
      </p:sp>
      <p:sp>
        <p:nvSpPr>
          <p:cNvPr id="851" name="Google Shape;851;p23"/>
          <p:cNvSpPr txBox="1"/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Spiltting Data</a:t>
            </a:r>
            <a:endParaRPr lang="en-US" alt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/>
              <a:t>We've taken 2 months instead of 3 for validation and the rest to train so it has more data to train on</a:t>
            </a:r>
            <a:endParaRPr lang="en-US" alt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852" name="Google Shape;852;p23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/>
          <p:nvPr>
            <p:ph type="title"/>
          </p:nvPr>
        </p:nvSpPr>
        <p:spPr>
          <a:xfrm>
            <a:off x="440024" y="156735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Final Results</a:t>
            </a:r>
            <a:endParaRPr lang="en-US" altLang="en-GB"/>
          </a:p>
        </p:txBody>
      </p:sp>
      <p:sp>
        <p:nvSpPr>
          <p:cNvPr id="859" name="Google Shape;859;p24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60" name="Google Shape;860;p24"/>
          <p:cNvPicPr preferRelativeResize="0"/>
          <p:nvPr/>
        </p:nvPicPr>
        <p:blipFill rotWithShape="1">
          <a:blip r:embed="rId1"/>
          <a:srcRect l="33084" t="10435" r="23188" b="1652"/>
          <a:stretch>
            <a:fillRect/>
          </a:stretch>
        </p:blipFill>
        <p:spPr>
          <a:xfrm>
            <a:off x="5546725" y="544875"/>
            <a:ext cx="3039851" cy="40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fter chan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828675"/>
            <a:ext cx="7665085" cy="40919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12" name="Google Shape;1012;p37"/>
          <p:cNvSpPr txBox="1"/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THANKS!</a:t>
            </a:r>
            <a:endParaRPr sz="6000"/>
          </a:p>
        </p:txBody>
      </p:sp>
      <p:sp>
        <p:nvSpPr>
          <p:cNvPr id="1013" name="Google Shape;1013;p37"/>
          <p:cNvSpPr txBox="1"/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Any questions?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1"/>
          <a:srcRect l="29032" t="-74" r="24357" b="6947"/>
          <a:stretch>
            <a:fillRect/>
          </a:stretch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Purpose of The project</a:t>
            </a:r>
            <a:endParaRPr lang="en-US" altLang="en-GB" sz="4000"/>
          </a:p>
        </p:txBody>
      </p:sp>
      <p:sp>
        <p:nvSpPr>
          <p:cNvPr id="808" name="Google Shape;808;p19"/>
          <p:cNvSpPr txBox="1"/>
          <p:nvPr>
            <p:ph type="subTitle" idx="1"/>
          </p:nvPr>
        </p:nvSpPr>
        <p:spPr>
          <a:xfrm>
            <a:off x="1004570" y="1685290"/>
            <a:ext cx="713486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Forecasting the traffic on a new form of transportation called JetRail for the next 7 months since Unicorn Investors wants to make an investment in it. JetRail uses Jet propulsion technology to run rails and move people at a high speed! The investment would only make sense, if the investors can get more than 1 Million monthly users with in next 18 months.</a:t>
            </a:r>
            <a:endParaRPr lang="en-US" alt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3;p17"/>
          <p:cNvSpPr txBox="1"/>
          <p:nvPr>
            <p:ph type="title"/>
          </p:nvPr>
        </p:nvSpPr>
        <p:spPr>
          <a:xfrm>
            <a:off x="131445" y="503555"/>
            <a:ext cx="5490210" cy="970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sym typeface="+mn-ea"/>
              </a:rPr>
              <a:t>Modeling Techniques </a:t>
            </a:r>
            <a:r>
              <a:rPr lang="en-US" sz="2800">
                <a:sym typeface="+mn-ea"/>
              </a:rPr>
              <a:t>used for forcasting</a:t>
            </a:r>
            <a:endParaRPr lang="en-US" sz="2800">
              <a:sym typeface="+mn-ea"/>
            </a:endParaRPr>
          </a:p>
        </p:txBody>
      </p:sp>
      <p:sp>
        <p:nvSpPr>
          <p:cNvPr id="4" name="Google Shape;794;p17"/>
          <p:cNvSpPr txBox="1"/>
          <p:nvPr>
            <p:ph type="body" idx="1"/>
          </p:nvPr>
        </p:nvSpPr>
        <p:spPr>
          <a:xfrm>
            <a:off x="615950" y="1473835"/>
            <a:ext cx="3985260" cy="145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GB" sz="2000" b="1"/>
              <a:t>Holt’s Linear Trend Model </a:t>
            </a:r>
            <a:endParaRPr lang="en-GB" sz="2000" b="1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GB" sz="2000" b="1"/>
              <a:t>Holt Winter’s Model</a:t>
            </a:r>
            <a:endParaRPr lang="en-GB" sz="2000" b="1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GB" sz="2000" b="1"/>
              <a:t>ARIMA model</a:t>
            </a:r>
            <a:endParaRPr lang="en-GB" sz="2000" b="1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GB" sz="2000" b="1"/>
              <a:t>SARIMAX model</a:t>
            </a:r>
            <a:endParaRPr lang="en-GB" sz="2000" b="1"/>
          </a:p>
        </p:txBody>
      </p:sp>
      <p:pic>
        <p:nvPicPr>
          <p:cNvPr id="5" name="Google Shape;795;p17" descr="photo-1434030216411-0b793f4b4173.jpg"/>
          <p:cNvPicPr preferRelativeResize="0"/>
          <p:nvPr/>
        </p:nvPicPr>
        <p:blipFill rotWithShape="1">
          <a:blip r:embed="rId1"/>
          <a:srcRect l="16447" r="8482"/>
          <a:stretch>
            <a:fillRect/>
          </a:stretch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3;p17"/>
          <p:cNvSpPr txBox="1"/>
          <p:nvPr/>
        </p:nvSpPr>
        <p:spPr>
          <a:xfrm>
            <a:off x="615950" y="3082290"/>
            <a:ext cx="5490210" cy="970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ym typeface="+mn-ea"/>
              </a:rPr>
              <a:t>Used Language For Analyzing and Forecasting </a:t>
            </a:r>
            <a:endParaRPr lang="en-US" sz="2400">
              <a:sym typeface="+mn-ea"/>
            </a:endParaRPr>
          </a:p>
        </p:txBody>
      </p:sp>
      <p:sp>
        <p:nvSpPr>
          <p:cNvPr id="7" name="Google Shape;794;p17"/>
          <p:cNvSpPr txBox="1"/>
          <p:nvPr/>
        </p:nvSpPr>
        <p:spPr>
          <a:xfrm>
            <a:off x="1147445" y="3990340"/>
            <a:ext cx="3985260" cy="659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▫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●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○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■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US" altLang="en-GB" sz="2000" b="1"/>
              <a:t>Python</a:t>
            </a:r>
            <a:endParaRPr lang="en-US" altLang="en-GB" sz="2000" b="1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/>
          <p:nvPr>
            <p:ph type="title"/>
          </p:nvPr>
        </p:nvSpPr>
        <p:spPr>
          <a:xfrm>
            <a:off x="311785" y="753745"/>
            <a:ext cx="4877435" cy="69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Toturial</a:t>
            </a:r>
            <a:endParaRPr lang="en-US" sz="2800">
              <a:sym typeface="+mn-ea"/>
            </a:endParaRPr>
          </a:p>
        </p:txBody>
      </p:sp>
      <p:sp>
        <p:nvSpPr>
          <p:cNvPr id="3" name="Google Shape;794;p17"/>
          <p:cNvSpPr txBox="1"/>
          <p:nvPr>
            <p:ph type="body" idx="1"/>
          </p:nvPr>
        </p:nvSpPr>
        <p:spPr>
          <a:xfrm>
            <a:off x="745490" y="1776730"/>
            <a:ext cx="7708265" cy="145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"/>
            </a:pPr>
            <a:r>
              <a:rPr lang="en-US" altLang="en-GB" sz="2000" b="1">
                <a:sym typeface="+mn-ea"/>
              </a:rPr>
              <a:t>Understanding data</a:t>
            </a:r>
            <a:endParaRPr lang="en-GB" sz="2000" b="1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"/>
            </a:pPr>
            <a:r>
              <a:rPr lang="en-US" altLang="en-GB" sz="2000" b="1">
                <a:sym typeface="+mn-ea"/>
              </a:rPr>
              <a:t>Forcasting</a:t>
            </a:r>
            <a:endParaRPr lang="en-GB" sz="2000" b="1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GB" sz="2000" b="1"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Understanding data</a:t>
            </a:r>
            <a:endParaRPr lang="en-US" altLang="en-GB"/>
          </a:p>
        </p:txBody>
      </p:sp>
      <p:sp>
        <p:nvSpPr>
          <p:cNvPr id="815" name="Google Shape;815;p20"/>
          <p:cNvSpPr txBox="1"/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altLang="en-GB"/>
              <a:t>Hypothesis Generation </a:t>
            </a:r>
            <a:endParaRPr lang="en-US" alt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GB"/>
              <a:t>Dataset Structure and Content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GB"/>
              <a:t>Feature Extraction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GB"/>
              <a:t>Exploratory Analysis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816" name="Google Shape;816;p20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/>
          <p:cNvSpPr txBox="1"/>
          <p:nvPr>
            <p:ph type="subTitle" idx="4294967295"/>
          </p:nvPr>
        </p:nvSpPr>
        <p:spPr>
          <a:xfrm>
            <a:off x="316564" y="684227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800"/>
              <a:t>F</a:t>
            </a:r>
            <a:r>
              <a:rPr lang="en-GB" sz="1800"/>
              <a:t>irst hypothesis</a:t>
            </a:r>
            <a:r>
              <a:rPr lang="en-US" altLang="en-GB" sz="1800"/>
              <a:t>:</a:t>
            </a:r>
            <a:r>
              <a:rPr lang="en-GB" sz="1800"/>
              <a:t> traffic will increase as the years pass by. </a:t>
            </a:r>
            <a:endParaRPr lang="en-GB" sz="180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21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7055" y="116840"/>
            <a:ext cx="2966085" cy="2239645"/>
          </a:xfrm>
          <a:prstGeom prst="rect">
            <a:avLst/>
          </a:prstGeom>
        </p:spPr>
      </p:pic>
      <p:sp>
        <p:nvSpPr>
          <p:cNvPr id="3" name="Google Shape;822;p21"/>
          <p:cNvSpPr txBox="1"/>
          <p:nvPr/>
        </p:nvSpPr>
        <p:spPr>
          <a:xfrm>
            <a:off x="316564" y="2975307"/>
            <a:ext cx="51789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S</a:t>
            </a:r>
            <a:r>
              <a:rPr sz="1800"/>
              <a:t>econd hypothesis</a:t>
            </a:r>
            <a:r>
              <a:rPr lang="en-US" sz="1800"/>
              <a:t>:</a:t>
            </a:r>
            <a:r>
              <a:rPr sz="1800"/>
              <a:t> </a:t>
            </a:r>
            <a:r>
              <a:rPr lang="en-GB" sz="1800">
                <a:sym typeface="+mn-ea"/>
              </a:rPr>
              <a:t>traffic will increase</a:t>
            </a:r>
            <a:r>
              <a:rPr sz="1800"/>
              <a:t> from May to October</a:t>
            </a:r>
            <a:endParaRPr sz="1800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2666365"/>
            <a:ext cx="2766060" cy="22625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21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Google Shape;822;p21"/>
          <p:cNvSpPr txBox="1"/>
          <p:nvPr/>
        </p:nvSpPr>
        <p:spPr>
          <a:xfrm>
            <a:off x="253064" y="590247"/>
            <a:ext cx="51789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Third </a:t>
            </a:r>
            <a:r>
              <a:rPr lang="en-GB" sz="1800"/>
              <a:t>hypothesis</a:t>
            </a:r>
            <a:r>
              <a:rPr lang="en-US" altLang="en-GB" sz="1800"/>
              <a:t>:</a:t>
            </a:r>
            <a:r>
              <a:rPr lang="en-GB" sz="1800"/>
              <a:t> traffic will be more during peak hours</a:t>
            </a:r>
            <a:r>
              <a:rPr lang="en-US" altLang="en-GB" sz="1800"/>
              <a:t>.</a:t>
            </a:r>
            <a:endParaRPr lang="en-US" altLang="en-GB" sz="1800"/>
          </a:p>
        </p:txBody>
      </p:sp>
      <p:pic>
        <p:nvPicPr>
          <p:cNvPr id="2" name="Picture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0" y="354330"/>
            <a:ext cx="2682240" cy="2141855"/>
          </a:xfrm>
          <a:prstGeom prst="rect">
            <a:avLst/>
          </a:prstGeom>
        </p:spPr>
      </p:pic>
      <p:sp>
        <p:nvSpPr>
          <p:cNvPr id="3" name="Google Shape;822;p21"/>
          <p:cNvSpPr txBox="1"/>
          <p:nvPr/>
        </p:nvSpPr>
        <p:spPr>
          <a:xfrm>
            <a:off x="149559" y="2831797"/>
            <a:ext cx="51789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Forth </a:t>
            </a:r>
            <a:r>
              <a:rPr lang="en-GB" sz="1800"/>
              <a:t>hypothesis</a:t>
            </a:r>
            <a:r>
              <a:rPr lang="en-US" altLang="en-GB" sz="1800"/>
              <a:t>:</a:t>
            </a:r>
            <a:r>
              <a:rPr lang="en-GB" sz="1800"/>
              <a:t> </a:t>
            </a:r>
            <a:r>
              <a:rPr lang="en-US" altLang="en-GB" sz="1800"/>
              <a:t>traffic will be more on weekdays.</a:t>
            </a:r>
            <a:endParaRPr lang="en-US" altLang="en-GB" sz="1800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585720"/>
            <a:ext cx="3063240" cy="24041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/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Splitting </a:t>
            </a:r>
            <a:r>
              <a:rPr lang="en-US" altLang="en-GB">
                <a:sym typeface="+mn-ea"/>
              </a:rPr>
              <a:t>D</a:t>
            </a:r>
            <a:r>
              <a:rPr lang="en-GB">
                <a:sym typeface="+mn-ea"/>
              </a:rPr>
              <a:t>ata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/>
              <a:t>D</a:t>
            </a:r>
            <a:r>
              <a:rPr lang="en-GB"/>
              <a:t>ivide the data into training and validation set</a:t>
            </a:r>
            <a:r>
              <a:rPr lang="en-US" altLang="en-GB"/>
              <a:t>.</a:t>
            </a:r>
            <a:r>
              <a:rPr lang="en-GB"/>
              <a:t> </a:t>
            </a:r>
            <a:r>
              <a:rPr lang="en-US" altLang="en-GB"/>
              <a:t>L</a:t>
            </a:r>
            <a:r>
              <a:rPr lang="en-GB"/>
              <a:t>ast 3 months as the validation data and </a:t>
            </a:r>
            <a:r>
              <a:rPr lang="en-US" altLang="en-GB"/>
              <a:t>the</a:t>
            </a:r>
            <a:r>
              <a:rPr lang="en-GB"/>
              <a:t> rest for training data. </a:t>
            </a:r>
            <a:endParaRPr lang="en-GB"/>
          </a:p>
        </p:txBody>
      </p:sp>
      <p:sp>
        <p:nvSpPr>
          <p:cNvPr id="841" name="Google Shape;841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ym typeface="+mn-ea"/>
              </a:rPr>
              <a:t>Forcasting</a:t>
            </a:r>
            <a:endParaRPr lang="en-GB"/>
          </a:p>
        </p:txBody>
      </p:sp>
      <p:sp>
        <p:nvSpPr>
          <p:cNvPr id="842" name="Google Shape;842;p22"/>
          <p:cNvSpPr txBox="1"/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Modeling Techniques</a:t>
            </a:r>
            <a:endParaRPr 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b="1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-GB"/>
              <a:t>Naive Approach</a:t>
            </a:r>
            <a:endParaRPr lang="en-GB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-GB"/>
              <a:t>Moving Average</a:t>
            </a:r>
            <a:endParaRPr lang="en-GB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-GB"/>
              <a:t>Simple Exponential Smoothing</a:t>
            </a:r>
            <a:endParaRPr lang="en-GB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-GB"/>
              <a:t>Holt’s Linear Trend Model</a:t>
            </a:r>
            <a:endParaRPr lang="en-GB"/>
          </a:p>
        </p:txBody>
      </p:sp>
      <p:sp>
        <p:nvSpPr>
          <p:cNvPr id="843" name="Google Shape;843;p22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2"/>
          <p:cNvSpPr txBox="1"/>
          <p:nvPr>
            <p:ph type="title"/>
          </p:nvPr>
        </p:nvSpPr>
        <p:spPr>
          <a:xfrm>
            <a:off x="295175" y="837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ym typeface="+mn-ea"/>
              </a:rPr>
              <a:t>Modeling Techniques</a:t>
            </a:r>
            <a:endParaRPr lang="en-GB"/>
          </a:p>
        </p:txBody>
      </p:sp>
      <p:sp>
        <p:nvSpPr>
          <p:cNvPr id="843" name="Google Shape;843;p22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" y="941070"/>
            <a:ext cx="2654935" cy="1901190"/>
          </a:xfrm>
          <a:prstGeom prst="rect">
            <a:avLst/>
          </a:prstGeom>
        </p:spPr>
      </p:pic>
      <p:pic>
        <p:nvPicPr>
          <p:cNvPr id="5" name="Picture 4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0" y="941070"/>
            <a:ext cx="4645660" cy="1807210"/>
          </a:xfrm>
          <a:prstGeom prst="rect">
            <a:avLst/>
          </a:prstGeom>
        </p:spPr>
      </p:pic>
      <p:pic>
        <p:nvPicPr>
          <p:cNvPr id="6" name="Picture 5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3018155"/>
            <a:ext cx="3333750" cy="1920875"/>
          </a:xfrm>
          <a:prstGeom prst="rect">
            <a:avLst/>
          </a:prstGeom>
        </p:spPr>
      </p:pic>
      <p:pic>
        <p:nvPicPr>
          <p:cNvPr id="9" name="Picture 8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95" y="3020695"/>
            <a:ext cx="3832225" cy="19183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1521</Words>
  <Application>WPS Presentation</Application>
  <PresentationFormat/>
  <Paragraphs>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Arial</vt:lpstr>
      <vt:lpstr>Titillium Web ExtraLight</vt:lpstr>
      <vt:lpstr>Titillium Web</vt:lpstr>
      <vt:lpstr>Wingdings</vt:lpstr>
      <vt:lpstr>Microsoft YaHei</vt:lpstr>
      <vt:lpstr/>
      <vt:lpstr>Arial Unicode MS</vt:lpstr>
      <vt:lpstr>Segoe Print</vt:lpstr>
      <vt:lpstr>Thaliard template</vt:lpstr>
      <vt:lpstr>Time Series Analysis</vt:lpstr>
      <vt:lpstr>Purpose of The project</vt:lpstr>
      <vt:lpstr>Modeling Techniques used for forcasting</vt:lpstr>
      <vt:lpstr>Toturial</vt:lpstr>
      <vt:lpstr>Understanding data</vt:lpstr>
      <vt:lpstr>PowerPoint 演示文稿</vt:lpstr>
      <vt:lpstr>PowerPoint 演示文稿</vt:lpstr>
      <vt:lpstr>Forcasting</vt:lpstr>
      <vt:lpstr>Modeling Techniques</vt:lpstr>
      <vt:lpstr>Sarimax Model</vt:lpstr>
      <vt:lpstr>IN TWO OR THREE COLUMNS</vt:lpstr>
      <vt:lpstr>A PICTURE IS WORTH A THOUSAND WORDS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/>
  <cp:lastModifiedBy>Safofoh</cp:lastModifiedBy>
  <cp:revision>22</cp:revision>
  <dcterms:created xsi:type="dcterms:W3CDTF">2018-10-01T10:46:00Z</dcterms:created>
  <dcterms:modified xsi:type="dcterms:W3CDTF">2018-11-04T05:40:54Z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