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4603375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054770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5340095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1"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9"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24"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3"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7"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18"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19"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0"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1"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4261487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5"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5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3"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1"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0"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4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48"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4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46"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2"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43"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44"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45"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1531814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366831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3343306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612166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3308998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635244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912125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290672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934965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4/14/2024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5569635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jpeg"/><Relationship Id="rId3" Type="http://schemas.openxmlformats.org/officeDocument/2006/relationships/image" Target="../media/12.jpeg"/><Relationship Id="rId4"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34" name="组合"/>
          <p:cNvGrpSpPr>
            <a:grpSpLocks/>
          </p:cNvGrpSpPr>
          <p:nvPr/>
        </p:nvGrpSpPr>
        <p:grpSpPr>
          <a:xfrm>
            <a:off x="742949" y="1104900"/>
            <a:ext cx="1743074" cy="1333500"/>
            <a:chOff x="742949" y="1104900"/>
            <a:chExt cx="1743074" cy="1333500"/>
          </a:xfrm>
        </p:grpSpPr>
        <p:sp>
          <p:nvSpPr>
            <p:cNvPr id="32" name="曲线"/>
            <p:cNvSpPr>
              <a:spLocks/>
            </p:cNvSpPr>
            <p:nvPr/>
          </p:nvSpPr>
          <p:spPr>
            <a:xfrm rot="0">
              <a:off x="742949" y="1381124"/>
              <a:ext cx="1228724"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600" y="10801"/>
                  </a:lnTo>
                  <a:lnTo>
                    <a:pt x="16954" y="0"/>
                  </a:lnTo>
                  <a:close/>
                </a:path>
              </a:pathLst>
            </a:custGeom>
            <a:solidFill>
              <a:srgbClr val="5FCAEE"/>
            </a:solidFill>
            <a:ln cmpd="sng" cap="flat">
              <a:noFill/>
              <a:prstDash val="solid"/>
              <a:miter/>
            </a:ln>
          </p:spPr>
        </p:sp>
        <p:sp>
          <p:nvSpPr>
            <p:cNvPr id="33" name="曲线"/>
            <p:cNvSpPr>
              <a:spLocks/>
            </p:cNvSpPr>
            <p:nvPr/>
          </p:nvSpPr>
          <p:spPr>
            <a:xfrm rot="0">
              <a:off x="1838325" y="1104900"/>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35"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36"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37" name="文本框"/>
          <p:cNvSpPr>
            <a:spLocks noGrp="1"/>
          </p:cNvSpPr>
          <p:nvPr>
            <p:ph type="ctrTitle"/>
          </p:nvPr>
        </p:nvSpPr>
        <p:spPr>
          <a:xfrm flipV="1" rot="10800000">
            <a:off x="2276470" y="1559016"/>
            <a:ext cx="7822864" cy="74041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4800" b="0" i="0" u="none" strike="noStrike" kern="0" cap="none" spc="15" baseline="0">
                <a:solidFill>
                  <a:schemeClr val="tx1"/>
                </a:solidFill>
                <a:latin typeface="Trebuchet MS" pitchFamily="0" charset="0"/>
                <a:ea typeface="宋体" pitchFamily="0" charset="0"/>
                <a:cs typeface="Trebuchet MS" pitchFamily="0" charset="0"/>
              </a:rPr>
              <a:t>SAFA .M.R</a:t>
            </a: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sp>
        <p:nvSpPr>
          <p:cNvPr id="38" name="矩形"/>
          <p:cNvSpPr>
            <a:spLocks/>
          </p:cNvSpPr>
          <p:nvPr/>
        </p:nvSpPr>
        <p:spPr>
          <a:xfrm rot="0">
            <a:off x="6484620" y="2821622"/>
            <a:ext cx="1859279" cy="374649"/>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2400" b="1" i="0" u="none" strike="noStrike" kern="1200" cap="none" spc="10" baseline="0">
                <a:solidFill>
                  <a:srgbClr val="2D936B"/>
                </a:solidFill>
                <a:latin typeface="Trebuchet MS" pitchFamily="0" charset="0"/>
                <a:ea typeface="宋体" pitchFamily="0" charset="0"/>
                <a:cs typeface="Trebuchet MS" pitchFamily="0" charset="0"/>
              </a:rPr>
              <a:t>Final</a:t>
            </a:r>
            <a:r>
              <a:rPr lang="en-US" altLang="zh-CN" sz="2400" b="1" i="0" u="none" strike="noStrike" kern="1200" cap="none" spc="-165" baseline="0">
                <a:solidFill>
                  <a:srgbClr val="2D936B"/>
                </a:solidFill>
                <a:latin typeface="Trebuchet MS" pitchFamily="0" charset="0"/>
                <a:ea typeface="宋体" pitchFamily="0" charset="0"/>
                <a:cs typeface="Trebuchet MS" pitchFamily="0" charset="0"/>
              </a:rPr>
              <a:t> </a:t>
            </a:r>
            <a:r>
              <a:rPr lang="en-US" altLang="zh-CN" sz="2400" b="1" i="0" u="none" strike="noStrike" kern="1200" cap="none" spc="-5" baseline="0">
                <a:solidFill>
                  <a:srgbClr val="2D936B"/>
                </a:solidFill>
                <a:latin typeface="Trebuchet MS" pitchFamily="0" charset="0"/>
                <a:ea typeface="宋体" pitchFamily="0" charset="0"/>
                <a:cs typeface="Trebuchet MS" pitchFamily="0" charset="0"/>
              </a:rPr>
              <a:t>Project</a:t>
            </a:r>
            <a:endParaRPr lang="zh-CN" altLang="en-US" sz="24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3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0" name="矩形"/>
          <p:cNvSpPr>
            <a:spLocks/>
          </p:cNvSpPr>
          <p:nvPr/>
        </p:nvSpPr>
        <p:spPr>
          <a:xfrm rot="0">
            <a:off x="739774" y="6473336"/>
            <a:ext cx="1798955"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4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4073995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8"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0" name="矩形"/>
          <p:cNvSpPr>
            <a:spLocks/>
          </p:cNvSpPr>
          <p:nvPr/>
        </p:nvSpPr>
        <p:spPr>
          <a:xfrm rot="0">
            <a:off x="683259" y="6111875"/>
            <a:ext cx="1230630" cy="33528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2000" b="0" i="0" u="heavy" strike="noStrike" kern="1200" cap="none" spc="20" baseline="0">
                <a:solidFill>
                  <a:srgbClr val="006FC0"/>
                </a:solidFill>
                <a:uFill>
                  <a:solidFill>
                    <a:srgbClr val="006FC0"/>
                  </a:solidFill>
                </a:uFill>
                <a:latin typeface="Trebuchet MS" pitchFamily="0" charset="0"/>
                <a:ea typeface="宋体" pitchFamily="0" charset="0"/>
                <a:cs typeface="Trebuchet MS" pitchFamily="0" charset="0"/>
              </a:rPr>
              <a:t>Demo</a:t>
            </a:r>
            <a:r>
              <a:rPr lang="en-US" altLang="zh-CN" sz="2000" b="0" i="0" u="heavy" strike="noStrike" kern="1200" cap="none" spc="-130" baseline="0">
                <a:solidFill>
                  <a:srgbClr val="006FC0"/>
                </a:solidFill>
                <a:uFill>
                  <a:solidFill>
                    <a:srgbClr val="006FC0"/>
                  </a:solidFill>
                </a:uFill>
                <a:latin typeface="Trebuchet MS" pitchFamily="0" charset="0"/>
                <a:ea typeface="宋体" pitchFamily="0" charset="0"/>
                <a:cs typeface="Trebuchet MS" pitchFamily="0" charset="0"/>
              </a:rPr>
              <a:t> </a:t>
            </a:r>
            <a:r>
              <a:rPr lang="en-US" altLang="zh-CN" sz="2000" b="0" i="0" u="heavy" strike="noStrike" kern="1200" cap="none" spc="25" baseline="0">
                <a:solidFill>
                  <a:srgbClr val="006FC0"/>
                </a:solidFill>
                <a:uFill>
                  <a:solidFill>
                    <a:srgbClr val="006FC0"/>
                  </a:solidFill>
                </a:uFill>
                <a:latin typeface="Trebuchet MS" pitchFamily="0" charset="0"/>
                <a:ea typeface="宋体" pitchFamily="0" charset="0"/>
                <a:cs typeface="Trebuchet MS" pitchFamily="0" charset="0"/>
              </a:rPr>
              <a:t>Link</a:t>
            </a:r>
            <a:endParaRPr lang="zh-CN" altLang="en-US" sz="20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61" name="图片"/>
          <p:cNvPicPr>
            <a:picLocks noChangeAspect="1"/>
          </p:cNvPicPr>
          <p:nvPr/>
        </p:nvPicPr>
        <p:blipFill>
          <a:blip r:embed="rId2" cstate="print"/>
          <a:stretch>
            <a:fillRect/>
          </a:stretch>
        </p:blipFill>
        <p:spPr>
          <a:xfrm rot="0">
            <a:off x="379352" y="1293091"/>
            <a:ext cx="5604853" cy="3898611"/>
          </a:xfrm>
          <a:prstGeom prst="rect"/>
          <a:noFill/>
          <a:ln w="12700" cmpd="sng" cap="flat">
            <a:noFill/>
            <a:prstDash val="solid"/>
            <a:miter/>
          </a:ln>
        </p:spPr>
      </p:pic>
      <p:pic>
        <p:nvPicPr>
          <p:cNvPr id="162" name="图片"/>
          <p:cNvPicPr>
            <a:picLocks noChangeAspect="1"/>
          </p:cNvPicPr>
          <p:nvPr/>
        </p:nvPicPr>
        <p:blipFill>
          <a:blip r:embed="rId3" cstate="print"/>
          <a:stretch>
            <a:fillRect/>
          </a:stretch>
        </p:blipFill>
        <p:spPr>
          <a:xfrm rot="0">
            <a:off x="6440830" y="1389352"/>
            <a:ext cx="5371815" cy="3773198"/>
          </a:xfrm>
          <a:prstGeom prst="rect"/>
          <a:noFill/>
          <a:ln w="12700" cmpd="sng" cap="flat">
            <a:noFill/>
            <a:prstDash val="solid"/>
            <a:miter/>
          </a:ln>
        </p:spPr>
      </p:pic>
    </p:spTree>
    <p:extLst>
      <p:ext uri="{BB962C8B-B14F-4D97-AF65-F5344CB8AC3E}">
        <p14:creationId xmlns:p14="http://schemas.microsoft.com/office/powerpoint/2010/main" val="120607431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文本框"/>
          <p:cNvSpPr>
            <a:spLocks noGrp="1"/>
          </p:cNvSpPr>
          <p:nvPr>
            <p:ph type="title"/>
          </p:nvPr>
        </p:nvSpPr>
        <p:spPr>
          <a:xfrm rot="0">
            <a:off x="3871066" y="2855538"/>
            <a:ext cx="10681335" cy="75818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THANK YOU</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6833182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56"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66" name="组合"/>
          <p:cNvGrpSpPr>
            <a:grpSpLocks/>
          </p:cNvGrpSpPr>
          <p:nvPr/>
        </p:nvGrpSpPr>
        <p:grpSpPr>
          <a:xfrm>
            <a:off x="7448612" y="0"/>
            <a:ext cx="4743795" cy="6858466"/>
            <a:chOff x="7448612" y="0"/>
            <a:chExt cx="4743795" cy="6858466"/>
          </a:xfrm>
        </p:grpSpPr>
        <p:sp>
          <p:nvSpPr>
            <p:cNvPr id="57"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5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59"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0"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2"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6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64"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6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6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6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6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1"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74" name="组合"/>
          <p:cNvGrpSpPr>
            <a:grpSpLocks/>
          </p:cNvGrpSpPr>
          <p:nvPr/>
        </p:nvGrpSpPr>
        <p:grpSpPr>
          <a:xfrm>
            <a:off x="466725" y="6410325"/>
            <a:ext cx="3705224" cy="295275"/>
            <a:chOff x="466725" y="6410325"/>
            <a:chExt cx="3705224" cy="295275"/>
          </a:xfrm>
        </p:grpSpPr>
        <p:pic>
          <p:nvPicPr>
            <p:cNvPr id="72"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73"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75" name="矩形"/>
          <p:cNvSpPr>
            <a:spLocks/>
          </p:cNvSpPr>
          <p:nvPr/>
        </p:nvSpPr>
        <p:spPr>
          <a:xfrm rot="0">
            <a:off x="739774" y="6473336"/>
            <a:ext cx="1798955"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7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77" name="矩形"/>
          <p:cNvSpPr>
            <a:spLocks/>
          </p:cNvSpPr>
          <p:nvPr/>
        </p:nvSpPr>
        <p:spPr>
          <a:xfrm rot="0">
            <a:off x="1030095" y="2247899"/>
            <a:ext cx="7428106" cy="1805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800" b="1" i="0" u="none" strike="noStrike" kern="1200" cap="none" spc="0" baseline="0">
                <a:solidFill>
                  <a:srgbClr val="002060"/>
                </a:solidFill>
                <a:latin typeface="Times New Roman" pitchFamily="18" charset="0"/>
                <a:ea typeface="宋体" pitchFamily="0" charset="0"/>
                <a:cs typeface="Times New Roman" pitchFamily="18" charset="0"/>
              </a:rPr>
              <a:t>STOCK PRICE PREDICTION USING CONVOLUTIONAL NEURAL NETWORK (CNN)</a:t>
            </a:r>
            <a:endParaRPr lang="zh-CN" altLang="en-US" sz="3800" b="1" i="0" u="none" strike="noStrike" kern="1200" cap="none" spc="0" baseline="0">
              <a:solidFill>
                <a:srgbClr val="00206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2743519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78"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88" name="组合"/>
          <p:cNvGrpSpPr>
            <a:grpSpLocks/>
          </p:cNvGrpSpPr>
          <p:nvPr/>
        </p:nvGrpSpPr>
        <p:grpSpPr>
          <a:xfrm>
            <a:off x="7448612" y="0"/>
            <a:ext cx="4743795" cy="6858466"/>
            <a:chOff x="7448612" y="0"/>
            <a:chExt cx="4743795" cy="6858466"/>
          </a:xfrm>
        </p:grpSpPr>
        <p:sp>
          <p:nvSpPr>
            <p:cNvPr id="79"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0"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1"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2"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3"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84"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5"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86"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87"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89"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0"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1"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2"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3"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96" name="组合"/>
          <p:cNvGrpSpPr>
            <a:grpSpLocks/>
          </p:cNvGrpSpPr>
          <p:nvPr/>
        </p:nvGrpSpPr>
        <p:grpSpPr>
          <a:xfrm>
            <a:off x="47625" y="3819523"/>
            <a:ext cx="4124324" cy="3009897"/>
            <a:chOff x="47625" y="3819523"/>
            <a:chExt cx="4124324" cy="3009897"/>
          </a:xfrm>
        </p:grpSpPr>
        <p:pic>
          <p:nvPicPr>
            <p:cNvPr id="9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95"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97"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9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99" name="矩形"/>
          <p:cNvSpPr>
            <a:spLocks/>
          </p:cNvSpPr>
          <p:nvPr/>
        </p:nvSpPr>
        <p:spPr>
          <a:xfrm rot="0">
            <a:off x="3238500" y="2051001"/>
            <a:ext cx="6231904" cy="2425065"/>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Calibri" pitchFamily="0" charset="0"/>
                <a:ea typeface="宋体" pitchFamily="0" charset="0"/>
                <a:cs typeface="Calibri" pitchFamily="0" charset="0"/>
              </a:rPr>
              <a:t>PROBLEM STATEMENT
PROJECT OVERVIEW
WHO ARE THE END USERS?
YOUR SOLUTION AND ITS VALUE PROPOSITION
THE WOW IN YOUR SOLUTION
MODELLING
RESULTS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6582927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3" name="组合"/>
          <p:cNvGrpSpPr>
            <a:grpSpLocks/>
          </p:cNvGrpSpPr>
          <p:nvPr/>
        </p:nvGrpSpPr>
        <p:grpSpPr>
          <a:xfrm>
            <a:off x="7991475" y="2933700"/>
            <a:ext cx="2762249" cy="3257550"/>
            <a:chOff x="7991475" y="2933700"/>
            <a:chExt cx="2762249" cy="3257550"/>
          </a:xfrm>
        </p:grpSpPr>
        <p:sp>
          <p:nvSpPr>
            <p:cNvPr id="10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0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5" name="文本框"/>
          <p:cNvSpPr>
            <a:spLocks noGrp="1"/>
          </p:cNvSpPr>
          <p:nvPr>
            <p:ph type="title"/>
          </p:nvPr>
        </p:nvSpPr>
        <p:spPr>
          <a:xfrm rot="0">
            <a:off x="834071" y="575055"/>
            <a:ext cx="5636895" cy="19596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0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07" name="矩形"/>
          <p:cNvSpPr>
            <a:spLocks/>
          </p:cNvSpPr>
          <p:nvPr/>
        </p:nvSpPr>
        <p:spPr>
          <a:xfrm rot="0">
            <a:off x="739774" y="6473336"/>
            <a:ext cx="1798955"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9" name="矩形"/>
          <p:cNvSpPr>
            <a:spLocks/>
          </p:cNvSpPr>
          <p:nvPr/>
        </p:nvSpPr>
        <p:spPr>
          <a:xfrm rot="0">
            <a:off x="676275" y="2110323"/>
            <a:ext cx="7458074" cy="3044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The goal of this project is to develop a CNN-based model capable of accurately predicting future stock prices based on historical price data and relevant market indicators. The model should be trained on a dataset consisting of historical stock prices, volume, and possibly other financial indicators, and evaluated on its ability to forecast future price movements over a specified time horizon. The aim is to create a robust and reliable predictive model that can assist investors and traders in making informed decisions in the financial markets.</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7729056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8658225" y="2647950"/>
            <a:ext cx="3533775" cy="3810000"/>
            <a:chOff x="8658225" y="2647950"/>
            <a:chExt cx="3533775" cy="381000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739774" y="829626"/>
            <a:ext cx="5263514" cy="19596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7" name="矩形"/>
          <p:cNvSpPr>
            <a:spLocks/>
          </p:cNvSpPr>
          <p:nvPr/>
        </p:nvSpPr>
        <p:spPr>
          <a:xfrm rot="0">
            <a:off x="739774" y="6473336"/>
            <a:ext cx="1798955"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1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9" name="矩形"/>
          <p:cNvSpPr>
            <a:spLocks/>
          </p:cNvSpPr>
          <p:nvPr/>
        </p:nvSpPr>
        <p:spPr>
          <a:xfrm rot="0">
            <a:off x="590069" y="2306181"/>
            <a:ext cx="7291242" cy="21583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This project focuses on developing a Convolutional Neural Network (CNN) model for predicting stock prices based on historical market data. It involves collecting historical stock data,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preprocessing</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it, designing a CNN architecture, training the model, evaluating its performance, and deploying it for real-time predictions. The goal is to create an accurate and reliable tool to assist investors in making informed decisions in the financial markets.</a:t>
            </a: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3683298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3"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4"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5" name="矩形"/>
          <p:cNvSpPr>
            <a:spLocks/>
          </p:cNvSpPr>
          <p:nvPr/>
        </p:nvSpPr>
        <p:spPr>
          <a:xfrm rot="0">
            <a:off x="739774" y="6473336"/>
            <a:ext cx="1798955"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2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7" name="矩形"/>
          <p:cNvSpPr>
            <a:spLocks/>
          </p:cNvSpPr>
          <p:nvPr/>
        </p:nvSpPr>
        <p:spPr>
          <a:xfrm rot="0">
            <a:off x="304418" y="2320437"/>
            <a:ext cx="11048999" cy="304419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Individual Investors: </a:t>
            </a:r>
            <a:r>
              <a:rPr lang="en-US" altLang="zh-CN" sz="2000" b="0" i="0" u="none" strike="noStrike" kern="1200" cap="none" spc="0" baseline="0">
                <a:solidFill>
                  <a:schemeClr val="tx1"/>
                </a:solidFill>
                <a:latin typeface="Calibri" pitchFamily="0" charset="0"/>
                <a:ea typeface="宋体" pitchFamily="0" charset="0"/>
                <a:cs typeface="Calibri" pitchFamily="0" charset="0"/>
              </a:rPr>
              <a:t>Retail investors looking to make informed decisions about buying, selling, or holding stocks.
</a:t>
            </a:r>
            <a:r>
              <a:rPr lang="en-US" altLang="zh-CN" sz="2000" b="1" i="0" u="none" strike="noStrike" kern="1200" cap="none" spc="0" baseline="0">
                <a:solidFill>
                  <a:schemeClr val="tx1"/>
                </a:solidFill>
                <a:latin typeface="Calibri" pitchFamily="0" charset="0"/>
                <a:ea typeface="宋体" pitchFamily="0" charset="0"/>
                <a:cs typeface="Calibri" pitchFamily="0" charset="0"/>
              </a:rPr>
              <a:t>Financial Institutions: </a:t>
            </a:r>
            <a:r>
              <a:rPr lang="en-US" altLang="zh-CN" sz="2000" b="0" i="0" u="none" strike="noStrike" kern="1200" cap="none" spc="0" baseline="0">
                <a:solidFill>
                  <a:schemeClr val="tx1"/>
                </a:solidFill>
                <a:latin typeface="Calibri" pitchFamily="0" charset="0"/>
                <a:ea typeface="宋体" pitchFamily="0" charset="0"/>
                <a:cs typeface="Calibri" pitchFamily="0" charset="0"/>
              </a:rPr>
              <a:t>Banks, hedge funds, and other financial institutions seeking to optimize their investment strategies and manage risk.
</a:t>
            </a:r>
            <a:r>
              <a:rPr lang="en-US" altLang="zh-CN" sz="2000" b="1" i="0" u="none" strike="noStrike" kern="1200" cap="none" spc="0" baseline="0">
                <a:solidFill>
                  <a:schemeClr val="tx1"/>
                </a:solidFill>
                <a:latin typeface="Calibri" pitchFamily="0" charset="0"/>
                <a:ea typeface="宋体" pitchFamily="0" charset="0"/>
                <a:cs typeface="Calibri" pitchFamily="0" charset="0"/>
              </a:rPr>
              <a:t>Algorithmic Traders: </a:t>
            </a:r>
            <a:r>
              <a:rPr lang="en-US" altLang="zh-CN" sz="2000" b="0" i="0" u="none" strike="noStrike" kern="1200" cap="none" spc="0" baseline="0">
                <a:solidFill>
                  <a:schemeClr val="tx1"/>
                </a:solidFill>
                <a:latin typeface="Calibri" pitchFamily="0" charset="0"/>
                <a:ea typeface="宋体" pitchFamily="0" charset="0"/>
                <a:cs typeface="Calibri" pitchFamily="0" charset="0"/>
              </a:rPr>
              <a:t>Traders employing automated trading systems that utilize machine learning models for decision-making.
</a:t>
            </a:r>
            <a:r>
              <a:rPr lang="en-US" altLang="zh-CN" sz="2000" b="1" i="0" u="none" strike="noStrike" kern="1200" cap="none" spc="0" baseline="0">
                <a:solidFill>
                  <a:schemeClr val="tx1"/>
                </a:solidFill>
                <a:latin typeface="Calibri" pitchFamily="0" charset="0"/>
                <a:ea typeface="宋体" pitchFamily="0" charset="0"/>
                <a:cs typeface="Calibri" pitchFamily="0" charset="0"/>
              </a:rPr>
              <a:t>Investment Professionals:</a:t>
            </a:r>
            <a:r>
              <a:rPr lang="en-US" altLang="zh-CN" sz="2000" b="0" i="0" u="none" strike="noStrike" kern="1200" cap="none" spc="0" baseline="0">
                <a:solidFill>
                  <a:schemeClr val="tx1"/>
                </a:solidFill>
                <a:latin typeface="Calibri" pitchFamily="0" charset="0"/>
                <a:ea typeface="宋体" pitchFamily="0" charset="0"/>
                <a:cs typeface="Calibri" pitchFamily="0" charset="0"/>
              </a:rPr>
              <a:t> Financial advisors, portfolio managers, and analysts seeking additional insights to guide their investment recommendations.
</a:t>
            </a:r>
            <a:r>
              <a:rPr lang="en-US" altLang="zh-CN" sz="2000" b="1" i="0" u="none" strike="noStrike" kern="1200" cap="none" spc="0" baseline="0">
                <a:solidFill>
                  <a:schemeClr val="tx1"/>
                </a:solidFill>
                <a:latin typeface="Calibri" pitchFamily="0" charset="0"/>
                <a:ea typeface="宋体" pitchFamily="0" charset="0"/>
                <a:cs typeface="Calibri" pitchFamily="0" charset="0"/>
              </a:rPr>
              <a:t>Researchers and Academics:</a:t>
            </a:r>
            <a:r>
              <a:rPr lang="en-US" altLang="zh-CN" sz="2000" b="0" i="0" u="none" strike="noStrike" kern="1200" cap="none" spc="0" baseline="0">
                <a:solidFill>
                  <a:schemeClr val="tx1"/>
                </a:solidFill>
                <a:latin typeface="Calibri" pitchFamily="0" charset="0"/>
                <a:ea typeface="宋体" pitchFamily="0" charset="0"/>
                <a:cs typeface="Calibri" pitchFamily="0" charset="0"/>
              </a:rPr>
              <a:t> Professionals and academics studying financial markets and exploring innovative techniques for stock price prediction.</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048301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8"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2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2"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40" baseline="0">
                <a:solidFill>
                  <a:schemeClr val="tx1"/>
                </a:solidFill>
                <a:latin typeface="Trebuchet MS" pitchFamily="0" charset="0"/>
                <a:ea typeface="宋体" pitchFamily="0" charset="0"/>
                <a:cs typeface="Trebuchet MS" pitchFamily="0" charset="0"/>
              </a:rPr>
              <a:t>Y</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3"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4" name="矩形"/>
          <p:cNvSpPr>
            <a:spLocks/>
          </p:cNvSpPr>
          <p:nvPr/>
        </p:nvSpPr>
        <p:spPr>
          <a:xfrm rot="0">
            <a:off x="739774" y="6473336"/>
            <a:ext cx="1798955" cy="191770"/>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5"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6" name="矩形"/>
          <p:cNvSpPr>
            <a:spLocks/>
          </p:cNvSpPr>
          <p:nvPr/>
        </p:nvSpPr>
        <p:spPr>
          <a:xfrm rot="0">
            <a:off x="2695574" y="1701704"/>
            <a:ext cx="9589770" cy="501675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Solution:</a:t>
            </a:r>
            <a:endParaRPr lang="en-US" altLang="zh-CN" sz="20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Our solution involves developing a Convolutional Neural Network (CNN) model trained on historical stock data to predict future stock prices. Through meticulous data pre-processing, architecture design, and model training, we aim to create an accurate and reliable tool for investors. This CNN-based approach offers enhanced pattern recognition capabilities, providing valuable insights to guide investment decisions in the dynamic financial markets.</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Value Proposition</a:t>
            </a: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2000" b="1"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Improved Decision Making</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Investors can make more informed decisions based on reliable predictions, potentially leading to better investment outcomes and reduced risk.
</a:t>
            </a: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Time Efficiency:</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Our CNN model enables quick and efficient analysis of vast amounts of historical data, saving investors time and effort in market research and analysis.
</a:t>
            </a: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Adaptability</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The model can adapt to changing market conditions and incorporate new data, allowing investors to stay agile and responsive to market dynamics.
</a:t>
            </a: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Enhanced Insights: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By identifying complex patterns and trends in the data, our solution provides deeper insights into market behaviour, helping investors uncover valuable opportunities.</a:t>
            </a: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1732124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7"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2" name="文本框"/>
          <p:cNvSpPr>
            <a:spLocks noGrp="1"/>
          </p:cNvSpPr>
          <p:nvPr>
            <p:ph type="title"/>
          </p:nvPr>
        </p:nvSpPr>
        <p:spPr>
          <a:xfrm rot="0">
            <a:off x="739774" y="654938"/>
            <a:ext cx="7543164" cy="67818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YOUR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2286001" y="1918780"/>
            <a:ext cx="9839324" cy="4093428"/>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Advanced Technology: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Leveraging state-of-the-art Convolutional Neural Network (CNN) technology for stock price prediction, offering superior accuracy and reliability compared to traditional methods.
</a:t>
            </a: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Efficiency: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Providing quick and efficient analysis of historical data, saving investors time and effort in market research and analysis.
</a:t>
            </a: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Adaptability: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The model can adapt to changing market conditions and incorporate new data, ensuring it remains relevant and effective in dynamic market environments.
</a:t>
            </a: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Insightful Analysis: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Offering deeper insights into market behaviour by identifying complex patterns and trends in the data, helping investors uncover valuable opportunities and mitigate risks.
</a:t>
            </a: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Empowerment: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Empowering investors with a powerful tool for making informed investment decisions, potentially leading to better outcomes and increased confidence in their financial strategies.</a:t>
            </a: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8259026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flipH="1" rot="0">
            <a:off x="739774" y="1209969"/>
            <a:ext cx="8171971" cy="5078312"/>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Data Collection: </a:t>
            </a:r>
            <a:r>
              <a:rPr lang="en-US" altLang="zh-CN" sz="1800" b="0" i="0" u="none" strike="noStrike" kern="1200" cap="none" spc="0" baseline="0">
                <a:solidFill>
                  <a:schemeClr val="tx1"/>
                </a:solidFill>
                <a:latin typeface="Calibri" pitchFamily="0" charset="0"/>
                <a:ea typeface="宋体" pitchFamily="0" charset="0"/>
                <a:cs typeface="Calibri" pitchFamily="0" charset="0"/>
              </a:rPr>
              <a:t>Gather historical stock price data from reliable sources such as financial databases or APIs. 
</a:t>
            </a:r>
            <a:r>
              <a:rPr lang="en-US" altLang="zh-CN" sz="1800" b="1" i="0" u="none" strike="noStrike" kern="1200" cap="none" spc="0" baseline="0">
                <a:solidFill>
                  <a:schemeClr val="tx1"/>
                </a:solidFill>
                <a:latin typeface="Calibri" pitchFamily="0" charset="0"/>
                <a:ea typeface="宋体" pitchFamily="0" charset="0"/>
                <a:cs typeface="Calibri" pitchFamily="0" charset="0"/>
              </a:rPr>
              <a:t>Data Pre-processing: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Clean the collected data and pre-process it for input into the CNN model. This may involve steps such as normalization, feature scaling, handling missing values.
</a:t>
            </a:r>
            <a:r>
              <a:rPr lang="en-US" altLang="zh-CN" sz="1800" b="1" i="0" u="none" strike="noStrike" kern="1200" cap="none" spc="0" baseline="0">
                <a:solidFill>
                  <a:schemeClr val="tx1"/>
                </a:solidFill>
                <a:latin typeface="Calibri" pitchFamily="0" charset="0"/>
                <a:ea typeface="宋体" pitchFamily="0" charset="0"/>
                <a:cs typeface="Calibri" pitchFamily="0" charset="0"/>
              </a:rPr>
              <a:t>Data Splitting: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Split the pre-processing data into training, validation, and testing sets. The training set is used to train the model, the validation set is used to monitor performance, and the testing set is used to evaluate the performance.
</a:t>
            </a:r>
            <a:r>
              <a:rPr lang="en-US" altLang="zh-CN" sz="1800" b="1" i="0" u="none" strike="noStrike" kern="1200" cap="none" spc="0" baseline="0">
                <a:solidFill>
                  <a:schemeClr val="tx1"/>
                </a:solidFill>
                <a:latin typeface="Calibri" pitchFamily="0" charset="0"/>
                <a:ea typeface="宋体" pitchFamily="0" charset="0"/>
                <a:cs typeface="Calibri" pitchFamily="0" charset="0"/>
              </a:rPr>
              <a:t>Model Architecture Design:</a:t>
            </a:r>
            <a:r>
              <a:rPr lang="en-US" altLang="zh-CN" sz="1800" b="0" i="0" u="none" strike="noStrike" kern="1200" cap="none" spc="0" baseline="0">
                <a:solidFill>
                  <a:schemeClr val="tx1"/>
                </a:solidFill>
                <a:latin typeface="Calibri" pitchFamily="0" charset="0"/>
                <a:ea typeface="宋体" pitchFamily="0" charset="0"/>
                <a:cs typeface="Calibri" pitchFamily="0" charset="0"/>
              </a:rPr>
              <a:t> Design a CNN architecture suitable for the stock prediction task. The architecture may include convolutional layers for feature extraction, pooling layers and fully connected layers.
</a:t>
            </a:r>
            <a:r>
              <a:rPr lang="en-US" altLang="zh-CN" sz="1800" b="1" i="0" u="none" strike="noStrike" kern="1200" cap="none" spc="0" baseline="0">
                <a:solidFill>
                  <a:schemeClr val="tx1"/>
                </a:solidFill>
                <a:latin typeface="Calibri" pitchFamily="0" charset="0"/>
                <a:ea typeface="宋体" pitchFamily="0" charset="0"/>
                <a:cs typeface="Calibri" pitchFamily="0" charset="0"/>
              </a:rPr>
              <a:t>Model Training: </a:t>
            </a:r>
            <a:r>
              <a:rPr lang="en-US" altLang="zh-CN" sz="1800" b="0" i="0" u="none" strike="noStrike" kern="1200" cap="none" spc="0" baseline="0">
                <a:solidFill>
                  <a:schemeClr val="tx1"/>
                </a:solidFill>
                <a:latin typeface="Calibri" pitchFamily="0" charset="0"/>
                <a:ea typeface="宋体" pitchFamily="0" charset="0"/>
                <a:cs typeface="Calibri" pitchFamily="0" charset="0"/>
              </a:rPr>
              <a:t>Train the CNN model using the training data. This involves feeding the input data through the model, computing the loss between the predicted and actual stock prices.
</a:t>
            </a:r>
            <a:r>
              <a:rPr lang="en-US" altLang="zh-CN" sz="1800" b="1" i="0" u="none" strike="noStrike" kern="1200" cap="none" spc="0" baseline="0">
                <a:solidFill>
                  <a:schemeClr val="tx1"/>
                </a:solidFill>
                <a:latin typeface="Calibri" pitchFamily="0" charset="0"/>
                <a:ea typeface="宋体" pitchFamily="0" charset="0"/>
                <a:cs typeface="Calibri" pitchFamily="0" charset="0"/>
              </a:rPr>
              <a:t>Model Evaluation: </a:t>
            </a:r>
            <a:r>
              <a:rPr lang="en-US" altLang="zh-CN" sz="1800" b="0" i="0" u="none" strike="noStrike" kern="1200" cap="none" spc="0" baseline="0">
                <a:solidFill>
                  <a:schemeClr val="tx1"/>
                </a:solidFill>
                <a:latin typeface="Calibri" pitchFamily="0" charset="0"/>
                <a:ea typeface="宋体" pitchFamily="0" charset="0"/>
                <a:cs typeface="Calibri" pitchFamily="0" charset="0"/>
              </a:rPr>
              <a:t>Evaluate the trained model using the testing set to assess its performance in predicting future stock prices. Use metrics such as Mean Absolute Error (MAE), Mean Squared Error (MSE), and accuracy to measure the model’s predictive accuracy.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6846292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53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MANO SUBITSHA R</dc:title>
  <dc:creator>Mano-PC</dc:creator>
  <cp:lastModifiedBy>root</cp:lastModifiedBy>
  <cp:revision>9</cp:revision>
  <dcterms:created xsi:type="dcterms:W3CDTF">2024-04-04T15:52:15Z</dcterms:created>
  <dcterms:modified xsi:type="dcterms:W3CDTF">2024-04-14T05:04:39Z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2024-04-03T16:00:00Z</vt:filetime>
  </property>
</Properties>
</file>