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AE1F46F-459E-4F3E-BDF1-3F08F724E4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94F57E4-776A-4067-93ED-00230251B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F5CE6-9BE1-429F-8F16-8C9028A902E8}" type="datetimeFigureOut">
              <a:rPr lang="fr-FR" smtClean="0"/>
              <a:t>06/04/2021</a:t>
            </a:fld>
            <a:endParaRPr lang="fr-FR"/>
          </a:p>
        </p:txBody>
      </p:sp>
      <p:sp>
        <p:nvSpPr>
          <p:cNvPr id="4" name="Espace réservé du pied de page 3">
            <a:extLst>
              <a:ext uri="{FF2B5EF4-FFF2-40B4-BE49-F238E27FC236}">
                <a16:creationId xmlns:a16="http://schemas.microsoft.com/office/drawing/2014/main" id="{5999021E-7E4D-4785-841A-273809DF93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C18ECAB-0F18-4C00-835C-F33C108650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3EA6D6-23E3-4197-9176-FF97AE8683BD}" type="slidenum">
              <a:rPr lang="fr-FR" smtClean="0"/>
              <a:t>‹N°›</a:t>
            </a:fld>
            <a:endParaRPr lang="fr-FR"/>
          </a:p>
        </p:txBody>
      </p:sp>
    </p:spTree>
    <p:extLst>
      <p:ext uri="{BB962C8B-B14F-4D97-AF65-F5344CB8AC3E}">
        <p14:creationId xmlns:p14="http://schemas.microsoft.com/office/powerpoint/2010/main" val="1625141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70763-FB5D-4994-BF81-ACBC53563BDE}" type="datetimeFigureOut">
              <a:rPr lang="fr-FR" smtClean="0"/>
              <a:t>06/04/2021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a:t>
            </a:r>
            <a:r>
              <a:rPr lang="fr-FR" dirty="0"/>
              <a:t>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63917-A6D6-4666-8F48-4B6311F6FBAE}" type="slidenum">
              <a:rPr lang="fr-FR" smtClean="0"/>
              <a:t>‹N°›</a:t>
            </a:fld>
            <a:endParaRPr lang="fr-FR"/>
          </a:p>
        </p:txBody>
      </p:sp>
    </p:spTree>
    <p:extLst>
      <p:ext uri="{BB962C8B-B14F-4D97-AF65-F5344CB8AC3E}">
        <p14:creationId xmlns:p14="http://schemas.microsoft.com/office/powerpoint/2010/main" val="30106129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06863917-A6D6-4666-8F48-4B6311F6FBAE}" type="slidenum">
              <a:rPr lang="fr-FR" smtClean="0"/>
              <a:t>1</a:t>
            </a:fld>
            <a:endParaRPr lang="fr-FR"/>
          </a:p>
        </p:txBody>
      </p:sp>
    </p:spTree>
    <p:extLst>
      <p:ext uri="{BB962C8B-B14F-4D97-AF65-F5344CB8AC3E}">
        <p14:creationId xmlns:p14="http://schemas.microsoft.com/office/powerpoint/2010/main" val="14565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p:txBody>
          <a:bodyPr rtlCol="0"/>
          <a:lstStyle/>
          <a:p>
            <a:pPr rtl="0"/>
            <a:fld id="{F97FEA65-7C95-4678-A8D2-2EDDDFF97FE7}"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85221565-93DF-46A4-B2E9-5D4D3A3E6C64}" type="datetime1">
              <a:rPr lang="fr-FR" noProof="0" smtClean="0"/>
              <a:t>06/04/2021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3098A726-F780-44A6-BB8E-47D0DD34CC37}"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574801" y="1447800"/>
            <a:ext cx="7999315" cy="2323374"/>
          </a:xfrm>
        </p:spPr>
        <p:txBody>
          <a:bodyPr rtlCol="0"/>
          <a:lstStyle>
            <a:lvl1pPr>
              <a:defRPr sz="4800"/>
            </a:lvl1pPr>
          </a:lstStyle>
          <a:p>
            <a:pPr rtl="0"/>
            <a:r>
              <a:rPr lang="fr-FR" noProof="0"/>
              <a:t>Cliquez pour modifier le style du titre du masque</a:t>
            </a:r>
          </a:p>
        </p:txBody>
      </p:sp>
      <p:sp>
        <p:nvSpPr>
          <p:cNvPr id="14" name="Espace réservé au texte 3"/>
          <p:cNvSpPr>
            <a:spLocks noGrp="1"/>
          </p:cNvSpPr>
          <p:nvPr>
            <p:ph type="body" sz="half" idx="13" hasCustomPrompt="1"/>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BC0528C-7D4D-4F7B-BD6B-EE10013E8B59}"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9" name="Zone de texte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
        <p:nvSpPr>
          <p:cNvPr id="13" name="Zone de texte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7FED46B1-F566-4C20-A8C4-A90207491CBF}"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6" name="Espace réservé a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D106E176-4F19-44E5-B6CB-D704EA9F5B36}" type="datetime1">
              <a:rPr lang="fr-FR" noProof="0" smtClean="0"/>
              <a:t>06/04/2021</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a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a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cxnSp>
        <p:nvCxnSpPr>
          <p:cNvPr id="17" name="Connecteur droit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à la date 3"/>
          <p:cNvSpPr>
            <a:spLocks noGrp="1"/>
          </p:cNvSpPr>
          <p:nvPr>
            <p:ph type="dt" sz="half" idx="10"/>
          </p:nvPr>
        </p:nvSpPr>
        <p:spPr/>
        <p:txBody>
          <a:bodyPr rtlCol="0"/>
          <a:lstStyle/>
          <a:p>
            <a:pPr rtl="0"/>
            <a:fld id="{8312A25C-53C9-4567-BFCB-D3749D2D73CB}" type="datetime1">
              <a:rPr lang="fr-FR" noProof="0" smtClean="0"/>
              <a:t>06/04/2021</a:t>
            </a:fld>
            <a:endParaRPr lang="fr-FR" noProof="0"/>
          </a:p>
        </p:txBody>
      </p:sp>
      <p:sp>
        <p:nvSpPr>
          <p:cNvPr id="4"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BB66DEB-839A-4357-8C99-1152B0A02832}"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59298F93-B15F-44C3-B57D-CE89EF5C7EAB}"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20C98C0-68A8-4002-957F-948939251164}"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p>
            <a:pPr rtl="0"/>
            <a:fld id="{A8D006C4-FD13-407D-983C-53A1EAD7D025}" type="datetime1">
              <a:rPr lang="fr-FR" noProof="0" smtClean="0"/>
              <a:t>06/04/2021</a:t>
            </a:fld>
            <a:endParaRPr lang="fr-FR" noProof="0"/>
          </a:p>
        </p:txBody>
      </p:sp>
      <p:sp>
        <p:nvSpPr>
          <p:cNvPr id="5" name="Espace réservé a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8157DA62-F744-4E63-90EE-3C46FB7DBA96}" type="datetime1">
              <a:rPr lang="fr-FR" noProof="0" smtClean="0"/>
              <a:t>06/04/2021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E0674F30-C35C-424E-BA15-F5E5F7DCDF3A}" type="datetime1">
              <a:rPr lang="fr-FR" noProof="0" smtClean="0"/>
              <a:t>06/04/2021</a:t>
            </a:fld>
            <a:endParaRPr lang="fr-FR" noProof="0"/>
          </a:p>
        </p:txBody>
      </p:sp>
      <p:sp>
        <p:nvSpPr>
          <p:cNvPr id="8" name="Espace réservé a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à la date 2"/>
          <p:cNvSpPr>
            <a:spLocks noGrp="1"/>
          </p:cNvSpPr>
          <p:nvPr>
            <p:ph type="dt" sz="half" idx="10"/>
          </p:nvPr>
        </p:nvSpPr>
        <p:spPr/>
        <p:txBody>
          <a:bodyPr rtlCol="0"/>
          <a:lstStyle/>
          <a:p>
            <a:pPr rtl="0"/>
            <a:fld id="{F9278CCF-F54D-40D6-8EE4-5A3529AFF66E}" type="datetime1">
              <a:rPr lang="fr-FR" noProof="0" smtClean="0"/>
              <a:t>06/04/2021</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à la date 1"/>
          <p:cNvSpPr>
            <a:spLocks noGrp="1"/>
          </p:cNvSpPr>
          <p:nvPr>
            <p:ph type="dt" sz="half" idx="10"/>
          </p:nvPr>
        </p:nvSpPr>
        <p:spPr/>
        <p:txBody>
          <a:bodyPr rtlCol="0"/>
          <a:lstStyle/>
          <a:p>
            <a:pPr rtl="0"/>
            <a:fld id="{A8C362C0-21A4-4DEC-B723-C9C577476EA8}" type="datetime1">
              <a:rPr lang="fr-FR" noProof="0" smtClean="0"/>
              <a:t>06/04/2021</a:t>
            </a:fld>
            <a:endParaRPr lang="fr-FR" noProof="0"/>
          </a:p>
        </p:txBody>
      </p:sp>
      <p:sp>
        <p:nvSpPr>
          <p:cNvPr id="5" name="Espace réservé a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7" name="Espace réservé à la date 4"/>
          <p:cNvSpPr>
            <a:spLocks noGrp="1"/>
          </p:cNvSpPr>
          <p:nvPr>
            <p:ph type="dt" sz="half" idx="10"/>
          </p:nvPr>
        </p:nvSpPr>
        <p:spPr/>
        <p:txBody>
          <a:bodyPr rtlCol="0"/>
          <a:lstStyle/>
          <a:p>
            <a:pPr rtl="0"/>
            <a:fld id="{E8C22AF1-79DD-4027-B916-F2FFA7B75EE1}" type="datetime1">
              <a:rPr lang="fr-FR" noProof="0" smtClean="0"/>
              <a:t>06/04/2021</a:t>
            </a:fld>
            <a:endParaRPr lang="fr-FR" noProof="0"/>
          </a:p>
        </p:txBody>
      </p:sp>
      <p:sp>
        <p:nvSpPr>
          <p:cNvPr id="5" name="Espace réservé a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39558AB8-A44C-4170-B4B0-807BAF79AEB6}" type="datetime1">
              <a:rPr lang="fr-FR" noProof="0" smtClean="0"/>
              <a:t>06/04/2021</a:t>
            </a:fld>
            <a:endParaRPr lang="fr-FR" noProof="0"/>
          </a:p>
        </p:txBody>
      </p:sp>
      <p:sp>
        <p:nvSpPr>
          <p:cNvPr id="6" name="Espace réservé a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a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F7197BAF-3086-4A6D-86D2-72BBE138F46F}" type="datetime1">
              <a:rPr lang="fr-FR" noProof="0" smtClean="0"/>
              <a:t>06/04/2021</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siteground.com/tutorials/joomla/" TargetMode="External"/><Relationship Id="rId2" Type="http://schemas.openxmlformats.org/officeDocument/2006/relationships/hyperlink" Target="https://www.siteground.com/tutorials/wordpress/" TargetMode="External"/><Relationship Id="rId1" Type="http://schemas.openxmlformats.org/officeDocument/2006/relationships/slideLayout" Target="../slideLayouts/slideLayout6.xml"/><Relationship Id="rId4" Type="http://schemas.openxmlformats.org/officeDocument/2006/relationships/hyperlink" Target="https://www.siteground.com/tutorials/drupa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ostgresql.org/download/" TargetMode="External"/><Relationship Id="rId2" Type="http://schemas.openxmlformats.org/officeDocument/2006/relationships/hyperlink" Target="https://www.postgresql.org/docs/current/history.html" TargetMode="External"/><Relationship Id="rId1" Type="http://schemas.openxmlformats.org/officeDocument/2006/relationships/slideLayout" Target="../slideLayouts/slideLayout7.xml"/><Relationship Id="rId5" Type="http://schemas.openxmlformats.org/officeDocument/2006/relationships/hyperlink" Target="https://postgis.net/" TargetMode="External"/><Relationship Id="rId4" Type="http://schemas.openxmlformats.org/officeDocument/2006/relationships/hyperlink" Target="https://en.wikipedia.org/wiki/AC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video" Target="https://www.youtube.com/embed/loZ5L_NmCG8?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age 4" descr="liens de chaîne">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itre 1">
            <a:extLst>
              <a:ext uri="{FF2B5EF4-FFF2-40B4-BE49-F238E27FC236}">
                <a16:creationId xmlns:a16="http://schemas.microsoft.com/office/drawing/2014/main" id="{3D30D32A-359B-41BB-9746-2CF3A21EEFFC}"/>
              </a:ext>
            </a:extLst>
          </p:cNvPr>
          <p:cNvSpPr>
            <a:spLocks noGrp="1"/>
          </p:cNvSpPr>
          <p:nvPr>
            <p:ph type="ctrTitle"/>
          </p:nvPr>
        </p:nvSpPr>
        <p:spPr>
          <a:xfrm>
            <a:off x="1118958" y="1536577"/>
            <a:ext cx="9108118" cy="3807780"/>
          </a:xfrm>
        </p:spPr>
        <p:txBody>
          <a:bodyPr rtlCol="0">
            <a:normAutofit/>
          </a:bodyPr>
          <a:lstStyle/>
          <a:p>
            <a:r>
              <a:rPr lang="en-US" dirty="0">
                <a:solidFill>
                  <a:srgbClr val="FFC000"/>
                </a:solidFill>
              </a:rPr>
              <a:t>Relational Data Base Management Systems</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E68D-6EF9-47DD-9272-5885E94D7ABE}"/>
              </a:ext>
            </a:extLst>
          </p:cNvPr>
          <p:cNvSpPr>
            <a:spLocks noGrp="1"/>
          </p:cNvSpPr>
          <p:nvPr>
            <p:ph type="title"/>
          </p:nvPr>
        </p:nvSpPr>
        <p:spPr/>
        <p:txBody>
          <a:bodyPr/>
          <a:lstStyle/>
          <a:p>
            <a:pPr algn="ctr"/>
            <a:r>
              <a:rPr lang="fr-FR" sz="6000" dirty="0">
                <a:solidFill>
                  <a:srgbClr val="FFC000"/>
                </a:solidFill>
              </a:rPr>
              <a:t>Index</a:t>
            </a:r>
          </a:p>
        </p:txBody>
      </p:sp>
      <p:sp>
        <p:nvSpPr>
          <p:cNvPr id="5" name="ZoneTexte 4">
            <a:extLst>
              <a:ext uri="{FF2B5EF4-FFF2-40B4-BE49-F238E27FC236}">
                <a16:creationId xmlns:a16="http://schemas.microsoft.com/office/drawing/2014/main" id="{6080A68B-DD2F-4FEB-9F48-907754C8109E}"/>
              </a:ext>
            </a:extLst>
          </p:cNvPr>
          <p:cNvSpPr txBox="1"/>
          <p:nvPr/>
        </p:nvSpPr>
        <p:spPr>
          <a:xfrm>
            <a:off x="1089993" y="1853248"/>
            <a:ext cx="9209415" cy="4093428"/>
          </a:xfrm>
          <a:prstGeom prst="rect">
            <a:avLst/>
          </a:prstGeom>
          <a:noFill/>
        </p:spPr>
        <p:txBody>
          <a:bodyPr wrap="square" rtlCol="0">
            <a:spAutoFit/>
          </a:bodyPr>
          <a:lstStyle/>
          <a:p>
            <a:pPr marL="285750" indent="-285750">
              <a:buFont typeface="Wingdings" panose="05000000000000000000" pitchFamily="2" charset="2"/>
              <a:buChar char="§"/>
            </a:pPr>
            <a:r>
              <a:rPr lang="en-US" sz="2600" dirty="0">
                <a:solidFill>
                  <a:srgbClr val="FF0000"/>
                </a:solidFill>
              </a:rPr>
              <a:t>What is an Relational Data Base Management Systems</a:t>
            </a:r>
          </a:p>
          <a:p>
            <a:endParaRPr lang="en-US" sz="2600" dirty="0">
              <a:solidFill>
                <a:srgbClr val="FF0000"/>
              </a:solidFill>
            </a:endParaRPr>
          </a:p>
          <a:p>
            <a:pPr marL="285750" indent="-285750">
              <a:buFont typeface="Wingdings" panose="05000000000000000000" pitchFamily="2" charset="2"/>
              <a:buChar char="§"/>
            </a:pPr>
            <a:r>
              <a:rPr lang="en-US" sz="2600" dirty="0">
                <a:solidFill>
                  <a:srgbClr val="FF0000"/>
                </a:solidFill>
              </a:rPr>
              <a:t>MySQL</a:t>
            </a:r>
          </a:p>
          <a:p>
            <a:endParaRPr lang="en-US" sz="2600" dirty="0">
              <a:solidFill>
                <a:srgbClr val="FF0000"/>
              </a:solidFill>
            </a:endParaRPr>
          </a:p>
          <a:p>
            <a:pPr marL="285750" indent="-285750">
              <a:buFont typeface="Wingdings" panose="05000000000000000000" pitchFamily="2" charset="2"/>
              <a:buChar char="§"/>
            </a:pPr>
            <a:r>
              <a:rPr lang="fr-FR" sz="2600" dirty="0">
                <a:solidFill>
                  <a:srgbClr val="FF0000"/>
                </a:solidFill>
              </a:rPr>
              <a:t>PostgreSQL</a:t>
            </a:r>
          </a:p>
          <a:p>
            <a:endParaRPr lang="en-US" sz="2600" dirty="0">
              <a:solidFill>
                <a:srgbClr val="FF0000"/>
              </a:solidFill>
            </a:endParaRPr>
          </a:p>
          <a:p>
            <a:pPr marL="285750" indent="-285750">
              <a:buFont typeface="Wingdings" panose="05000000000000000000" pitchFamily="2" charset="2"/>
              <a:buChar char="§"/>
            </a:pPr>
            <a:r>
              <a:rPr lang="en-US" sz="2600" dirty="0">
                <a:solidFill>
                  <a:srgbClr val="FF0000"/>
                </a:solidFill>
              </a:rPr>
              <a:t>My SQL Server</a:t>
            </a:r>
          </a:p>
          <a:p>
            <a:endParaRPr lang="en-US" sz="2600" dirty="0">
              <a:solidFill>
                <a:srgbClr val="FF0000"/>
              </a:solidFill>
            </a:endParaRPr>
          </a:p>
          <a:p>
            <a:pPr marL="285750" indent="-285750">
              <a:buFont typeface="Wingdings" panose="05000000000000000000" pitchFamily="2" charset="2"/>
              <a:buChar char="§"/>
            </a:pPr>
            <a:r>
              <a:rPr lang="en-US" sz="2600" dirty="0" err="1">
                <a:solidFill>
                  <a:srgbClr val="FF0000"/>
                </a:solidFill>
              </a:rPr>
              <a:t>Comparisation</a:t>
            </a:r>
            <a:endParaRPr lang="en-US" sz="2600" dirty="0">
              <a:solidFill>
                <a:srgbClr val="FF0000"/>
              </a:solidFill>
            </a:endParaRPr>
          </a:p>
        </p:txBody>
      </p:sp>
    </p:spTree>
    <p:extLst>
      <p:ext uri="{BB962C8B-B14F-4D97-AF65-F5344CB8AC3E}">
        <p14:creationId xmlns:p14="http://schemas.microsoft.com/office/powerpoint/2010/main" val="428247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80FBF-7077-4BC1-ADFA-CFCD479B66E6}"/>
              </a:ext>
            </a:extLst>
          </p:cNvPr>
          <p:cNvSpPr>
            <a:spLocks noGrp="1"/>
          </p:cNvSpPr>
          <p:nvPr>
            <p:ph type="title"/>
          </p:nvPr>
        </p:nvSpPr>
        <p:spPr>
          <a:xfrm>
            <a:off x="921318" y="292920"/>
            <a:ext cx="9404723" cy="1400530"/>
          </a:xfrm>
        </p:spPr>
        <p:txBody>
          <a:bodyPr/>
          <a:lstStyle/>
          <a:p>
            <a:r>
              <a:rPr lang="en-US" sz="4000" dirty="0">
                <a:solidFill>
                  <a:srgbClr val="FFC000"/>
                </a:solidFill>
              </a:rPr>
              <a:t>What is an Relational Data Base Management Systems</a:t>
            </a:r>
            <a:br>
              <a:rPr lang="en-US" sz="4400" dirty="0">
                <a:solidFill>
                  <a:srgbClr val="FF0000"/>
                </a:solidFill>
              </a:rPr>
            </a:br>
            <a:endParaRPr lang="fr-FR" dirty="0"/>
          </a:p>
        </p:txBody>
      </p:sp>
      <p:sp>
        <p:nvSpPr>
          <p:cNvPr id="3" name="ZoneTexte 2">
            <a:extLst>
              <a:ext uri="{FF2B5EF4-FFF2-40B4-BE49-F238E27FC236}">
                <a16:creationId xmlns:a16="http://schemas.microsoft.com/office/drawing/2014/main" id="{E366A755-E67E-416C-94C5-B4F0D3272EA8}"/>
              </a:ext>
            </a:extLst>
          </p:cNvPr>
          <p:cNvSpPr txBox="1"/>
          <p:nvPr/>
        </p:nvSpPr>
        <p:spPr>
          <a:xfrm>
            <a:off x="727321" y="1926452"/>
            <a:ext cx="9598720" cy="4370427"/>
          </a:xfrm>
          <a:prstGeom prst="rect">
            <a:avLst/>
          </a:prstGeom>
          <a:noFill/>
        </p:spPr>
        <p:txBody>
          <a:bodyPr wrap="square" rtlCol="0">
            <a:spAutoFit/>
          </a:bodyPr>
          <a:lstStyle/>
          <a:p>
            <a:r>
              <a:rPr lang="en-US" dirty="0"/>
              <a:t>   </a:t>
            </a:r>
            <a:r>
              <a:rPr lang="en-US" sz="2000" dirty="0"/>
              <a:t>A relational database management system (RDBMS or just RDB) is a common type of database that stores data in tables, so it can be used in relation to other stored datasets. Most databases used by businesses these days are relational databases, as opposed to a flat file or hierarchical database. The majority of current IT systems and applications are based on a relational DBMS.</a:t>
            </a:r>
          </a:p>
          <a:p>
            <a:endParaRPr lang="en-US" sz="2000" dirty="0"/>
          </a:p>
          <a:p>
            <a:r>
              <a:rPr lang="en-US" sz="2000" dirty="0"/>
              <a:t>   Relational databases have the muscle to handle multitudes of data and complex queries. Multiple tables are standard usage for modern databases. The data is often stored in many tables, also called ‘relations’. These tables are divided into rows, also called records and columns (fields). There can be millions of rows in a database. Columns are made up of one specific data type, like name or price.</a:t>
            </a:r>
          </a:p>
          <a:p>
            <a:endParaRPr lang="fr-FR" dirty="0"/>
          </a:p>
        </p:txBody>
      </p:sp>
    </p:spTree>
    <p:extLst>
      <p:ext uri="{BB962C8B-B14F-4D97-AF65-F5344CB8AC3E}">
        <p14:creationId xmlns:p14="http://schemas.microsoft.com/office/powerpoint/2010/main" val="293780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BD445-4441-44B5-BD94-730E13861B17}"/>
              </a:ext>
            </a:extLst>
          </p:cNvPr>
          <p:cNvSpPr>
            <a:spLocks noGrp="1"/>
          </p:cNvSpPr>
          <p:nvPr>
            <p:ph type="title"/>
          </p:nvPr>
        </p:nvSpPr>
        <p:spPr>
          <a:xfrm>
            <a:off x="646111" y="452718"/>
            <a:ext cx="8879629" cy="1234039"/>
          </a:xfrm>
        </p:spPr>
        <p:txBody>
          <a:bodyPr/>
          <a:lstStyle/>
          <a:p>
            <a:r>
              <a:rPr lang="en-US" sz="3200" dirty="0">
                <a:solidFill>
                  <a:srgbClr val="FFFF00"/>
                </a:solidFill>
              </a:rPr>
              <a:t>Key factors to consider when selecting a relational database</a:t>
            </a:r>
            <a:br>
              <a:rPr lang="en-US" b="1" dirty="0"/>
            </a:br>
            <a:endParaRPr lang="fr-FR" dirty="0"/>
          </a:p>
        </p:txBody>
      </p:sp>
      <p:sp>
        <p:nvSpPr>
          <p:cNvPr id="3" name="ZoneTexte 2">
            <a:extLst>
              <a:ext uri="{FF2B5EF4-FFF2-40B4-BE49-F238E27FC236}">
                <a16:creationId xmlns:a16="http://schemas.microsoft.com/office/drawing/2014/main" id="{288F51FE-A65D-42E6-9351-C3CBC134581B}"/>
              </a:ext>
            </a:extLst>
          </p:cNvPr>
          <p:cNvSpPr txBox="1"/>
          <p:nvPr/>
        </p:nvSpPr>
        <p:spPr>
          <a:xfrm>
            <a:off x="646111" y="1686757"/>
            <a:ext cx="9385656" cy="4985980"/>
          </a:xfrm>
          <a:prstGeom prst="rect">
            <a:avLst/>
          </a:prstGeom>
          <a:noFill/>
        </p:spPr>
        <p:txBody>
          <a:bodyPr wrap="square" rtlCol="0">
            <a:spAutoFit/>
          </a:bodyPr>
          <a:lstStyle/>
          <a:p>
            <a:r>
              <a:rPr lang="en-US" sz="2000" b="1" dirty="0"/>
              <a:t>Initial Setup</a:t>
            </a:r>
          </a:p>
          <a:p>
            <a:endParaRPr lang="en-US" sz="2000" dirty="0"/>
          </a:p>
          <a:p>
            <a:r>
              <a:rPr lang="en-US" sz="2000" dirty="0"/>
              <a:t>   Setting up a DBMS, optimizing it for ideal operations, and future-proofing it for growth requires adequate flexibility for integration into the current data infrastructure. Synchronization with other platforms is also essential for uninterrupted workflow.</a:t>
            </a:r>
          </a:p>
          <a:p>
            <a:endParaRPr lang="en-US" sz="2000" dirty="0"/>
          </a:p>
          <a:p>
            <a:r>
              <a:rPr lang="en-US" sz="2000" b="1" dirty="0"/>
              <a:t>Data security</a:t>
            </a:r>
          </a:p>
          <a:p>
            <a:br>
              <a:rPr lang="en-US" sz="2000" b="1" dirty="0"/>
            </a:br>
            <a:r>
              <a:rPr lang="en-US" sz="2000" b="1" dirty="0"/>
              <a:t>   </a:t>
            </a:r>
            <a:r>
              <a:rPr lang="en-US" sz="2000" dirty="0"/>
              <a:t>Every DBMS will provide different security methods, like encryption, customizable routines, and access rights, to protect your data. These should all be carefully considered during the evaluation process. You probably want access controls like authorization and authentication to be default features, meaning data in tables within a RDBMS is limited to access by specific users.</a:t>
            </a:r>
          </a:p>
          <a:p>
            <a:endParaRPr lang="fr-FR" dirty="0"/>
          </a:p>
        </p:txBody>
      </p:sp>
    </p:spTree>
    <p:extLst>
      <p:ext uri="{BB962C8B-B14F-4D97-AF65-F5344CB8AC3E}">
        <p14:creationId xmlns:p14="http://schemas.microsoft.com/office/powerpoint/2010/main" val="230898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85F1DEB1-24A0-47A1-9915-3DA5CF935C4B}"/>
              </a:ext>
            </a:extLst>
          </p:cNvPr>
          <p:cNvSpPr>
            <a:spLocks noGrp="1"/>
          </p:cNvSpPr>
          <p:nvPr>
            <p:ph type="title"/>
          </p:nvPr>
        </p:nvSpPr>
        <p:spPr>
          <a:xfrm>
            <a:off x="646111" y="452718"/>
            <a:ext cx="8879629" cy="1234039"/>
          </a:xfrm>
        </p:spPr>
        <p:txBody>
          <a:bodyPr/>
          <a:lstStyle/>
          <a:p>
            <a:r>
              <a:rPr lang="en-US" sz="3200" dirty="0">
                <a:solidFill>
                  <a:srgbClr val="FFFF00"/>
                </a:solidFill>
              </a:rPr>
              <a:t>Key factors to consider when selecting a relational database</a:t>
            </a:r>
            <a:br>
              <a:rPr lang="en-US" b="1" dirty="0"/>
            </a:br>
            <a:endParaRPr lang="fr-FR" dirty="0"/>
          </a:p>
        </p:txBody>
      </p:sp>
      <p:sp>
        <p:nvSpPr>
          <p:cNvPr id="4" name="ZoneTexte 3">
            <a:extLst>
              <a:ext uri="{FF2B5EF4-FFF2-40B4-BE49-F238E27FC236}">
                <a16:creationId xmlns:a16="http://schemas.microsoft.com/office/drawing/2014/main" id="{ED88F205-2C04-4FF2-98ED-C2E67B33A5BA}"/>
              </a:ext>
            </a:extLst>
          </p:cNvPr>
          <p:cNvSpPr txBox="1"/>
          <p:nvPr/>
        </p:nvSpPr>
        <p:spPr>
          <a:xfrm>
            <a:off x="646111" y="1686757"/>
            <a:ext cx="9385656" cy="4985980"/>
          </a:xfrm>
          <a:prstGeom prst="rect">
            <a:avLst/>
          </a:prstGeom>
          <a:noFill/>
        </p:spPr>
        <p:txBody>
          <a:bodyPr wrap="square" rtlCol="0">
            <a:spAutoFit/>
          </a:bodyPr>
          <a:lstStyle/>
          <a:p>
            <a:r>
              <a:rPr lang="en-US" sz="2000" b="1" dirty="0"/>
              <a:t>Data model</a:t>
            </a:r>
          </a:p>
          <a:p>
            <a:br>
              <a:rPr lang="en-US" sz="2000" b="1" dirty="0"/>
            </a:br>
            <a:r>
              <a:rPr lang="en-US" sz="2000" b="1" dirty="0"/>
              <a:t>   </a:t>
            </a:r>
            <a:r>
              <a:rPr lang="en-US" sz="2000" dirty="0"/>
              <a:t>How will you tell which model is right for your data? If you need to work with unstructured data, then a relational model won’t work. NoSQL databases are often available as open source, whereas a RBDMS is usually a commercial purchase. </a:t>
            </a:r>
          </a:p>
          <a:p>
            <a:endParaRPr lang="en-US" sz="2000" dirty="0"/>
          </a:p>
          <a:p>
            <a:r>
              <a:rPr lang="en-US" sz="2000" b="1" dirty="0"/>
              <a:t>Data accuracy/reliability</a:t>
            </a:r>
          </a:p>
          <a:p>
            <a:br>
              <a:rPr lang="en-US" sz="2000" dirty="0"/>
            </a:br>
            <a:r>
              <a:rPr lang="en-US" sz="2000" dirty="0"/>
              <a:t>   Some of the questions you will be asking yourself here are your accuracy requirements, and whether to rely on business logic. Financial data and government reports, for example, will have more stringent requirements. </a:t>
            </a:r>
          </a:p>
          <a:p>
            <a:r>
              <a:rPr lang="en-US" sz="2000" dirty="0"/>
              <a:t>What gives </a:t>
            </a:r>
            <a:r>
              <a:rPr lang="en-US" sz="2000" dirty="0" err="1"/>
              <a:t>RBDMSes</a:t>
            </a:r>
            <a:r>
              <a:rPr lang="en-US" sz="2000" dirty="0"/>
              <a:t> their robust reliability is support of the ACID properties — atomicity, consistency, durability and isolation — which are the basis of reliable transaction processing. </a:t>
            </a:r>
          </a:p>
          <a:p>
            <a:endParaRPr lang="fr-FR" dirty="0"/>
          </a:p>
        </p:txBody>
      </p:sp>
    </p:spTree>
    <p:extLst>
      <p:ext uri="{BB962C8B-B14F-4D97-AF65-F5344CB8AC3E}">
        <p14:creationId xmlns:p14="http://schemas.microsoft.com/office/powerpoint/2010/main" val="181452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562F5D3F-4DD3-4833-B39F-A8EAE74CDA72}"/>
              </a:ext>
            </a:extLst>
          </p:cNvPr>
          <p:cNvSpPr>
            <a:spLocks noGrp="1"/>
          </p:cNvSpPr>
          <p:nvPr>
            <p:ph type="title"/>
          </p:nvPr>
        </p:nvSpPr>
        <p:spPr>
          <a:xfrm>
            <a:off x="654989" y="479351"/>
            <a:ext cx="9404723" cy="1003220"/>
          </a:xfrm>
        </p:spPr>
        <p:txBody>
          <a:bodyPr/>
          <a:lstStyle/>
          <a:p>
            <a:pPr algn="ctr"/>
            <a:r>
              <a:rPr lang="en-US" sz="6000" dirty="0">
                <a:solidFill>
                  <a:srgbClr val="FFC000"/>
                </a:solidFill>
              </a:rPr>
              <a:t>My SQL</a:t>
            </a:r>
          </a:p>
        </p:txBody>
      </p:sp>
      <p:sp>
        <p:nvSpPr>
          <p:cNvPr id="4" name="ZoneTexte 3">
            <a:extLst>
              <a:ext uri="{FF2B5EF4-FFF2-40B4-BE49-F238E27FC236}">
                <a16:creationId xmlns:a16="http://schemas.microsoft.com/office/drawing/2014/main" id="{01682EF4-2574-49D0-9B7F-F844055571D7}"/>
              </a:ext>
            </a:extLst>
          </p:cNvPr>
          <p:cNvSpPr txBox="1"/>
          <p:nvPr/>
        </p:nvSpPr>
        <p:spPr>
          <a:xfrm>
            <a:off x="654989" y="1802167"/>
            <a:ext cx="9404723" cy="4708981"/>
          </a:xfrm>
          <a:prstGeom prst="rect">
            <a:avLst/>
          </a:prstGeom>
          <a:noFill/>
        </p:spPr>
        <p:txBody>
          <a:bodyPr wrap="square" rtlCol="0">
            <a:spAutoFit/>
          </a:bodyPr>
          <a:lstStyle/>
          <a:p>
            <a:r>
              <a:rPr lang="en-US" sz="2400" b="1" dirty="0"/>
              <a:t>   MySQL</a:t>
            </a:r>
            <a:r>
              <a:rPr lang="en-US" sz="2400" dirty="0"/>
              <a:t> is a freely available open source Relational Database Management System (RDBMS) that uses Structured Query Language (</a:t>
            </a:r>
            <a:r>
              <a:rPr lang="en-US" sz="2400" b="1" dirty="0"/>
              <a:t>SQL</a:t>
            </a:r>
            <a:r>
              <a:rPr lang="en-US" sz="2400" dirty="0"/>
              <a:t>).</a:t>
            </a:r>
          </a:p>
          <a:p>
            <a:endParaRPr lang="en-US" sz="2400" dirty="0"/>
          </a:p>
          <a:p>
            <a:r>
              <a:rPr lang="en-US" sz="2400" b="1" dirty="0"/>
              <a:t>   SQL</a:t>
            </a:r>
            <a:r>
              <a:rPr lang="en-US" sz="2400" dirty="0"/>
              <a:t> is the most popular language for adding, accessing and </a:t>
            </a:r>
          </a:p>
          <a:p>
            <a:r>
              <a:rPr lang="en-US" sz="2400" dirty="0"/>
              <a:t>managing content in a database. It is most noted for its quick processing, proven reliability, ease and flexibility of use. </a:t>
            </a:r>
          </a:p>
          <a:p>
            <a:endParaRPr lang="en-US" sz="2400" b="1" dirty="0"/>
          </a:p>
          <a:p>
            <a:r>
              <a:rPr lang="en-US" sz="2400" b="1" dirty="0"/>
              <a:t>   MySQL</a:t>
            </a:r>
            <a:r>
              <a:rPr lang="en-US" sz="2400" dirty="0"/>
              <a:t> is an essential part of almost every open source </a:t>
            </a:r>
            <a:r>
              <a:rPr lang="en-US" sz="2400" b="1" dirty="0"/>
              <a:t>PHP</a:t>
            </a:r>
            <a:r>
              <a:rPr lang="en-US" sz="2400" dirty="0"/>
              <a:t> application. Good examples for PHP &amp; MySQL-based scripts are </a:t>
            </a:r>
            <a:r>
              <a:rPr lang="en-US" sz="2400" dirty="0">
                <a:hlinkClick r:id="rId2">
                  <a:extLst>
                    <a:ext uri="{A12FA001-AC4F-418D-AE19-62706E023703}">
                      <ahyp:hlinkClr xmlns:ahyp="http://schemas.microsoft.com/office/drawing/2018/hyperlinkcolor" val="tx"/>
                    </a:ext>
                  </a:extLst>
                </a:hlinkClick>
              </a:rPr>
              <a:t>WordPress</a:t>
            </a:r>
            <a:r>
              <a:rPr lang="en-US" sz="2400" dirty="0"/>
              <a:t>, </a:t>
            </a:r>
            <a:r>
              <a:rPr lang="en-US" sz="2400" dirty="0">
                <a:hlinkClick r:id="rId3">
                  <a:extLst>
                    <a:ext uri="{A12FA001-AC4F-418D-AE19-62706E023703}">
                      <ahyp:hlinkClr xmlns:ahyp="http://schemas.microsoft.com/office/drawing/2018/hyperlinkcolor" val="tx"/>
                    </a:ext>
                  </a:extLst>
                </a:hlinkClick>
              </a:rPr>
              <a:t>Joomla!</a:t>
            </a:r>
            <a:r>
              <a:rPr lang="en-US" sz="2400" dirty="0"/>
              <a:t>, and </a:t>
            </a:r>
            <a:r>
              <a:rPr lang="en-US" sz="2400" dirty="0">
                <a:hlinkClick r:id="rId4">
                  <a:extLst>
                    <a:ext uri="{A12FA001-AC4F-418D-AE19-62706E023703}">
                      <ahyp:hlinkClr xmlns:ahyp="http://schemas.microsoft.com/office/drawing/2018/hyperlinkcolor" val="tx"/>
                    </a:ext>
                  </a:extLst>
                </a:hlinkClick>
              </a:rPr>
              <a:t>Drupal</a:t>
            </a:r>
            <a:r>
              <a:rPr lang="en-US" sz="2400" dirty="0"/>
              <a:t>.</a:t>
            </a:r>
          </a:p>
          <a:p>
            <a:endParaRPr lang="en-US" dirty="0"/>
          </a:p>
          <a:p>
            <a:endParaRPr lang="en-US" dirty="0"/>
          </a:p>
        </p:txBody>
      </p:sp>
    </p:spTree>
    <p:extLst>
      <p:ext uri="{BB962C8B-B14F-4D97-AF65-F5344CB8AC3E}">
        <p14:creationId xmlns:p14="http://schemas.microsoft.com/office/powerpoint/2010/main" val="35605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2CB24-BC5D-4695-BE42-CCD72010795B}"/>
              </a:ext>
            </a:extLst>
          </p:cNvPr>
          <p:cNvSpPr txBox="1">
            <a:spLocks/>
          </p:cNvSpPr>
          <p:nvPr/>
        </p:nvSpPr>
        <p:spPr>
          <a:xfrm>
            <a:off x="956831" y="164566"/>
            <a:ext cx="9279124" cy="95402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solidFill>
                  <a:srgbClr val="FFC000"/>
                </a:solidFill>
              </a:rPr>
              <a:t>PostgreSQL</a:t>
            </a:r>
          </a:p>
        </p:txBody>
      </p:sp>
      <p:sp>
        <p:nvSpPr>
          <p:cNvPr id="3" name="ZoneTexte 2">
            <a:extLst>
              <a:ext uri="{FF2B5EF4-FFF2-40B4-BE49-F238E27FC236}">
                <a16:creationId xmlns:a16="http://schemas.microsoft.com/office/drawing/2014/main" id="{762BF91E-CD38-4179-8F01-4CD3E5356BE4}"/>
              </a:ext>
            </a:extLst>
          </p:cNvPr>
          <p:cNvSpPr txBox="1"/>
          <p:nvPr/>
        </p:nvSpPr>
        <p:spPr>
          <a:xfrm>
            <a:off x="701336" y="1256467"/>
            <a:ext cx="9809825" cy="5601533"/>
          </a:xfrm>
          <a:prstGeom prst="rect">
            <a:avLst/>
          </a:prstGeom>
          <a:noFill/>
        </p:spPr>
        <p:txBody>
          <a:bodyPr wrap="square" rtlCol="0">
            <a:spAutoFit/>
          </a:bodyPr>
          <a:lstStyle/>
          <a:p>
            <a:r>
              <a:rPr lang="en-US" sz="2000" dirty="0"/>
              <a:t>PostgreSQL is a powerful, open source object-relational database system that uses and extends the SQL language combined with many features that safely store and scale the most complicated data workloads. </a:t>
            </a:r>
          </a:p>
          <a:p>
            <a:endParaRPr lang="en-US" sz="2000" dirty="0"/>
          </a:p>
          <a:p>
            <a:r>
              <a:rPr lang="en-US" sz="2000" dirty="0"/>
              <a:t>The origins of PostgreSQL date back to 1986 as part of the </a:t>
            </a:r>
            <a:r>
              <a:rPr lang="en-US" sz="2000" b="1" dirty="0">
                <a:hlinkClick r:id="rId2">
                  <a:extLst>
                    <a:ext uri="{A12FA001-AC4F-418D-AE19-62706E023703}">
                      <ahyp:hlinkClr xmlns:ahyp="http://schemas.microsoft.com/office/drawing/2018/hyperlinkcolor" val="tx"/>
                    </a:ext>
                  </a:extLst>
                </a:hlinkClick>
              </a:rPr>
              <a:t>POSTGRES</a:t>
            </a:r>
            <a:r>
              <a:rPr lang="en-US" sz="2000" dirty="0"/>
              <a:t> project at the University of California at Berkeley and has more than 30 years of active development on the core platform.</a:t>
            </a:r>
          </a:p>
          <a:p>
            <a:endParaRPr lang="en-US" sz="2000" dirty="0"/>
          </a:p>
          <a:p>
            <a:r>
              <a:rPr lang="en-US" sz="2000" dirty="0"/>
              <a:t>PostgreSQL has earned a strong reputation for its proven architecture, reliability, data integrity, robust feature set, extensibility, and the dedication of the open source community behind the software to consistently deliver performant and innovative solutions. </a:t>
            </a:r>
          </a:p>
          <a:p>
            <a:endParaRPr lang="en-US" sz="2000" dirty="0"/>
          </a:p>
          <a:p>
            <a:r>
              <a:rPr lang="en-US" sz="2000" dirty="0"/>
              <a:t>PostgreSQL runs on </a:t>
            </a:r>
            <a:r>
              <a:rPr lang="en-US" sz="2000" b="1" dirty="0">
                <a:hlinkClick r:id="rId3">
                  <a:extLst>
                    <a:ext uri="{A12FA001-AC4F-418D-AE19-62706E023703}">
                      <ahyp:hlinkClr xmlns:ahyp="http://schemas.microsoft.com/office/drawing/2018/hyperlinkcolor" val="tx"/>
                    </a:ext>
                  </a:extLst>
                </a:hlinkClick>
              </a:rPr>
              <a:t>all major operating systems</a:t>
            </a:r>
            <a:r>
              <a:rPr lang="en-US" sz="2000" dirty="0"/>
              <a:t>, has been </a:t>
            </a:r>
            <a:r>
              <a:rPr lang="en-US" sz="2000" b="1" dirty="0">
                <a:hlinkClick r:id="rId4">
                  <a:extLst>
                    <a:ext uri="{A12FA001-AC4F-418D-AE19-62706E023703}">
                      <ahyp:hlinkClr xmlns:ahyp="http://schemas.microsoft.com/office/drawing/2018/hyperlinkcolor" val="tx"/>
                    </a:ext>
                  </a:extLst>
                </a:hlinkClick>
              </a:rPr>
              <a:t>ACID</a:t>
            </a:r>
            <a:r>
              <a:rPr lang="en-US" sz="2000" dirty="0"/>
              <a:t>-compliant since 2001, and has powerful add-ons such as the popular </a:t>
            </a:r>
            <a:r>
              <a:rPr lang="en-US" sz="2000" b="1" dirty="0">
                <a:hlinkClick r:id="rId5">
                  <a:extLst>
                    <a:ext uri="{A12FA001-AC4F-418D-AE19-62706E023703}">
                      <ahyp:hlinkClr xmlns:ahyp="http://schemas.microsoft.com/office/drawing/2018/hyperlinkcolor" val="tx"/>
                    </a:ext>
                  </a:extLst>
                </a:hlinkClick>
              </a:rPr>
              <a:t>Post GIS</a:t>
            </a:r>
            <a:r>
              <a:rPr lang="en-US" sz="2000" dirty="0"/>
              <a:t> geospatial database extender. It is no surprise that PostgreSQL has become the open source relational database of choice for many people and </a:t>
            </a:r>
            <a:r>
              <a:rPr lang="en-US" sz="2000" dirty="0" err="1"/>
              <a:t>organisations</a:t>
            </a:r>
            <a:r>
              <a:rPr lang="en-US" sz="2000" dirty="0"/>
              <a:t>.</a:t>
            </a:r>
          </a:p>
          <a:p>
            <a:endParaRPr lang="fr-FR" dirty="0"/>
          </a:p>
        </p:txBody>
      </p:sp>
    </p:spTree>
    <p:extLst>
      <p:ext uri="{BB962C8B-B14F-4D97-AF65-F5344CB8AC3E}">
        <p14:creationId xmlns:p14="http://schemas.microsoft.com/office/powerpoint/2010/main" val="401604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451AC-070D-44B7-81FE-33871445B215}"/>
              </a:ext>
            </a:extLst>
          </p:cNvPr>
          <p:cNvSpPr>
            <a:spLocks noGrp="1"/>
          </p:cNvSpPr>
          <p:nvPr>
            <p:ph type="title"/>
          </p:nvPr>
        </p:nvSpPr>
        <p:spPr>
          <a:xfrm>
            <a:off x="654989" y="328430"/>
            <a:ext cx="9404723" cy="1012098"/>
          </a:xfrm>
        </p:spPr>
        <p:txBody>
          <a:bodyPr/>
          <a:lstStyle/>
          <a:p>
            <a:pPr algn="ctr"/>
            <a:r>
              <a:rPr lang="fr-FR" sz="6000" dirty="0">
                <a:solidFill>
                  <a:srgbClr val="FFC000"/>
                </a:solidFill>
              </a:rPr>
              <a:t>SQL Server</a:t>
            </a:r>
          </a:p>
        </p:txBody>
      </p:sp>
      <p:sp>
        <p:nvSpPr>
          <p:cNvPr id="3" name="ZoneTexte 2">
            <a:extLst>
              <a:ext uri="{FF2B5EF4-FFF2-40B4-BE49-F238E27FC236}">
                <a16:creationId xmlns:a16="http://schemas.microsoft.com/office/drawing/2014/main" id="{11AC70C3-FBDC-44DE-ACD0-E56B61A1D7B0}"/>
              </a:ext>
            </a:extLst>
          </p:cNvPr>
          <p:cNvSpPr txBox="1"/>
          <p:nvPr/>
        </p:nvSpPr>
        <p:spPr>
          <a:xfrm>
            <a:off x="654988" y="1580182"/>
            <a:ext cx="9404723" cy="4678204"/>
          </a:xfrm>
          <a:prstGeom prst="rect">
            <a:avLst/>
          </a:prstGeom>
          <a:noFill/>
        </p:spPr>
        <p:txBody>
          <a:bodyPr wrap="square" rtlCol="0">
            <a:spAutoFit/>
          </a:bodyPr>
          <a:lstStyle/>
          <a:p>
            <a:r>
              <a:rPr lang="en-US" sz="2000" b="1" dirty="0"/>
              <a:t>   SQL SERVER</a:t>
            </a:r>
            <a:r>
              <a:rPr lang="en-US" sz="2000" dirty="0"/>
              <a:t> is a relational database management system (RDBMS) developed by Microsoft. It is primarily designed and developed to compete with MySQL and Oracle database.</a:t>
            </a:r>
          </a:p>
          <a:p>
            <a:endParaRPr lang="en-US" sz="2000" dirty="0"/>
          </a:p>
          <a:p>
            <a:r>
              <a:rPr lang="en-US" sz="2000" dirty="0"/>
              <a:t>   SQL Server supports ANSI SQL, which is the standard SQL (Structured Query Language) language. However, SQL Server comes with its own implementation of the SQL language, T-SQL (Transact-SQL).</a:t>
            </a:r>
          </a:p>
          <a:p>
            <a:endParaRPr lang="en-US" sz="2000" dirty="0"/>
          </a:p>
          <a:p>
            <a:r>
              <a:rPr lang="en-US" sz="2000" b="1" dirty="0"/>
              <a:t>   T-SQL</a:t>
            </a:r>
            <a:r>
              <a:rPr lang="en-US" sz="2000" dirty="0"/>
              <a:t> is a Microsoft propriety Language known as </a:t>
            </a:r>
            <a:r>
              <a:rPr lang="en-US" sz="2000" b="1" dirty="0"/>
              <a:t>Transact-SQL.</a:t>
            </a:r>
            <a:r>
              <a:rPr lang="en-US" sz="2000" dirty="0"/>
              <a:t> It provides further capabilities of declaring variable, exception handling, stored procedure, etc.</a:t>
            </a:r>
          </a:p>
          <a:p>
            <a:endParaRPr lang="en-US" sz="2000" dirty="0"/>
          </a:p>
          <a:p>
            <a:r>
              <a:rPr lang="en-US" sz="2000" dirty="0"/>
              <a:t>   SQL Server Management Studio (SSMS) is the main interface tool for SQL Server, and it supports both 32-bit and 64-bit environments.</a:t>
            </a:r>
          </a:p>
          <a:p>
            <a:endParaRPr lang="fr-FR" dirty="0"/>
          </a:p>
        </p:txBody>
      </p:sp>
    </p:spTree>
    <p:extLst>
      <p:ext uri="{BB962C8B-B14F-4D97-AF65-F5344CB8AC3E}">
        <p14:creationId xmlns:p14="http://schemas.microsoft.com/office/powerpoint/2010/main" val="345321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EBD8A-64E9-4C0C-832F-94E302AAC5F4}"/>
              </a:ext>
            </a:extLst>
          </p:cNvPr>
          <p:cNvSpPr>
            <a:spLocks noGrp="1"/>
          </p:cNvSpPr>
          <p:nvPr>
            <p:ph type="title"/>
          </p:nvPr>
        </p:nvSpPr>
        <p:spPr>
          <a:xfrm>
            <a:off x="646111" y="328430"/>
            <a:ext cx="9404723" cy="1562513"/>
          </a:xfrm>
        </p:spPr>
        <p:txBody>
          <a:bodyPr/>
          <a:lstStyle/>
          <a:p>
            <a:pPr algn="ctr"/>
            <a:r>
              <a:rPr lang="fr-FR" sz="4800" dirty="0">
                <a:solidFill>
                  <a:srgbClr val="FFC000"/>
                </a:solidFill>
              </a:rPr>
              <a:t>MySQL vs PostgreSQL vs SQL Server</a:t>
            </a:r>
            <a:br>
              <a:rPr lang="fr-FR" b="1" dirty="0"/>
            </a:br>
            <a:endParaRPr lang="fr-FR" dirty="0"/>
          </a:p>
        </p:txBody>
      </p:sp>
      <p:pic>
        <p:nvPicPr>
          <p:cNvPr id="4" name="Média en ligne 3" title="MYSQL vs POSTGRESQL vs SQL SERVER | LET'S CHOOSE THE BEST DATABASE">
            <a:hlinkClick r:id="" action="ppaction://media"/>
            <a:extLst>
              <a:ext uri="{FF2B5EF4-FFF2-40B4-BE49-F238E27FC236}">
                <a16:creationId xmlns:a16="http://schemas.microsoft.com/office/drawing/2014/main" id="{0FF2A924-E420-4E5B-999A-D54DD5FF9B77}"/>
              </a:ext>
            </a:extLst>
          </p:cNvPr>
          <p:cNvPicPr>
            <a:picLocks noRot="1" noChangeAspect="1"/>
          </p:cNvPicPr>
          <p:nvPr>
            <a:videoFile r:link="rId1"/>
          </p:nvPr>
        </p:nvPicPr>
        <p:blipFill>
          <a:blip r:embed="rId3"/>
          <a:stretch>
            <a:fillRect/>
          </a:stretch>
        </p:blipFill>
        <p:spPr>
          <a:xfrm>
            <a:off x="1606858" y="2005050"/>
            <a:ext cx="7762883" cy="4386029"/>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35505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CC4F44-154A-4E67-B129-1B5389E9F99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6953E32-00D6-4FFB-AD6B-B2091BB328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numérique</Template>
  <TotalTime>0</TotalTime>
  <Words>809</Words>
  <Application>Microsoft Office PowerPoint</Application>
  <PresentationFormat>Grand écran</PresentationFormat>
  <Paragraphs>54</Paragraphs>
  <Slides>9</Slides>
  <Notes>1</Notes>
  <HiddenSlides>0</HiddenSlides>
  <MMClips>1</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Century Gothic</vt:lpstr>
      <vt:lpstr>Wingdings</vt:lpstr>
      <vt:lpstr>Wingdings 3</vt:lpstr>
      <vt:lpstr>Ion</vt:lpstr>
      <vt:lpstr>Relational Data Base Management Systems</vt:lpstr>
      <vt:lpstr>Index</vt:lpstr>
      <vt:lpstr>What is an Relational Data Base Management Systems </vt:lpstr>
      <vt:lpstr>Key factors to consider when selecting a relational database </vt:lpstr>
      <vt:lpstr>Key factors to consider when selecting a relational database </vt:lpstr>
      <vt:lpstr>My SQL</vt:lpstr>
      <vt:lpstr>Présentation PowerPoint</vt:lpstr>
      <vt:lpstr>SQL Server</vt:lpstr>
      <vt:lpstr>MySQL vs PostgreSQL vs SQL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2021-04-06T09:31:58Z</dcterms:created>
  <dcterms:modified xsi:type="dcterms:W3CDTF">2021-04-06T13:46:04Z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