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9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82" d="100"/>
          <a:sy n="82" d="100"/>
        </p:scale>
        <p:origin x="15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B3A2573-DD1E-46DD-A6EE-71B03CC78F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DA56BD1-90CA-4624-8C50-67BC33AD9EA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fr-F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4BD6F9-3CF3-4731-8C54-C455427359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C7E4035-743F-44DC-9CB4-9E05653752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5A53BF13-A96F-494F-98A5-B1B69913CE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437B8ED0-F952-4978-852E-66181C46B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2FC872-282E-4B01-A4D9-E3D6D798DBAD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1C2BB0-49D1-4468-935F-212F4EFEA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1E111-D544-4B52-B5FA-1A576CAD0F78}" type="slidenum">
              <a:rPr lang="en-US" altLang="fr-FR"/>
              <a:pPr/>
              <a:t>1</a:t>
            </a:fld>
            <a:endParaRPr lang="en-US" altLang="fr-F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2278BED-71D7-4142-A8C7-285EFF3BF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4D13282-B63C-408B-9EF0-DC51D6598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31F17E-B926-4F1E-80F9-5593DA2F8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2FE9D-1FFA-4CA5-8192-E90ACB6D676A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F5BFC8C3-2328-42A0-8AA8-D46800869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5284D35-442C-4075-8E3A-1E2A86596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E34793-57B8-4AA9-92B9-C4AFBCA9E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C6D16-DCE6-420F-A5CB-2C6589BFEF40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AEF10BB-B374-486A-ACA8-B400CDE36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03F31BC-A747-4FB9-A7EA-322F7E76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C872-282E-4B01-A4D9-E3D6D798DBAD}" type="slidenum">
              <a:rPr lang="en-US" altLang="fr-FR" smtClean="0"/>
              <a:pPr/>
              <a:t>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8940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9C6716-8F58-4CE9-9494-85CE15B44B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en-US" altLang="fr-FR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5364CF-7493-4CD7-B2AB-6BA3080E09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en-US" alt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17F5E-A106-4F13-87AC-700CF4D3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7005E2-A664-469F-B690-3EE63232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3761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4EC410-18FD-4FD9-834D-850649FAB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9AE013-8B88-4B3C-B031-3443E3850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20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FFCE6-E093-46F9-B574-6498EA60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FF5DF-C9D1-4CB7-86EE-16B332E9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451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13F56-5C0C-4024-8DAA-629E320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96DCF-A87E-4143-9516-4090EEF1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7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EFD8-3FF1-4B50-B1B5-0BCCF1EC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4B68F-04AD-466F-AF78-B971135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E16EC-DDFB-493C-93DF-0DAF3006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121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0F7AA-D330-4ED9-8529-79C65825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12F4BC-3CAA-4192-A770-247B4B70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DA188D-9FB6-49B8-A7B8-74D891CD4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8E5F1B-F3A7-4D87-AF3E-F31778175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B54D3A-019A-4C4B-AAD0-A6F9C7093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209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990EE-E017-4651-9EF0-673E9E2F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6515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5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3C0F-C19A-4C73-B785-1A7D750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21413-E57D-4500-A536-142072ED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245711-DA39-4EFA-82C3-8FF59389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0097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36338-67FA-437D-8ACA-06F6C6EF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A66B09-3D18-4E0C-BC86-5DDDF4CD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D1B4DC-BA87-4C28-9DA8-A9C1D3A3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592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06BA8D-0042-4DA9-8093-372A0344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12EE0F-C7A8-410D-81FE-FD26C4989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C0200FC5-317E-44CF-9174-6163DF2DF7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5" y="414908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fr-FR" dirty="0"/>
              <a:t>Safa ALATRECH</a:t>
            </a:r>
          </a:p>
          <a:p>
            <a:endParaRPr lang="en-US" altLang="fr-F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19D2139-E8DD-4A1A-8A98-59E26788E6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2636912"/>
            <a:ext cx="8153400" cy="136815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Détection d'URL malveillantes avec Machine Learning </a:t>
            </a:r>
            <a:br>
              <a:rPr lang="en-US" b="0" i="0" dirty="0">
                <a:effectLst/>
                <a:latin typeface="-apple-system"/>
              </a:rPr>
            </a:br>
            <a:endParaRPr lang="en-US" alt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>
            <a:extLst>
              <a:ext uri="{FF2B5EF4-FFF2-40B4-BE49-F238E27FC236}">
                <a16:creationId xmlns:a16="http://schemas.microsoft.com/office/drawing/2014/main" id="{9A3BC95D-03B7-4695-AFB2-770A56DE5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b="0" i="0" dirty="0">
                <a:effectLst/>
                <a:latin typeface="Roboto" panose="02000000000000000000" pitchFamily="2" charset="0"/>
              </a:rPr>
              <a:t> URL malveillantes</a:t>
            </a:r>
            <a:endParaRPr lang="ru-RU" altLang="fr-FR" sz="4000" dirty="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F5BF34B-D36A-4943-8A32-C000957B8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7" y="1628800"/>
            <a:ext cx="8088957" cy="461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1800" b="0" i="0" dirty="0">
              <a:solidFill>
                <a:srgbClr val="404040"/>
              </a:solidFill>
              <a:effectLst/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b="0" i="0" dirty="0">
              <a:solidFill>
                <a:srgbClr val="404040"/>
              </a:solidFill>
              <a:effectLst/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b="0" i="0" dirty="0">
              <a:solidFill>
                <a:srgbClr val="404040"/>
              </a:solidFill>
              <a:effectLst/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algn="just">
              <a:lnSpc>
                <a:spcPct val="80000"/>
              </a:lnSpc>
            </a:pPr>
            <a:r>
              <a:rPr lang="fr-FR" sz="1800" b="0" i="0" dirty="0">
                <a:effectLst/>
                <a:latin typeface="+mj-lt"/>
              </a:rPr>
              <a:t>Une URL malveillante est un lien de site Web conçu pour promouvoir les attaques de virus,</a:t>
            </a:r>
          </a:p>
          <a:p>
            <a:pPr algn="just">
              <a:lnSpc>
                <a:spcPct val="80000"/>
              </a:lnSpc>
            </a:pPr>
            <a:endParaRPr lang="fr-FR" sz="1800" dirty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fr-FR" sz="1800" b="0" i="0" dirty="0">
                <a:effectLst/>
                <a:latin typeface="+mj-lt"/>
              </a:rPr>
              <a:t> L’objectif final de ces virus est d’accéder aux informations personnelles, d’endommager l’appareil de l’utilisateur et d’obtenir un gain financier. Ils peuvent également détruire le réseau de l’entreprise, entraînant des pertes.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fr-FR" altLang="ko-KR" sz="1800" dirty="0">
              <a:latin typeface="+mj-lt"/>
              <a:ea typeface="굴림" panose="020B0600000101010101" pitchFamily="34" charset="-127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fr-FR" altLang="ko-KR" sz="1800" dirty="0">
              <a:latin typeface="+mj-lt"/>
              <a:ea typeface="굴림" panose="020B0600000101010101" pitchFamily="34" charset="-127"/>
            </a:endParaRPr>
          </a:p>
          <a:p>
            <a:pPr algn="just">
              <a:lnSpc>
                <a:spcPct val="80000"/>
              </a:lnSpc>
            </a:pPr>
            <a:r>
              <a:rPr lang="fr-FR" altLang="ko-KR" sz="1800" dirty="0">
                <a:latin typeface="+mj-lt"/>
                <a:ea typeface="굴림" panose="020B0600000101010101" pitchFamily="34" charset="-127"/>
              </a:rPr>
              <a:t>Une URL malveillante peut également être utilisée pour inciter les gens à soumettre leurs informations personnelles sur un faux site Web. </a:t>
            </a:r>
            <a:endParaRPr lang="en-US" altLang="ko-KR" sz="1800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altLang="fr-FR" sz="1800" dirty="0"/>
          </a:p>
          <a:p>
            <a:pPr>
              <a:lnSpc>
                <a:spcPct val="80000"/>
              </a:lnSpc>
            </a:pPr>
            <a:endParaRPr lang="ru-RU" altLang="fr-F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5677D60-8AC5-4B51-9568-9E42E4DD6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6934200" cy="715963"/>
          </a:xfrm>
        </p:spPr>
        <p:txBody>
          <a:bodyPr/>
          <a:lstStyle/>
          <a:p>
            <a:r>
              <a:rPr lang="en-US" altLang="fr-FR" sz="4000" dirty="0">
                <a:solidFill>
                  <a:schemeClr val="tx1"/>
                </a:solidFill>
              </a:rPr>
              <a:t> Detection URL </a:t>
            </a:r>
            <a:r>
              <a:rPr lang="fr-FR" sz="4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malveillantes</a:t>
            </a:r>
            <a:endParaRPr lang="en-US" altLang="fr-FR" sz="40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1C6941-0E7A-4AF5-95EC-75B7CD28A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fr-F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fr-FR" altLang="fr-FR" sz="1800" dirty="0">
                <a:solidFill>
                  <a:schemeClr val="tx1"/>
                </a:solidFill>
              </a:rPr>
              <a:t>On créer un modèle d’apprentissage automatique capable de détecter ces URL malveillantes. On entraîner modèle à l’aide d’un jeu de données avec des URL étiquetées à la fois (Bad, Good) . On  construire le modèle en utilisant la bibliothèque Python </a:t>
            </a:r>
            <a:r>
              <a:rPr lang="fr-FR" altLang="fr-FR" sz="1800" dirty="0" err="1">
                <a:solidFill>
                  <a:schemeClr val="tx1"/>
                </a:solidFill>
              </a:rPr>
              <a:t>Scikit-learn</a:t>
            </a:r>
            <a:r>
              <a:rPr lang="fr-FR" altLang="fr-FR" sz="1800" dirty="0">
                <a:solidFill>
                  <a:schemeClr val="tx1"/>
                </a:solidFill>
              </a:rPr>
              <a:t>.</a:t>
            </a:r>
            <a:r>
              <a:rPr lang="en-US" altLang="fr-FR" sz="18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fr-FR" sz="18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fr-FR" sz="1800" dirty="0">
                <a:solidFill>
                  <a:schemeClr val="tx1"/>
                </a:solidFill>
              </a:rPr>
              <a:t>    Lien </a:t>
            </a:r>
            <a:r>
              <a:rPr lang="en-US" altLang="fr-FR" sz="1800" dirty="0" err="1">
                <a:solidFill>
                  <a:schemeClr val="tx1"/>
                </a:solidFill>
              </a:rPr>
              <a:t>DataSet</a:t>
            </a:r>
            <a:r>
              <a:rPr lang="en-US" altLang="fr-FR" sz="1800" dirty="0">
                <a:solidFill>
                  <a:schemeClr val="tx1"/>
                </a:solidFill>
              </a:rPr>
              <a:t> :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fr-FR" sz="1800" dirty="0">
                <a:solidFill>
                  <a:schemeClr val="tx1"/>
                </a:solidFill>
              </a:rPr>
              <a:t>         </a:t>
            </a:r>
            <a:r>
              <a:rPr lang="en-US" altLang="fr-FR" sz="1100" dirty="0">
                <a:solidFill>
                  <a:schemeClr val="tx1"/>
                </a:solidFill>
              </a:rPr>
              <a:t>https://drive.google.com/file/d/1DdKIqJI5aBno8tGEIUFsgNxea065zUW5/view?usp=sharing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1100" dirty="0"/>
              <a:t> https://drive.google.com/file/d/1DdKIqJI5aBno8tGEIUFsgNxea065zUW5/view?usp=sharing 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FR" sz="1100" dirty="0"/>
              <a:t>ldata.csv - Google </a:t>
            </a:r>
            <a:r>
              <a:rPr lang="fr-FR" sz="1100" dirty="0" err="1"/>
              <a:t>Dri</a:t>
            </a:r>
            <a:endParaRPr lang="en-US" altLang="fr-FR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fr-FR" sz="1800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F61E66-EA45-4102-943E-593D74A6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366962"/>
            <a:ext cx="4516044" cy="1849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9EAF3-E5CC-4FB7-BD14-FB90285B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64704"/>
            <a:ext cx="8686800" cy="715962"/>
          </a:xfrm>
        </p:spPr>
        <p:txBody>
          <a:bodyPr/>
          <a:lstStyle/>
          <a:p>
            <a:r>
              <a:rPr lang="fr-FR" dirty="0"/>
              <a:t>            Data Preprocessing​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65598-AF4C-4195-94C6-845F92C3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7848872" cy="4191000"/>
          </a:xfrm>
        </p:spPr>
        <p:txBody>
          <a:bodyPr/>
          <a:lstStyle/>
          <a:p>
            <a:pPr algn="just"/>
            <a:r>
              <a:rPr lang="fr-FR" sz="1800" b="0" i="0" dirty="0">
                <a:effectLst/>
              </a:rPr>
              <a:t>On créer une fonction  pour nettoyer </a:t>
            </a:r>
            <a:r>
              <a:rPr lang="fr-FR" sz="1800" b="0" i="0" dirty="0" err="1">
                <a:effectLst/>
              </a:rPr>
              <a:t>DataSet</a:t>
            </a:r>
            <a:r>
              <a:rPr lang="fr-FR" sz="1800" b="0" i="0" dirty="0">
                <a:effectLst/>
              </a:rPr>
              <a:t>.</a:t>
            </a:r>
          </a:p>
          <a:p>
            <a:pPr algn="just"/>
            <a:r>
              <a:rPr lang="fr-FR" sz="1800" dirty="0"/>
              <a:t> La fonction est utilisée pour diviser texte par barre oblique, tiret et point. </a:t>
            </a:r>
          </a:p>
          <a:p>
            <a:pPr algn="just"/>
            <a:r>
              <a:rPr lang="fr-FR" sz="1800" dirty="0"/>
              <a:t> La fonction supprimera également les mots redondants dans le texte. </a:t>
            </a:r>
          </a:p>
          <a:p>
            <a:pPr algn="just"/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800" dirty="0"/>
          </a:p>
          <a:p>
            <a:pPr marL="0" indent="0" algn="just">
              <a:buNone/>
            </a:pPr>
            <a:endParaRPr lang="fr-FR" sz="1800" b="0" i="0" dirty="0">
              <a:effectLst/>
            </a:endParaRP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0ACDE9-1857-4559-80DE-7C015DE7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" y="3140968"/>
            <a:ext cx="9144000" cy="23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224E6-F745-4B86-BCCA-445344D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Importation Package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4D0DB-F04F-45F3-9E49-310C23B1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60848"/>
            <a:ext cx="8064896" cy="4191000"/>
          </a:xfrm>
        </p:spPr>
        <p:txBody>
          <a:bodyPr/>
          <a:lstStyle/>
          <a:p>
            <a:pPr marL="0" indent="0">
              <a:buNone/>
            </a:pPr>
            <a:r>
              <a:rPr lang="fr-FR" sz="1800" b="0" i="0" dirty="0">
                <a:effectLst/>
              </a:rPr>
              <a:t>Pour construire  modèle d’apprentissage automatique, On Installé divers packages Python qui sont essentiels pour ce processus.</a:t>
            </a:r>
          </a:p>
          <a:p>
            <a:pPr marL="0" indent="0">
              <a:buNone/>
            </a:pPr>
            <a:endParaRPr lang="fr-FR" sz="1800" dirty="0">
              <a:latin typeface="gt-regular"/>
            </a:endParaRPr>
          </a:p>
          <a:p>
            <a:pPr marL="0" indent="0">
              <a:buNone/>
            </a:pPr>
            <a:r>
              <a:rPr lang="fr-FR" sz="1800" dirty="0">
                <a:latin typeface="gt-regular"/>
              </a:rPr>
              <a:t>   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C3EDA-94AA-45B7-AF3F-CDD02ECB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6192688" cy="11521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900475-7081-4D96-B16A-C20D4368EF80}"/>
              </a:ext>
            </a:extLst>
          </p:cNvPr>
          <p:cNvSpPr txBox="1"/>
          <p:nvPr/>
        </p:nvSpPr>
        <p:spPr>
          <a:xfrm>
            <a:off x="611560" y="5013176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Diviser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DataSet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 en deux ensembles</a:t>
            </a:r>
            <a:r>
              <a:rPr lang="fr-FR" altLang="fr-FR" sz="1800" dirty="0">
                <a:solidFill>
                  <a:schemeClr val="bg1"/>
                </a:solidFill>
                <a:latin typeface="+mn-lt"/>
              </a:rPr>
              <a:t>: </a:t>
            </a:r>
          </a:p>
          <a:p>
            <a:r>
              <a:rPr lang="fr-FR" sz="1800" dirty="0">
                <a:solidFill>
                  <a:schemeClr val="bg1"/>
                </a:solidFill>
                <a:latin typeface="+mn-lt"/>
              </a:rPr>
              <a:t>Training </a:t>
            </a:r>
            <a:r>
              <a:rPr lang="fr-FR" sz="1800" dirty="0" err="1">
                <a:solidFill>
                  <a:schemeClr val="bg1"/>
                </a:solidFill>
                <a:latin typeface="+mn-lt"/>
              </a:rPr>
              <a:t>DataSet</a:t>
            </a:r>
            <a:r>
              <a:rPr lang="fr-FR" sz="1800" dirty="0">
                <a:solidFill>
                  <a:schemeClr val="bg1"/>
                </a:solidFill>
                <a:latin typeface="+mn-lt"/>
              </a:rPr>
              <a:t> (60)</a:t>
            </a:r>
          </a:p>
          <a:p>
            <a:r>
              <a:rPr lang="fr-FR" sz="1800" dirty="0">
                <a:solidFill>
                  <a:schemeClr val="bg1"/>
                </a:solidFill>
                <a:latin typeface="+mn-lt"/>
              </a:rPr>
              <a:t>Test </a:t>
            </a:r>
            <a:r>
              <a:rPr lang="fr-FR" sz="1800" dirty="0" err="1">
                <a:solidFill>
                  <a:schemeClr val="bg1"/>
                </a:solidFill>
                <a:latin typeface="+mn-lt"/>
              </a:rPr>
              <a:t>DataSet</a:t>
            </a:r>
            <a:r>
              <a:rPr lang="fr-FR" sz="1800" dirty="0">
                <a:solidFill>
                  <a:schemeClr val="bg1"/>
                </a:solidFill>
                <a:latin typeface="+mn-lt"/>
              </a:rPr>
              <a:t> (40)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377AC-1BF3-45DA-83A6-F1C4B24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707976"/>
            <a:ext cx="8686800" cy="715962"/>
          </a:xfrm>
        </p:spPr>
        <p:txBody>
          <a:bodyPr/>
          <a:lstStyle/>
          <a:p>
            <a:pPr algn="ctr"/>
            <a:br>
              <a:rPr lang="fr-FR" sz="2400" dirty="0"/>
            </a:br>
            <a:r>
              <a:rPr lang="fr-FR" sz="2400" dirty="0"/>
              <a:t>Création de modèle </a:t>
            </a:r>
            <a:r>
              <a:rPr lang="fr-FR" sz="2400" dirty="0" err="1"/>
              <a:t>LogisticRegression</a:t>
            </a:r>
            <a:r>
              <a:rPr lang="fr-FR" sz="2400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7DA4B7-341D-478D-B7C7-EE4C7FBA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04584"/>
            <a:ext cx="6020322" cy="129614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BD8A1E-7CD9-400C-97F9-A8A070244643}"/>
              </a:ext>
            </a:extLst>
          </p:cNvPr>
          <p:cNvSpPr txBox="1"/>
          <p:nvPr/>
        </p:nvSpPr>
        <p:spPr>
          <a:xfrm>
            <a:off x="863587" y="2813447"/>
            <a:ext cx="70567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b="0" i="0" dirty="0">
              <a:solidFill>
                <a:srgbClr val="0A0B09"/>
              </a:solidFill>
              <a:effectLst/>
              <a:latin typeface="+mn-lt"/>
            </a:endParaRPr>
          </a:p>
          <a:p>
            <a:r>
              <a:rPr lang="fr-FR" b="0" i="0" dirty="0">
                <a:solidFill>
                  <a:schemeClr val="bg1"/>
                </a:solidFill>
                <a:effectLst/>
                <a:latin typeface="+mn-lt"/>
              </a:rPr>
              <a:t>Calcul du score de précision du modèle</a:t>
            </a:r>
          </a:p>
          <a:p>
            <a:br>
              <a:rPr lang="fr-FR" sz="1400" dirty="0"/>
            </a:br>
            <a:endParaRPr lang="fr-FR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831A5F-37D8-4A71-97B2-1077D49D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19301"/>
            <a:ext cx="7200800" cy="24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6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DCECE-CEEC-46C2-B0B8-2C9C1D1D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>
                <a:latin typeface="+mn-lt"/>
              </a:rPr>
              <a:t>Conclusion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78E36-E63D-49DF-A35C-127496ED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858962"/>
            <a:ext cx="7315200" cy="419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sz="2400" dirty="0"/>
              <a:t>On  appris à détecter les URL malveillantes à l’aide de l’apprentissage automatique. </a:t>
            </a:r>
          </a:p>
          <a:p>
            <a:pPr marL="0" indent="0" algn="just">
              <a:buNone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dirty="0"/>
              <a:t>On commencé par discuter de l’impact négatif de cliquer sur une URL malveillante.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dirty="0"/>
              <a:t>On appris à nettoyer un  jeu de données pour on  assurer qu’il est correctement formaté.</a:t>
            </a:r>
          </a:p>
        </p:txBody>
      </p:sp>
    </p:spTree>
    <p:extLst>
      <p:ext uri="{BB962C8B-B14F-4D97-AF65-F5344CB8AC3E}">
        <p14:creationId xmlns:p14="http://schemas.microsoft.com/office/powerpoint/2010/main" val="219027131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1074</TotalTime>
  <Words>327</Words>
  <Application>Microsoft Office PowerPoint</Application>
  <PresentationFormat>Affichage à l'écran (4:3)</PresentationFormat>
  <Paragraphs>48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gt-regular</vt:lpstr>
      <vt:lpstr>Microsoft Sans Serif</vt:lpstr>
      <vt:lpstr>Roboto</vt:lpstr>
      <vt:lpstr>Verdana</vt:lpstr>
      <vt:lpstr>Wingdings</vt:lpstr>
      <vt:lpstr>powerpoint-template-24</vt:lpstr>
      <vt:lpstr>Détection d'URL malveillantes avec Machine Learning  </vt:lpstr>
      <vt:lpstr> URL malveillantes</vt:lpstr>
      <vt:lpstr> Detection URL malveillantes</vt:lpstr>
      <vt:lpstr>            Data Preprocessing​</vt:lpstr>
      <vt:lpstr>          Importation Package </vt:lpstr>
      <vt:lpstr> Création de modèle LogisticRegression </vt:lpstr>
      <vt:lpstr>Conclusion 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 With Machine Learning In Python </dc:title>
  <dc:creator>DELL</dc:creator>
  <cp:lastModifiedBy>DELL</cp:lastModifiedBy>
  <cp:revision>24</cp:revision>
  <dcterms:created xsi:type="dcterms:W3CDTF">2022-02-24T19:44:24Z</dcterms:created>
  <dcterms:modified xsi:type="dcterms:W3CDTF">2022-02-25T14:16:53Z</dcterms:modified>
</cp:coreProperties>
</file>