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70" r:id="rId6"/>
    <p:sldId id="264" r:id="rId7"/>
    <p:sldId id="269" r:id="rId8"/>
    <p:sldId id="274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Impact" panose="020B0806030902050204" pitchFamily="34" charset="0"/>
      <p:regular r:id="rId12"/>
    </p:embeddedFont>
    <p:embeddedFont>
      <p:font typeface="Roboto Black" panose="020B0604020202020204" charset="0"/>
      <p:bold r:id="rId13"/>
      <p:boldItalic r:id="rId14"/>
    </p:embeddedFont>
    <p:embeddedFont>
      <p:font typeface="Roboto Light" panose="020B0604020202020204" charset="0"/>
      <p:regular r:id="rId15"/>
      <p:bold r:id="rId16"/>
      <p:italic r:id="rId17"/>
      <p:boldItalic r:id="rId18"/>
    </p:embeddedFont>
    <p:embeddedFont>
      <p:font typeface="Roboto Mono Thin" panose="020B0604020202020204" charset="0"/>
      <p:regular r:id="rId19"/>
      <p:bold r:id="rId20"/>
      <p:italic r:id="rId21"/>
      <p:boldItalic r:id="rId22"/>
    </p:embeddedFont>
    <p:embeddedFont>
      <p:font typeface="Roboto Thin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rgbClr val="0E2A47"/>
                </a:solidFill>
              </a:rPr>
              <a:t>REPEAT THE PREVIOUS STEPS FOR 15 FIRST PAGES OF ANNOUNCES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</a:t>
            </a:r>
            <a:r>
              <a:rPr lang="fr-FR" dirty="0"/>
              <a:t>SCRAPING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WEB SITE: LACENTRALE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SAFA ELADIB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-2027157" y="4608607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632375" y="1636442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-1833085" y="4778227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-1700129" y="4778227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-1536627" y="4778227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321943" y="881800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428889" y="878753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748559" y="1802994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3896776" y="1802994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4032780" y="1802994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274218" y="1802994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7192E4B-C7A2-4C1E-AD82-5E755EAF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4" y="0"/>
            <a:ext cx="2855626" cy="64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701731" y="216518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 of</a:t>
            </a:r>
            <a:r>
              <a:rPr lang="es" dirty="0"/>
              <a:t> the Project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58430" y="30792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Challenges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7" y="39620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Process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336389" y="21443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 err="1"/>
              <a:t>Learnings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09737" y="30199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DEMO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621710" y="2844033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5098756" y="2086563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575624" y="3762103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93376" y="2933986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0780786-D550-4C8C-83C1-3C978648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4" y="0"/>
            <a:ext cx="2855626" cy="647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503349" y="167725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Description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503348" y="2686124"/>
            <a:ext cx="4389192" cy="2144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/>
              <a:t>The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applies</a:t>
            </a:r>
            <a:r>
              <a:rPr lang="fr-FR" sz="1600" dirty="0"/>
              <a:t> concepts of Web </a:t>
            </a:r>
            <a:r>
              <a:rPr lang="fr-FR" sz="1600" dirty="0" err="1"/>
              <a:t>scraping</a:t>
            </a:r>
            <a:r>
              <a:rPr lang="fr-FR" sz="1600" dirty="0"/>
              <a:t> on the web site </a:t>
            </a:r>
            <a:r>
              <a:rPr lang="fr-FR" sz="1600" b="1" dirty="0"/>
              <a:t>LACENTRALE</a:t>
            </a:r>
            <a:r>
              <a:rPr lang="fr-FR" sz="1600" dirty="0"/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LACENTRALE is a </a:t>
            </a:r>
            <a:r>
              <a:rPr lang="en-US" sz="1600" dirty="0" err="1"/>
              <a:t>french</a:t>
            </a:r>
            <a:r>
              <a:rPr lang="en-US" sz="1600" dirty="0"/>
              <a:t> web site to buy or sell secondhand cars.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fr-FR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/>
              <a:t>It </a:t>
            </a:r>
            <a:r>
              <a:rPr lang="fr-FR" sz="1600" dirty="0" err="1"/>
              <a:t>allows</a:t>
            </a:r>
            <a:r>
              <a:rPr lang="fr-FR" sz="1600" dirty="0"/>
              <a:t> us to </a:t>
            </a:r>
            <a:r>
              <a:rPr lang="fr-FR" sz="1600" dirty="0" err="1"/>
              <a:t>extract</a:t>
            </a:r>
            <a:r>
              <a:rPr lang="fr-FR" sz="1600" dirty="0"/>
              <a:t> </a:t>
            </a:r>
            <a:r>
              <a:rPr lang="fr-FR" sz="1600" dirty="0" err="1"/>
              <a:t>automatically</a:t>
            </a:r>
            <a:r>
              <a:rPr lang="fr-FR" sz="1600" dirty="0"/>
              <a:t> </a:t>
            </a:r>
            <a:r>
              <a:rPr lang="fr-FR" sz="1600" dirty="0" err="1"/>
              <a:t>huge</a:t>
            </a:r>
            <a:r>
              <a:rPr lang="fr-FR" sz="1600" dirty="0"/>
              <a:t> </a:t>
            </a:r>
            <a:r>
              <a:rPr lang="fr-FR" sz="1600" dirty="0" err="1"/>
              <a:t>amount</a:t>
            </a:r>
            <a:r>
              <a:rPr lang="fr-FR" sz="1600" dirty="0"/>
              <a:t> of information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web site.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b="1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LACENTRALE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668EBF6-F2D9-464A-8F52-B7B1A634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4" y="0"/>
            <a:ext cx="2855626" cy="647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917690" y="3613842"/>
            <a:ext cx="5175736" cy="885106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920264" y="2622954"/>
            <a:ext cx="5175736" cy="82493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917691" y="1632067"/>
            <a:ext cx="5175734" cy="824929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</a:rPr>
              <a:t>Challenges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030973" y="1935209"/>
            <a:ext cx="4275939" cy="288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</a:rPr>
              <a:t>IDENTIFY RELEVENT DATA TO EXTRACT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944779" y="4067698"/>
            <a:ext cx="4849989" cy="267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</a:rPr>
              <a:t>EXECUTION REQUERES AN INORDINATE AMOUNT OF TIME </a:t>
            </a:r>
            <a:r>
              <a:rPr lang="fr-FR" sz="1400" dirty="0">
                <a:solidFill>
                  <a:schemeClr val="dk1"/>
                </a:solidFill>
                <a:sym typeface="Wingdings" panose="05000000000000000000" pitchFamily="2" charset="2"/>
              </a:rPr>
              <a:t> INCREASE THE TESTING TASK BURDEN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011774" y="3118171"/>
            <a:ext cx="4427660" cy="281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>
                <a:solidFill>
                  <a:schemeClr val="dk1"/>
                </a:solidFill>
              </a:rPr>
            </a:br>
            <a:br>
              <a:rPr lang="fr-FR" dirty="0">
                <a:solidFill>
                  <a:schemeClr val="dk1"/>
                </a:solidFill>
              </a:rPr>
            </a:br>
            <a:br>
              <a:rPr lang="fr-FR" dirty="0">
                <a:solidFill>
                  <a:schemeClr val="dk1"/>
                </a:solidFill>
              </a:rPr>
            </a:br>
            <a:r>
              <a:rPr lang="fr-FR" sz="1400" dirty="0">
                <a:solidFill>
                  <a:schemeClr val="dk1"/>
                </a:solidFill>
              </a:rPr>
              <a:t>GAP BETWEEN EXTRACTED DATA FROM THE HTML CONTENT, THE </a:t>
            </a:r>
            <a:r>
              <a:rPr lang="fr-FR" sz="1400">
                <a:solidFill>
                  <a:schemeClr val="dk1"/>
                </a:solidFill>
              </a:rPr>
              <a:t>JSON FLOW </a:t>
            </a:r>
            <a:r>
              <a:rPr lang="fr-FR" sz="1400" dirty="0">
                <a:solidFill>
                  <a:schemeClr val="dk1"/>
                </a:solidFill>
              </a:rPr>
              <a:t>AND CALCULATED ONES FROM JAVASCRIPTS</a:t>
            </a:r>
            <a:endParaRPr sz="1400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362745" y="1924879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296999" y="2875010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420434" y="1992219"/>
            <a:ext cx="312179" cy="267368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332296" y="3923883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 rot="10800000" flipH="1">
            <a:off x="357624" y="3005104"/>
            <a:ext cx="302125" cy="163726"/>
            <a:chOff x="1319675" y="779200"/>
            <a:chExt cx="2343875" cy="1270175"/>
          </a:xfrm>
        </p:grpSpPr>
        <p:sp>
          <p:nvSpPr>
            <p:cNvPr id="409" name="Google Shape;409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411102" y="4053970"/>
            <a:ext cx="265768" cy="163730"/>
            <a:chOff x="1319675" y="2389025"/>
            <a:chExt cx="2224000" cy="1370125"/>
          </a:xfrm>
        </p:grpSpPr>
        <p:sp>
          <p:nvSpPr>
            <p:cNvPr id="413" name="Google Shape;413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2" name="Google Shape;432;p26"/>
          <p:cNvSpPr/>
          <p:nvPr/>
        </p:nvSpPr>
        <p:spPr>
          <a:xfrm>
            <a:off x="7002895" y="2171364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7121087" y="2314967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722199" y="2534819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251984" y="2636495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370175" y="3044442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Image 2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7C581F8-74F2-4D73-8E94-C5B51AB5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4" y="0"/>
            <a:ext cx="2855626" cy="647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PROCESS</a:t>
            </a:r>
            <a:endParaRPr dirty="0"/>
          </a:p>
        </p:txBody>
      </p:sp>
      <p:sp>
        <p:nvSpPr>
          <p:cNvPr id="748" name="Google Shape;748;p34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4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4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4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4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4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4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4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4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4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4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4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4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4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4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4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4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4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4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4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4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4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4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4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4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4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4294967295"/>
          </p:nvPr>
        </p:nvSpPr>
        <p:spPr>
          <a:xfrm>
            <a:off x="7029684" y="1682915"/>
            <a:ext cx="2010433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CRAWL ALL RELEVANT DATA ON A SPECIFIC ANNOUNCE’S PAGE</a:t>
            </a:r>
          </a:p>
        </p:txBody>
      </p:sp>
      <p:sp>
        <p:nvSpPr>
          <p:cNvPr id="986" name="Google Shape;986;p34"/>
          <p:cNvSpPr txBox="1">
            <a:spLocks noGrp="1"/>
          </p:cNvSpPr>
          <p:nvPr>
            <p:ph type="ctrTitle" idx="4294967295"/>
          </p:nvPr>
        </p:nvSpPr>
        <p:spPr>
          <a:xfrm>
            <a:off x="7228465" y="1415558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FFFFFF"/>
                </a:solidFill>
              </a:rPr>
              <a:t>STEP 3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987" name="Google Shape;987;p34"/>
          <p:cNvSpPr txBox="1">
            <a:spLocks noGrp="1"/>
          </p:cNvSpPr>
          <p:nvPr>
            <p:ph type="subTitle" idx="4294967295"/>
          </p:nvPr>
        </p:nvSpPr>
        <p:spPr>
          <a:xfrm>
            <a:off x="365760" y="3423704"/>
            <a:ext cx="2005174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GATHER ALL ANNOUNCE’S URL FOR A SPECIFIC VEHICLE MAKE</a:t>
            </a:r>
          </a:p>
        </p:txBody>
      </p:sp>
      <p:sp>
        <p:nvSpPr>
          <p:cNvPr id="988" name="Google Shape;988;p34"/>
          <p:cNvSpPr txBox="1">
            <a:spLocks noGrp="1"/>
          </p:cNvSpPr>
          <p:nvPr>
            <p:ph type="ctrTitle" idx="4294967295"/>
          </p:nvPr>
        </p:nvSpPr>
        <p:spPr>
          <a:xfrm>
            <a:off x="535405" y="3108506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s" sz="1400" dirty="0"/>
              <a:t>STEP2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989" name="Google Shape;989;p34"/>
          <p:cNvSpPr txBox="1">
            <a:spLocks noGrp="1"/>
          </p:cNvSpPr>
          <p:nvPr>
            <p:ph type="subTitle" idx="4294967295"/>
          </p:nvPr>
        </p:nvSpPr>
        <p:spPr>
          <a:xfrm>
            <a:off x="6948049" y="3630883"/>
            <a:ext cx="2164934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REPEAT THE PREVIOUS STEPS FOR A CERTAIN NUMBER OF PAGES </a:t>
            </a:r>
          </a:p>
        </p:txBody>
      </p:sp>
      <p:sp>
        <p:nvSpPr>
          <p:cNvPr id="990" name="Google Shape;990;p34"/>
          <p:cNvSpPr txBox="1">
            <a:spLocks noGrp="1"/>
          </p:cNvSpPr>
          <p:nvPr>
            <p:ph type="ctrTitle" idx="4294967295"/>
          </p:nvPr>
        </p:nvSpPr>
        <p:spPr>
          <a:xfrm>
            <a:off x="7141630" y="33018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FFFFFF"/>
                </a:solidFill>
              </a:rPr>
              <a:t>STEP 4</a:t>
            </a:r>
            <a:endParaRPr sz="1400" dirty="0">
              <a:solidFill>
                <a:srgbClr val="FFFFFF"/>
              </a:solidFill>
            </a:endParaRPr>
          </a:p>
        </p:txBody>
      </p:sp>
      <p:cxnSp>
        <p:nvCxnSpPr>
          <p:cNvPr id="991" name="Google Shape;991;p34"/>
          <p:cNvCxnSpPr>
            <a:cxnSpLocks/>
          </p:cNvCxnSpPr>
          <p:nvPr/>
        </p:nvCxnSpPr>
        <p:spPr>
          <a:xfrm rot="10800000" flipV="1">
            <a:off x="2002444" y="3891703"/>
            <a:ext cx="1633145" cy="11117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2" name="Google Shape;992;p34"/>
          <p:cNvCxnSpPr>
            <a:cxnSpLocks/>
          </p:cNvCxnSpPr>
          <p:nvPr/>
        </p:nvCxnSpPr>
        <p:spPr>
          <a:xfrm rot="10800000" flipV="1">
            <a:off x="5734150" y="1670111"/>
            <a:ext cx="1407480" cy="82571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3" name="Google Shape;993;p34"/>
          <p:cNvCxnSpPr>
            <a:cxnSpLocks/>
          </p:cNvCxnSpPr>
          <p:nvPr/>
        </p:nvCxnSpPr>
        <p:spPr>
          <a:xfrm flipV="1">
            <a:off x="5518825" y="3585724"/>
            <a:ext cx="1536272" cy="38134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4" name="Google Shape;994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992;p34">
            <a:extLst>
              <a:ext uri="{FF2B5EF4-FFF2-40B4-BE49-F238E27FC236}">
                <a16:creationId xmlns:a16="http://schemas.microsoft.com/office/drawing/2014/main" id="{9C43E6D2-2D1E-47F0-9AF3-569CBB9E5E94}"/>
              </a:ext>
            </a:extLst>
          </p:cNvPr>
          <p:cNvCxnSpPr>
            <a:cxnSpLocks/>
          </p:cNvCxnSpPr>
          <p:nvPr/>
        </p:nvCxnSpPr>
        <p:spPr>
          <a:xfrm rot="10800000">
            <a:off x="1927380" y="1731455"/>
            <a:ext cx="1265408" cy="30789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8" name="Google Shape;987;p34">
            <a:extLst>
              <a:ext uri="{FF2B5EF4-FFF2-40B4-BE49-F238E27FC236}">
                <a16:creationId xmlns:a16="http://schemas.microsoft.com/office/drawing/2014/main" id="{8DDFDCA0-C096-47F7-94EA-1667B6CD6CBC}"/>
              </a:ext>
            </a:extLst>
          </p:cNvPr>
          <p:cNvSpPr txBox="1">
            <a:spLocks/>
          </p:cNvSpPr>
          <p:nvPr/>
        </p:nvSpPr>
        <p:spPr>
          <a:xfrm>
            <a:off x="216540" y="1733165"/>
            <a:ext cx="1666782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buFont typeface="Roboto Light"/>
              <a:buNone/>
            </a:pPr>
            <a:r>
              <a:rPr lang="en-US" sz="1400" dirty="0">
                <a:solidFill>
                  <a:schemeClr val="bg1"/>
                </a:solidFill>
              </a:rPr>
              <a:t>ACESS THE HOME PAGE TO GET ALL VEHICLE MAKES</a:t>
            </a:r>
          </a:p>
        </p:txBody>
      </p:sp>
      <p:sp>
        <p:nvSpPr>
          <p:cNvPr id="259" name="Google Shape;988;p34">
            <a:extLst>
              <a:ext uri="{FF2B5EF4-FFF2-40B4-BE49-F238E27FC236}">
                <a16:creationId xmlns:a16="http://schemas.microsoft.com/office/drawing/2014/main" id="{EE5FE77C-32EC-48DC-9F8A-2BA5FFCE3488}"/>
              </a:ext>
            </a:extLst>
          </p:cNvPr>
          <p:cNvSpPr txBox="1">
            <a:spLocks/>
          </p:cNvSpPr>
          <p:nvPr/>
        </p:nvSpPr>
        <p:spPr>
          <a:xfrm>
            <a:off x="758559" y="1448401"/>
            <a:ext cx="1173600" cy="1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fr-FR" sz="1400" b="1" dirty="0"/>
              <a:t>STEP 1</a:t>
            </a:r>
          </a:p>
        </p:txBody>
      </p:sp>
      <p:pic>
        <p:nvPicPr>
          <p:cNvPr id="254" name="Image 25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4DE2D81-30B6-48F4-B3D6-42191DA4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4" y="0"/>
            <a:ext cx="2855626" cy="647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MAJOR </a:t>
            </a:r>
            <a:r>
              <a:rPr lang="fr-FR" dirty="0"/>
              <a:t>LEARNINGS</a:t>
            </a:r>
            <a:endParaRPr dirty="0"/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2520283" y="3543387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 dirty="0" err="1"/>
              <a:t>Extract</a:t>
            </a:r>
            <a:r>
              <a:rPr lang="fr-FR" sz="900" dirty="0"/>
              <a:t> relevant data</a:t>
            </a:r>
            <a:endParaRPr sz="900" dirty="0"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4458833" y="3558112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>
                <a:solidFill>
                  <a:schemeClr val="lt1"/>
                </a:solidFill>
              </a:rPr>
              <a:t>Load</a:t>
            </a:r>
            <a:r>
              <a:rPr lang="fr-FR" dirty="0">
                <a:solidFill>
                  <a:schemeClr val="lt1"/>
                </a:solidFill>
              </a:rPr>
              <a:t> </a:t>
            </a:r>
            <a:r>
              <a:rPr lang="fr-FR" dirty="0" err="1">
                <a:solidFill>
                  <a:schemeClr val="lt1"/>
                </a:solidFill>
              </a:rPr>
              <a:t>gathered</a:t>
            </a:r>
            <a:r>
              <a:rPr lang="fr-FR" dirty="0">
                <a:solidFill>
                  <a:schemeClr val="lt1"/>
                </a:solidFill>
              </a:rPr>
              <a:t> data </a:t>
            </a:r>
            <a:r>
              <a:rPr lang="fr-FR" dirty="0" err="1">
                <a:solidFill>
                  <a:schemeClr val="lt1"/>
                </a:solidFill>
              </a:rPr>
              <a:t>into</a:t>
            </a:r>
            <a:r>
              <a:rPr lang="fr-FR" dirty="0">
                <a:solidFill>
                  <a:schemeClr val="lt1"/>
                </a:solidFill>
              </a:rPr>
              <a:t> a big </a:t>
            </a:r>
            <a:r>
              <a:rPr lang="fr-FR" dirty="0" err="1">
                <a:solidFill>
                  <a:schemeClr val="lt1"/>
                </a:solidFill>
              </a:rPr>
              <a:t>dataframe</a:t>
            </a:r>
            <a:r>
              <a:rPr lang="fr-FR" dirty="0">
                <a:solidFill>
                  <a:schemeClr val="lt1"/>
                </a:solidFill>
              </a:rPr>
              <a:t> for a </a:t>
            </a:r>
            <a:r>
              <a:rPr lang="fr-FR" dirty="0" err="1">
                <a:solidFill>
                  <a:schemeClr val="lt1"/>
                </a:solidFill>
              </a:rPr>
              <a:t>better</a:t>
            </a:r>
            <a:r>
              <a:rPr lang="fr-FR" dirty="0">
                <a:solidFill>
                  <a:schemeClr val="lt1"/>
                </a:solidFill>
              </a:rPr>
              <a:t> </a:t>
            </a:r>
            <a:r>
              <a:rPr lang="fr-FR" dirty="0" err="1">
                <a:solidFill>
                  <a:schemeClr val="lt1"/>
                </a:solidFill>
              </a:rPr>
              <a:t>analyze</a:t>
            </a:r>
            <a:r>
              <a:rPr lang="fr-FR" dirty="0">
                <a:solidFill>
                  <a:schemeClr val="lt1"/>
                </a:solidFill>
              </a:rPr>
              <a:t>.</a:t>
            </a:r>
            <a:endParaRPr sz="900" dirty="0"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581720" y="3538037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Python </a:t>
            </a:r>
            <a:r>
              <a:rPr lang="fr-FR" dirty="0" err="1"/>
              <a:t>library</a:t>
            </a:r>
            <a:r>
              <a:rPr lang="fr-FR" dirty="0"/>
              <a:t> for HTML </a:t>
            </a:r>
            <a:r>
              <a:rPr lang="fr-FR" dirty="0" err="1"/>
              <a:t>parsing</a:t>
            </a:r>
            <a:endParaRPr dirty="0"/>
          </a:p>
        </p:txBody>
      </p:sp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xfrm>
            <a:off x="2179327" y="342168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/>
              <a:t>PARSING COMPLEX HTML PAGE</a:t>
            </a:r>
            <a:endParaRPr sz="900" dirty="0"/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 idx="4"/>
          </p:nvPr>
        </p:nvSpPr>
        <p:spPr>
          <a:xfrm>
            <a:off x="4117889" y="344176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/>
              <a:t>USE PANDAS DATAFRAME</a:t>
            </a:r>
            <a:endParaRPr sz="900" dirty="0"/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240777" y="342168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/>
              <a:t>USE  OF BEAUTIFULSOUP </a:t>
            </a:r>
            <a:endParaRPr sz="900" dirty="0"/>
          </a:p>
        </p:txBody>
      </p:sp>
      <p:sp>
        <p:nvSpPr>
          <p:cNvPr id="566" name="Google Shape;566;p28"/>
          <p:cNvSpPr/>
          <p:nvPr/>
        </p:nvSpPr>
        <p:spPr>
          <a:xfrm>
            <a:off x="561833" y="3058624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763677" y="1798300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1258728" y="2182683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914275" y="1930664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822969" y="1910379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2703013" y="1798300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2500342" y="3058624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3197256" y="2182683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2852803" y="1930701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5" name="Google Shape;575;p28"/>
          <p:cNvSpPr/>
          <p:nvPr/>
        </p:nvSpPr>
        <p:spPr>
          <a:xfrm>
            <a:off x="2761496" y="1910379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4438869" y="3058624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4635938" y="1798300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5135783" y="2182683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4792928" y="1930701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4701622" y="1910379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8"/>
          <p:cNvGrpSpPr/>
          <p:nvPr/>
        </p:nvGrpSpPr>
        <p:grpSpPr>
          <a:xfrm>
            <a:off x="1130351" y="2121754"/>
            <a:ext cx="295272" cy="295272"/>
            <a:chOff x="1190625" y="238125"/>
            <a:chExt cx="5226050" cy="5226050"/>
          </a:xfrm>
        </p:grpSpPr>
        <p:sp>
          <p:nvSpPr>
            <p:cNvPr id="582" name="Google Shape;582;p28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8"/>
          <p:cNvGrpSpPr/>
          <p:nvPr/>
        </p:nvGrpSpPr>
        <p:grpSpPr>
          <a:xfrm>
            <a:off x="3055239" y="2110471"/>
            <a:ext cx="317750" cy="317849"/>
            <a:chOff x="1191425" y="238125"/>
            <a:chExt cx="5217575" cy="5219200"/>
          </a:xfrm>
        </p:grpSpPr>
        <p:sp>
          <p:nvSpPr>
            <p:cNvPr id="589" name="Google Shape;589;p28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28"/>
          <p:cNvSpPr/>
          <p:nvPr/>
        </p:nvSpPr>
        <p:spPr>
          <a:xfrm>
            <a:off x="5009008" y="2092425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62;p28">
            <a:extLst>
              <a:ext uri="{FF2B5EF4-FFF2-40B4-BE49-F238E27FC236}">
                <a16:creationId xmlns:a16="http://schemas.microsoft.com/office/drawing/2014/main" id="{77EBC4AA-4AB7-4052-B1DC-7AFF8D4A8F23}"/>
              </a:ext>
            </a:extLst>
          </p:cNvPr>
          <p:cNvSpPr txBox="1">
            <a:spLocks/>
          </p:cNvSpPr>
          <p:nvPr/>
        </p:nvSpPr>
        <p:spPr>
          <a:xfrm>
            <a:off x="6358137" y="3547378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/>
              <a:t>Additional practice for this coding paradigm </a:t>
            </a:r>
          </a:p>
        </p:txBody>
      </p:sp>
      <p:sp>
        <p:nvSpPr>
          <p:cNvPr id="53" name="Google Shape;565;p28">
            <a:extLst>
              <a:ext uri="{FF2B5EF4-FFF2-40B4-BE49-F238E27FC236}">
                <a16:creationId xmlns:a16="http://schemas.microsoft.com/office/drawing/2014/main" id="{42A61720-49BE-4F96-A5B8-9B6FCDDEEDC3}"/>
              </a:ext>
            </a:extLst>
          </p:cNvPr>
          <p:cNvSpPr txBox="1">
            <a:spLocks/>
          </p:cNvSpPr>
          <p:nvPr/>
        </p:nvSpPr>
        <p:spPr>
          <a:xfrm>
            <a:off x="6017194" y="343102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sz="900" dirty="0"/>
              <a:t>FUNCTIONAL PROGRAMMING</a:t>
            </a:r>
          </a:p>
        </p:txBody>
      </p:sp>
      <p:sp>
        <p:nvSpPr>
          <p:cNvPr id="54" name="Google Shape;566;p28">
            <a:extLst>
              <a:ext uri="{FF2B5EF4-FFF2-40B4-BE49-F238E27FC236}">
                <a16:creationId xmlns:a16="http://schemas.microsoft.com/office/drawing/2014/main" id="{6C4A709D-8BAC-4C3E-8AB6-0F91344CD264}"/>
              </a:ext>
            </a:extLst>
          </p:cNvPr>
          <p:cNvSpPr/>
          <p:nvPr/>
        </p:nvSpPr>
        <p:spPr>
          <a:xfrm>
            <a:off x="6338250" y="3067965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7;p28">
            <a:extLst>
              <a:ext uri="{FF2B5EF4-FFF2-40B4-BE49-F238E27FC236}">
                <a16:creationId xmlns:a16="http://schemas.microsoft.com/office/drawing/2014/main" id="{E4B7D12D-4E69-4F16-80AD-E6CF68B914DB}"/>
              </a:ext>
            </a:extLst>
          </p:cNvPr>
          <p:cNvSpPr/>
          <p:nvPr/>
        </p:nvSpPr>
        <p:spPr>
          <a:xfrm>
            <a:off x="6540094" y="1807641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8;p28">
            <a:extLst>
              <a:ext uri="{FF2B5EF4-FFF2-40B4-BE49-F238E27FC236}">
                <a16:creationId xmlns:a16="http://schemas.microsoft.com/office/drawing/2014/main" id="{AF36174A-00EE-4D96-98E7-EB59A3B5A15F}"/>
              </a:ext>
            </a:extLst>
          </p:cNvPr>
          <p:cNvSpPr/>
          <p:nvPr/>
        </p:nvSpPr>
        <p:spPr>
          <a:xfrm>
            <a:off x="7035145" y="2192024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9;p28">
            <a:extLst>
              <a:ext uri="{FF2B5EF4-FFF2-40B4-BE49-F238E27FC236}">
                <a16:creationId xmlns:a16="http://schemas.microsoft.com/office/drawing/2014/main" id="{8C97E497-B9FC-4181-9651-079B1E154011}"/>
              </a:ext>
            </a:extLst>
          </p:cNvPr>
          <p:cNvSpPr/>
          <p:nvPr/>
        </p:nvSpPr>
        <p:spPr>
          <a:xfrm>
            <a:off x="6690692" y="1940005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70;p28">
            <a:extLst>
              <a:ext uri="{FF2B5EF4-FFF2-40B4-BE49-F238E27FC236}">
                <a16:creationId xmlns:a16="http://schemas.microsoft.com/office/drawing/2014/main" id="{FCF0A1F6-FC87-4081-8D35-190DB942D208}"/>
              </a:ext>
            </a:extLst>
          </p:cNvPr>
          <p:cNvSpPr/>
          <p:nvPr/>
        </p:nvSpPr>
        <p:spPr>
          <a:xfrm>
            <a:off x="6599386" y="1919720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81;p28">
            <a:extLst>
              <a:ext uri="{FF2B5EF4-FFF2-40B4-BE49-F238E27FC236}">
                <a16:creationId xmlns:a16="http://schemas.microsoft.com/office/drawing/2014/main" id="{646A8E95-7164-4DD4-B557-90DB8638A9DD}"/>
              </a:ext>
            </a:extLst>
          </p:cNvPr>
          <p:cNvGrpSpPr/>
          <p:nvPr/>
        </p:nvGrpSpPr>
        <p:grpSpPr>
          <a:xfrm>
            <a:off x="6906768" y="2131095"/>
            <a:ext cx="295272" cy="295272"/>
            <a:chOff x="1190625" y="238125"/>
            <a:chExt cx="5226050" cy="5226050"/>
          </a:xfrm>
        </p:grpSpPr>
        <p:sp>
          <p:nvSpPr>
            <p:cNvPr id="60" name="Google Shape;582;p28">
              <a:extLst>
                <a:ext uri="{FF2B5EF4-FFF2-40B4-BE49-F238E27FC236}">
                  <a16:creationId xmlns:a16="http://schemas.microsoft.com/office/drawing/2014/main" id="{B0350526-9A4C-43EE-BA21-24C0EF75DA42}"/>
                </a:ext>
              </a:extLst>
            </p:cNvPr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3;p28">
              <a:extLst>
                <a:ext uri="{FF2B5EF4-FFF2-40B4-BE49-F238E27FC236}">
                  <a16:creationId xmlns:a16="http://schemas.microsoft.com/office/drawing/2014/main" id="{45C0A7D1-4BF1-46C4-A8B3-34472B55F689}"/>
                </a:ext>
              </a:extLst>
            </p:cNvPr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4;p28">
              <a:extLst>
                <a:ext uri="{FF2B5EF4-FFF2-40B4-BE49-F238E27FC236}">
                  <a16:creationId xmlns:a16="http://schemas.microsoft.com/office/drawing/2014/main" id="{EB6013C2-3AE5-4C96-B4D3-7E14B956DE93}"/>
                </a:ext>
              </a:extLst>
            </p:cNvPr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5;p28">
              <a:extLst>
                <a:ext uri="{FF2B5EF4-FFF2-40B4-BE49-F238E27FC236}">
                  <a16:creationId xmlns:a16="http://schemas.microsoft.com/office/drawing/2014/main" id="{DB32A644-7840-41CE-9FD9-9A0F6650B229}"/>
                </a:ext>
              </a:extLst>
            </p:cNvPr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6;p28">
              <a:extLst>
                <a:ext uri="{FF2B5EF4-FFF2-40B4-BE49-F238E27FC236}">
                  <a16:creationId xmlns:a16="http://schemas.microsoft.com/office/drawing/2014/main" id="{DD1F19F8-9F1C-4B34-BD25-06A3B6EEEC4F}"/>
                </a:ext>
              </a:extLst>
            </p:cNvPr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7;p28">
              <a:extLst>
                <a:ext uri="{FF2B5EF4-FFF2-40B4-BE49-F238E27FC236}">
                  <a16:creationId xmlns:a16="http://schemas.microsoft.com/office/drawing/2014/main" id="{CF94DBF2-A5B5-4104-8FCD-05426B77F45A}"/>
                </a:ext>
              </a:extLst>
            </p:cNvPr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Image 6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AB622CB-5284-4CA1-B71E-EB55B083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4" y="0"/>
            <a:ext cx="2855626" cy="647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DEMO</a:t>
            </a:r>
            <a:endParaRPr dirty="0"/>
          </a:p>
        </p:txBody>
      </p:sp>
      <p:grpSp>
        <p:nvGrpSpPr>
          <p:cNvPr id="701" name="Google Shape;701;p33"/>
          <p:cNvGrpSpPr/>
          <p:nvPr/>
        </p:nvGrpSpPr>
        <p:grpSpPr>
          <a:xfrm>
            <a:off x="3223313" y="2217906"/>
            <a:ext cx="2511966" cy="1666636"/>
            <a:chOff x="1055400" y="1273650"/>
            <a:chExt cx="5465550" cy="3626275"/>
          </a:xfrm>
        </p:grpSpPr>
        <p:sp>
          <p:nvSpPr>
            <p:cNvPr id="707" name="Google Shape;707;p33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Image 2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60764AC-A2F0-444F-BA64-62E70E54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4" y="0"/>
            <a:ext cx="2855626" cy="647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Image 14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92B3BEA-6F5B-428B-99AD-9C615DEB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4" y="0"/>
            <a:ext cx="2855626" cy="647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204</Words>
  <Application>Microsoft Office PowerPoint</Application>
  <PresentationFormat>Affichage à l'écran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Roboto Thin</vt:lpstr>
      <vt:lpstr>Roboto Black</vt:lpstr>
      <vt:lpstr>Bree Serif</vt:lpstr>
      <vt:lpstr>Arial</vt:lpstr>
      <vt:lpstr>Roboto Mono Thin</vt:lpstr>
      <vt:lpstr>Roboto Light</vt:lpstr>
      <vt:lpstr>Impact</vt:lpstr>
      <vt:lpstr>WEB PROPOSAL</vt:lpstr>
      <vt:lpstr>WEB SCRAPING WEB SITE: LACENTRALE</vt:lpstr>
      <vt:lpstr>TABLE OF CONTENTS</vt:lpstr>
      <vt:lpstr>Description</vt:lpstr>
      <vt:lpstr>Challenges</vt:lpstr>
      <vt:lpstr>PROCESS</vt:lpstr>
      <vt:lpstr>MAJOR LEARNINGS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WEB SITE: LACENTRALE</dc:title>
  <cp:lastModifiedBy>Safa Eladib</cp:lastModifiedBy>
  <cp:revision>35</cp:revision>
  <dcterms:modified xsi:type="dcterms:W3CDTF">2020-04-13T13:52:16Z</dcterms:modified>
</cp:coreProperties>
</file>