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1" r:id="rId4"/>
    <p:sldId id="262" r:id="rId5"/>
    <p:sldId id="263" r:id="rId6"/>
    <p:sldId id="266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64" d="100"/>
          <a:sy n="64" d="100"/>
        </p:scale>
        <p:origin x="-108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5146F-7E80-4C81-B445-3940FBA44A78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A0E755-25FD-455B-A5F4-B0DE86D4B5E2}" type="datetime1">
              <a:rPr lang="en-US" smtClean="0"/>
              <a:pPr/>
              <a:t>4/20/2022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000">
              <a:schemeClr val="bg1"/>
            </a:gs>
            <a:gs pos="100000">
              <a:schemeClr val="bg2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479" y="331033"/>
            <a:ext cx="10058400" cy="1677649"/>
          </a:xfrm>
        </p:spPr>
        <p:txBody>
          <a:bodyPr/>
          <a:lstStyle/>
          <a:p>
            <a:r>
              <a:rPr lang="fr-FR" sz="4000" b="1" dirty="0" smtClean="0"/>
              <a:t>		Centre </a:t>
            </a:r>
            <a:r>
              <a:rPr lang="fr-FR" sz="4000" b="1" dirty="0"/>
              <a:t>Universitaire d’Aflou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endParaRPr lang="en-US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2" y="224696"/>
            <a:ext cx="1228725" cy="11620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224696"/>
            <a:ext cx="1228725" cy="1162050"/>
          </a:xfrm>
          <a:prstGeom prst="rect">
            <a:avLst/>
          </a:prstGeom>
        </p:spPr>
      </p:pic>
      <p:sp>
        <p:nvSpPr>
          <p:cNvPr id="9" name="ZoneTexte 9"/>
          <p:cNvSpPr txBox="1"/>
          <p:nvPr/>
        </p:nvSpPr>
        <p:spPr>
          <a:xfrm>
            <a:off x="3321025" y="6287337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  <a:latin typeface="+mn-lt"/>
              </a:rPr>
              <a:t>Année universitaire : 2021-2022</a:t>
            </a:r>
            <a:endParaRPr lang="fr-F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3206" y="14046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Département de Mathématiques et Informatique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04734" y="37768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b="1" dirty="0">
                <a:latin typeface="Baskerville Old Face" pitchFamily="18" charset="0"/>
              </a:rPr>
              <a:t>PAR </a:t>
            </a:r>
            <a:r>
              <a:rPr lang="fr-FR" b="1">
                <a:latin typeface="Baskerville Old Face" pitchFamily="18" charset="0"/>
              </a:rPr>
              <a:t>LES </a:t>
            </a:r>
            <a:r>
              <a:rPr lang="fr-FR" b="1" smtClean="0">
                <a:latin typeface="Baskerville Old Face" pitchFamily="18" charset="0"/>
              </a:rPr>
              <a:t> TROIS  ÉTUDIANTS </a:t>
            </a:r>
            <a:r>
              <a:rPr lang="fr-FR" b="1" dirty="0" smtClean="0">
                <a:latin typeface="Baskerville Old Face" pitchFamily="18" charset="0"/>
              </a:rPr>
              <a:t>: </a:t>
            </a:r>
            <a:endParaRPr lang="fr-FR" b="1" dirty="0">
              <a:latin typeface="Baskerville Old Face" pitchFamily="18" charset="0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332282" y="5126637"/>
            <a:ext cx="10448144" cy="1049311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  <a:latin typeface="Century Schoolbook" pitchFamily="18" charset="0"/>
              </a:rPr>
              <a:t>Oumaima</a:t>
            </a:r>
            <a:r>
              <a:rPr lang="fr-FR" dirty="0" smtClean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entury Schoolbook" pitchFamily="18" charset="0"/>
              </a:rPr>
              <a:t>Teember</a:t>
            </a:r>
            <a:r>
              <a:rPr lang="fr-FR" dirty="0" smtClean="0">
                <a:solidFill>
                  <a:schemeClr val="tx1"/>
                </a:solidFill>
                <a:latin typeface="Century Schoolbook" pitchFamily="18" charset="0"/>
              </a:rPr>
              <a:t>.</a:t>
            </a:r>
            <a:r>
              <a:rPr lang="fr-FR" dirty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entury Schoolbook" pitchFamily="18" charset="0"/>
              </a:rPr>
              <a:t>                        </a:t>
            </a:r>
            <a:r>
              <a:rPr lang="fr-FR" dirty="0" err="1" smtClean="0">
                <a:solidFill>
                  <a:schemeClr val="tx1"/>
                </a:solidFill>
                <a:latin typeface="Century Schoolbook" pitchFamily="18" charset="0"/>
              </a:rPr>
              <a:t>Sebgagi</a:t>
            </a:r>
            <a:r>
              <a:rPr lang="fr-FR" dirty="0" smtClean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entury Schoolbook" pitchFamily="18" charset="0"/>
              </a:rPr>
              <a:t>safai</a:t>
            </a:r>
            <a:r>
              <a:rPr lang="fr-FR" dirty="0" smtClean="0">
                <a:solidFill>
                  <a:schemeClr val="tx1"/>
                </a:solidFill>
                <a:latin typeface="Century Schoolbook" pitchFamily="18" charset="0"/>
              </a:rPr>
              <a:t> .                   </a:t>
            </a:r>
            <a:r>
              <a:rPr lang="fr-FR" dirty="0" err="1" smtClean="0">
                <a:solidFill>
                  <a:schemeClr val="tx1"/>
                </a:solidFill>
                <a:latin typeface="Century Schoolbook" pitchFamily="18" charset="0"/>
              </a:rPr>
              <a:t>Belkhier</a:t>
            </a:r>
            <a:r>
              <a:rPr lang="fr-FR" dirty="0" smtClean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entury Schoolbook" pitchFamily="18" charset="0"/>
              </a:rPr>
              <a:t>Safaa.</a:t>
            </a:r>
          </a:p>
          <a:p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923483" y="2644728"/>
            <a:ext cx="77154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Century Schoolbook" pitchFamily="18" charset="0"/>
              </a:rPr>
              <a:t> </a:t>
            </a:r>
            <a:r>
              <a:rPr lang="fr-F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Échange des clés </a:t>
            </a:r>
            <a:r>
              <a:rPr lang="fr-FR" sz="4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Diffie-Hellman</a:t>
            </a:r>
            <a:endParaRPr lang="fr-FR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06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 algn="just">
              <a:buFont typeface="+mj-lt"/>
              <a:buAutoNum type="romanUcPeriod"/>
            </a:pPr>
            <a:r>
              <a:rPr lang="fr-FR" dirty="0" smtClean="0">
                <a:latin typeface="Century Schoolbook" pitchFamily="18" charset="0"/>
              </a:rPr>
              <a:t>Définition de </a:t>
            </a:r>
            <a:r>
              <a:rPr lang="fr-FR" sz="2800" dirty="0">
                <a:latin typeface="Century Schoolbook" pitchFamily="18" charset="0"/>
              </a:rPr>
              <a:t>L'algorithme </a:t>
            </a:r>
            <a:r>
              <a:rPr lang="fr-FR" sz="2800" dirty="0" err="1" smtClean="0">
                <a:latin typeface="Century Schoolbook" pitchFamily="18" charset="0"/>
              </a:rPr>
              <a:t>Diffie-Hellman</a:t>
            </a:r>
            <a:r>
              <a:rPr lang="fr-FR" sz="2800" dirty="0" smtClean="0">
                <a:latin typeface="Century Schoolbook" pitchFamily="18" charset="0"/>
              </a:rPr>
              <a:t> .</a:t>
            </a:r>
          </a:p>
          <a:p>
            <a:pPr marL="571500" lvl="0" indent="-571500" algn="just">
              <a:buFont typeface="+mj-lt"/>
              <a:buAutoNum type="romanUcPeriod"/>
            </a:pPr>
            <a:endParaRPr lang="fr-FR" sz="2800" dirty="0" smtClean="0">
              <a:latin typeface="Century Schoolbook" pitchFamily="18" charset="0"/>
            </a:endParaRPr>
          </a:p>
          <a:p>
            <a:pPr marL="571500" lvl="0" indent="-571500" algn="just">
              <a:buFont typeface="+mj-lt"/>
              <a:buAutoNum type="romanUcPeriod"/>
            </a:pPr>
            <a:r>
              <a:rPr lang="fr-FR" dirty="0">
                <a:latin typeface="Century Schoolbook" pitchFamily="18" charset="0"/>
              </a:rPr>
              <a:t>fonctionnement de l’algorithme de </a:t>
            </a:r>
            <a:r>
              <a:rPr lang="fr-FR" dirty="0" err="1" smtClean="0">
                <a:latin typeface="Century Schoolbook" pitchFamily="18" charset="0"/>
              </a:rPr>
              <a:t>Diffie-Hellman</a:t>
            </a:r>
            <a:r>
              <a:rPr lang="fr-FR" dirty="0" smtClean="0">
                <a:latin typeface="Century Schoolbook" pitchFamily="18" charset="0"/>
              </a:rPr>
              <a:t>.</a:t>
            </a:r>
          </a:p>
          <a:p>
            <a:pPr marL="571500" lvl="0" indent="-571500" algn="just">
              <a:buFont typeface="+mj-lt"/>
              <a:buAutoNum type="romanUcPeriod"/>
            </a:pPr>
            <a:endParaRPr lang="fr-FR" dirty="0" smtClean="0">
              <a:latin typeface="Century Schoolbook" pitchFamily="18" charset="0"/>
            </a:endParaRPr>
          </a:p>
          <a:p>
            <a:pPr marL="571500" lvl="0" indent="-571500" algn="just">
              <a:buFont typeface="+mj-lt"/>
              <a:buAutoNum type="romanUcPeriod"/>
            </a:pPr>
            <a:r>
              <a:rPr lang="fr-FR" dirty="0" smtClean="0">
                <a:latin typeface="Century Schoolbook" pitchFamily="18" charset="0"/>
              </a:rPr>
              <a:t>App </a:t>
            </a:r>
            <a:r>
              <a:rPr lang="fr-FR" dirty="0">
                <a:latin typeface="Century Schoolbook" pitchFamily="18" charset="0"/>
              </a:rPr>
              <a:t>de </a:t>
            </a:r>
            <a:r>
              <a:rPr lang="fr-FR" sz="2400" dirty="0">
                <a:latin typeface="Century Schoolbook" pitchFamily="18" charset="0"/>
              </a:rPr>
              <a:t>L'algorithme </a:t>
            </a:r>
            <a:r>
              <a:rPr lang="fr-FR" sz="2400" dirty="0" err="1">
                <a:latin typeface="Century Schoolbook" pitchFamily="18" charset="0"/>
              </a:rPr>
              <a:t>Diffie-Hellman</a:t>
            </a:r>
            <a:r>
              <a:rPr lang="fr-FR" sz="2400" dirty="0">
                <a:latin typeface="Century Schoolbook" pitchFamily="18" charset="0"/>
              </a:rPr>
              <a:t> </a:t>
            </a:r>
            <a:r>
              <a:rPr lang="fr-FR" sz="2400" dirty="0" smtClean="0">
                <a:latin typeface="Century Schoolbook" pitchFamily="18" charset="0"/>
              </a:rPr>
              <a:t>.</a:t>
            </a:r>
          </a:p>
          <a:p>
            <a:pPr marL="571500" lvl="0" indent="-571500" algn="just">
              <a:buFont typeface="+mj-lt"/>
              <a:buAutoNum type="romanUcPeriod"/>
            </a:pPr>
            <a:endParaRPr lang="fr-FR" sz="2400" dirty="0" smtClean="0">
              <a:latin typeface="Century Schoolbook" pitchFamily="18" charset="0"/>
            </a:endParaRPr>
          </a:p>
          <a:p>
            <a:pPr marL="571500" lvl="0" indent="-571500" algn="just">
              <a:buFont typeface="+mj-lt"/>
              <a:buAutoNum type="romanUcPeriod"/>
            </a:pPr>
            <a:r>
              <a:rPr lang="fr-FR" dirty="0" smtClean="0">
                <a:latin typeface="Century Schoolbook" pitchFamily="18" charset="0"/>
              </a:rPr>
              <a:t> </a:t>
            </a:r>
            <a:r>
              <a:rPr lang="fr-FR" dirty="0">
                <a:latin typeface="Century Schoolbook" pitchFamily="18" charset="0"/>
              </a:rPr>
              <a:t>Les éléments composent  </a:t>
            </a:r>
            <a:r>
              <a:rPr lang="fr-FR" dirty="0" err="1">
                <a:latin typeface="Century Schoolbook" pitchFamily="18" charset="0"/>
              </a:rPr>
              <a:t>Diffie-Hellman</a:t>
            </a:r>
            <a:r>
              <a:rPr lang="fr-FR" dirty="0">
                <a:latin typeface="Century Schoolbook" pitchFamily="18" charset="0"/>
              </a:rPr>
              <a:t> (Les </a:t>
            </a:r>
            <a:r>
              <a:rPr lang="fr-FR" dirty="0" smtClean="0">
                <a:latin typeface="Century Schoolbook" pitchFamily="18" charset="0"/>
              </a:rPr>
              <a:t>clés)(</a:t>
            </a:r>
            <a:r>
              <a:rPr lang="fr-FR" dirty="0" smtClean="0">
                <a:latin typeface="Century Schoolbook" pitchFamily="18" charset="0"/>
              </a:rPr>
              <a:t>Le </a:t>
            </a:r>
            <a:r>
              <a:rPr lang="fr-FR" dirty="0">
                <a:latin typeface="Century Schoolbook" pitchFamily="18" charset="0"/>
              </a:rPr>
              <a:t>principe des </a:t>
            </a:r>
            <a:r>
              <a:rPr lang="fr-FR" dirty="0" smtClean="0">
                <a:latin typeface="Century Schoolbook" pitchFamily="18" charset="0"/>
              </a:rPr>
              <a:t>DF-HL)</a:t>
            </a:r>
            <a:endParaRPr lang="fr-FR" dirty="0" smtClean="0">
              <a:latin typeface="Century Schoolbook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88" y="164892"/>
            <a:ext cx="9656064" cy="938384"/>
          </a:xfrm>
        </p:spPr>
        <p:txBody>
          <a:bodyPr>
            <a:normAutofit/>
          </a:bodyPr>
          <a:lstStyle/>
          <a:p>
            <a:r>
              <a:rPr lang="fr-FR" sz="4800" b="1" u="sng" dirty="0" err="1" smtClean="0"/>
              <a:t>Déffinition</a:t>
            </a:r>
            <a:r>
              <a:rPr lang="fr-FR" sz="4800" b="1" u="sng" dirty="0"/>
              <a:t>:</a:t>
            </a:r>
            <a:endParaRPr lang="fr-FR" sz="4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334125"/>
            <a:ext cx="9403830" cy="5066675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endParaRPr lang="fr-FR" sz="2000" dirty="0" smtClean="0"/>
          </a:p>
          <a:p>
            <a:pPr marL="114300" indent="0">
              <a:buNone/>
            </a:pPr>
            <a:r>
              <a:rPr lang="fr-FR" sz="2400" dirty="0" smtClean="0"/>
              <a:t>L'échange </a:t>
            </a:r>
            <a:r>
              <a:rPr lang="fr-FR" sz="2400" dirty="0"/>
              <a:t>de clés </a:t>
            </a:r>
            <a:r>
              <a:rPr lang="fr-FR" sz="2400" b="1" dirty="0" err="1"/>
              <a:t>Diffie-Hellman</a:t>
            </a:r>
            <a:r>
              <a:rPr lang="fr-FR" sz="2400" b="1" dirty="0"/>
              <a:t> </a:t>
            </a:r>
            <a:r>
              <a:rPr lang="fr-FR" sz="2400" dirty="0"/>
              <a:t>est une méthode de cryptage spécifique développée par </a:t>
            </a:r>
            <a:r>
              <a:rPr lang="fr-FR" sz="2400" b="1" dirty="0" err="1"/>
              <a:t>Whitfield</a:t>
            </a:r>
            <a:r>
              <a:rPr lang="fr-FR" sz="2400" b="1" dirty="0"/>
              <a:t> </a:t>
            </a:r>
            <a:r>
              <a:rPr lang="fr-FR" sz="2400" b="1" dirty="0" err="1"/>
              <a:t>Diffie</a:t>
            </a:r>
            <a:r>
              <a:rPr lang="fr-FR" sz="2400" b="1" dirty="0"/>
              <a:t> </a:t>
            </a:r>
            <a:r>
              <a:rPr lang="fr-FR" sz="2400" dirty="0"/>
              <a:t>et </a:t>
            </a:r>
            <a:r>
              <a:rPr lang="fr-FR" sz="2400" b="1" dirty="0"/>
              <a:t>Martin </a:t>
            </a:r>
            <a:r>
              <a:rPr lang="fr-FR" sz="2400" b="1" dirty="0" err="1"/>
              <a:t>Hellman</a:t>
            </a:r>
            <a:r>
              <a:rPr lang="fr-FR" sz="2400" dirty="0"/>
              <a:t> et </a:t>
            </a:r>
            <a:r>
              <a:rPr lang="fr-FR" sz="2400" dirty="0" smtClean="0"/>
              <a:t>publiée En </a:t>
            </a:r>
            <a:r>
              <a:rPr lang="fr-FR" sz="2400" dirty="0"/>
              <a:t>1976, l'une des premières mises en œuvre dans le domaine de la </a:t>
            </a:r>
            <a:r>
              <a:rPr lang="fr-FR" sz="2400" dirty="0" smtClean="0"/>
              <a:t>cryptographie Et </a:t>
            </a:r>
            <a:r>
              <a:rPr lang="fr-FR" sz="2400" dirty="0"/>
              <a:t>l’algorithme </a:t>
            </a:r>
            <a:r>
              <a:rPr lang="fr-FR" sz="2400" dirty="0" err="1"/>
              <a:t>Diffie-Hellman</a:t>
            </a:r>
            <a:r>
              <a:rPr lang="fr-FR" sz="2400" dirty="0"/>
              <a:t> est un des algorithmes les plus utilisés dans le cadre de </a:t>
            </a:r>
            <a:r>
              <a:rPr lang="fr-FR" sz="2400" dirty="0" smtClean="0"/>
              <a:t> la </a:t>
            </a:r>
            <a:r>
              <a:rPr lang="fr-FR" sz="2400" dirty="0"/>
              <a:t>première étape : l’échange de clé.</a:t>
            </a:r>
            <a:endParaRPr lang="fr-FR" sz="2400" dirty="0"/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L’objectif </a:t>
            </a:r>
            <a:r>
              <a:rPr lang="fr-FR" sz="2400" dirty="0"/>
              <a:t>de </a:t>
            </a:r>
            <a:r>
              <a:rPr lang="fr-FR" sz="2400" dirty="0" err="1"/>
              <a:t>Diffie-Hellman</a:t>
            </a:r>
            <a:r>
              <a:rPr lang="fr-FR" sz="2400" dirty="0"/>
              <a:t> est de permettre l’établissement d’une clé privée entre deux parties, via l’échange de messages sur un canal non sécurisé. Lors de l’établissement d’une clé avec </a:t>
            </a:r>
            <a:r>
              <a:rPr lang="fr-FR" sz="2400" dirty="0" err="1"/>
              <a:t>Diffie-Hellman</a:t>
            </a:r>
            <a:r>
              <a:rPr lang="fr-FR" sz="2400" dirty="0"/>
              <a:t>, les messages sont en effet envoyés en clair sur le réseau, et toute personne qui intercepte les messages transmis ne doit pas pouvoir en déduire la clé générée.</a:t>
            </a:r>
            <a:endParaRPr lang="fr-FR" sz="2400" dirty="0"/>
          </a:p>
          <a:p>
            <a:pPr marL="114300" indent="0">
              <a:buNone/>
            </a:pPr>
            <a:r>
              <a:rPr lang="fr-FR" sz="2000" dirty="0"/>
              <a:t/>
            </a:r>
            <a:br>
              <a:rPr lang="fr-FR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28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4708" y="299802"/>
            <a:ext cx="9652000" cy="668561"/>
          </a:xfrm>
        </p:spPr>
        <p:txBody>
          <a:bodyPr>
            <a:normAutofit/>
          </a:bodyPr>
          <a:lstStyle/>
          <a:p>
            <a:r>
              <a:rPr lang="fr-FR" sz="3200" b="0" dirty="0"/>
              <a:t>on peut aussi définie comme suite :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L'échange </a:t>
            </a:r>
            <a:r>
              <a:rPr lang="fr-FR" sz="2000" dirty="0"/>
              <a:t>de clés </a:t>
            </a:r>
            <a:r>
              <a:rPr lang="fr-FR" sz="2000" dirty="0" err="1"/>
              <a:t>Diffie-Hellman</a:t>
            </a:r>
            <a:r>
              <a:rPr lang="fr-FR" sz="2000" dirty="0"/>
              <a:t> est une méthode de cryptage spécifique développée par </a:t>
            </a:r>
            <a:r>
              <a:rPr lang="fr-FR" sz="2000" dirty="0" err="1"/>
              <a:t>Whitfield</a:t>
            </a:r>
            <a:r>
              <a:rPr lang="fr-FR" sz="2000" dirty="0"/>
              <a:t> </a:t>
            </a:r>
            <a:r>
              <a:rPr lang="fr-FR" sz="2000" dirty="0" err="1"/>
              <a:t>Diffie</a:t>
            </a:r>
            <a:r>
              <a:rPr lang="fr-FR" sz="2000" dirty="0"/>
              <a:t> et Martin </a:t>
            </a:r>
            <a:r>
              <a:rPr lang="fr-FR" sz="2000" dirty="0" err="1"/>
              <a:t>Hellman</a:t>
            </a:r>
            <a:r>
              <a:rPr lang="fr-FR" sz="2000" dirty="0"/>
              <a:t> et publiée en 1976, l'une des premières mises en œuvre dans le domaine de la cryptographie. La méthode d'échange de clés </a:t>
            </a:r>
            <a:r>
              <a:rPr lang="fr-FR" sz="2000" dirty="0" err="1"/>
              <a:t>Diffie-Hellman</a:t>
            </a:r>
            <a:r>
              <a:rPr lang="fr-FR" sz="2000" dirty="0"/>
              <a:t> permet à deux parties, qui ne se connaissent pas a priori, de partager une clé secrète sous un canal de communication non sécurisé. Une telle clé peut être employée pour chiffrer les messages ultérieurs en utilisant un schéma de chiffrement à clé symétrique.</a:t>
            </a:r>
          </a:p>
        </p:txBody>
      </p:sp>
    </p:spTree>
    <p:extLst>
      <p:ext uri="{BB962C8B-B14F-4D97-AF65-F5344CB8AC3E}">
        <p14:creationId xmlns:p14="http://schemas.microsoft.com/office/powerpoint/2010/main" val="10450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4537" y="0"/>
            <a:ext cx="9478780" cy="809468"/>
          </a:xfrm>
        </p:spPr>
        <p:txBody>
          <a:bodyPr>
            <a:noAutofit/>
          </a:bodyPr>
          <a:lstStyle/>
          <a:p>
            <a:r>
              <a:rPr lang="fr-FR" sz="3200" u="sng" dirty="0"/>
              <a:t>Fonctionnement de l’algorithme de </a:t>
            </a:r>
            <a:r>
              <a:rPr lang="fr-FR" sz="3200" u="sng" dirty="0" err="1"/>
              <a:t>Diffie-Hellman</a:t>
            </a:r>
            <a:r>
              <a:rPr lang="fr-FR" sz="3200" u="sng" dirty="0"/>
              <a:t>: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609600" y="1184223"/>
            <a:ext cx="9652000" cy="5411449"/>
          </a:xfrm>
        </p:spPr>
        <p:txBody>
          <a:bodyPr>
            <a:normAutofit fontScale="92500"/>
          </a:bodyPr>
          <a:lstStyle/>
          <a:p>
            <a:r>
              <a:rPr lang="fr-FR" dirty="0"/>
              <a:t>le concept d'échange de clés </a:t>
            </a:r>
            <a:endParaRPr lang="fr-FR" dirty="0"/>
          </a:p>
          <a:p>
            <a:r>
              <a:rPr lang="fr-FR" dirty="0"/>
              <a:t>Dans un premier temps, un nombre commune est partagée entre A et B, qui peut être observée par un tiers intéressé</a:t>
            </a:r>
            <a:endParaRPr lang="fr-FR" dirty="0"/>
          </a:p>
          <a:p>
            <a:r>
              <a:rPr lang="fr-FR" dirty="0"/>
              <a:t>par la communication entre les deux.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L'étape suivante consiste pour A et B à choisir chacun leur clé secrète, qui n'est partagée avec personne</a:t>
            </a:r>
            <a:r>
              <a:rPr lang="fr-FR" dirty="0" smtClean="0"/>
              <a:t>.</a:t>
            </a:r>
          </a:p>
          <a:p>
            <a:r>
              <a:rPr lang="fr-FR" dirty="0"/>
              <a:t>Chacun fait un  primaire avec des nombres commune et nombres leurs  secrètes.</a:t>
            </a:r>
            <a:endParaRPr lang="fr-FR" dirty="0"/>
          </a:p>
          <a:p>
            <a:r>
              <a:rPr lang="fr-FR" dirty="0"/>
              <a:t>L'étape clé du processus est que A et B n'échangent que leurs nombres . Ces nombres, résultat </a:t>
            </a:r>
            <a:endParaRPr lang="fr-FR" dirty="0"/>
          </a:p>
          <a:p>
            <a:r>
              <a:rPr lang="fr-FR" dirty="0"/>
              <a:t>des combinaisons de nombre commune et des nombre secrètes, peuvent difficilement s'inverser et déterminer quelles nombre  </a:t>
            </a:r>
            <a:endParaRPr lang="fr-FR" dirty="0"/>
          </a:p>
          <a:p>
            <a:r>
              <a:rPr lang="fr-FR" dirty="0"/>
              <a:t>secrètes A et B ont utilisées si un tiers écoute la communication.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1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/>
              <a:t>et B emploient alors leurs nombres secrètes sur nombres qu'ils ont reçus, générant des nombres </a:t>
            </a:r>
            <a:endParaRPr lang="fr-FR" dirty="0"/>
          </a:p>
          <a:p>
            <a:r>
              <a:rPr lang="fr-FR" dirty="0"/>
              <a:t>secondaires (clé commune) qui seront les mêmes pour A et B, sans qu'une tierce partie observant la communication </a:t>
            </a:r>
            <a:endParaRPr lang="fr-FR" dirty="0"/>
          </a:p>
          <a:p>
            <a:r>
              <a:rPr lang="fr-FR" dirty="0"/>
              <a:t>puisse produire ce mélange secondaire. A et B utilisent ainsi leur clé commune pour crypter et décrypter </a:t>
            </a:r>
            <a:r>
              <a:rPr lang="fr-FR" dirty="0" smtClean="0"/>
              <a:t>secrètement leurs </a:t>
            </a:r>
            <a:r>
              <a:rPr lang="fr-FR" dirty="0"/>
              <a:t>messages.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43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4688" y="245089"/>
            <a:ext cx="9652000" cy="759252"/>
          </a:xfrm>
        </p:spPr>
        <p:txBody>
          <a:bodyPr/>
          <a:lstStyle/>
          <a:p>
            <a:r>
              <a:rPr lang="fr-FR" b="1" u="sng" dirty="0"/>
              <a:t>L'Application du </a:t>
            </a:r>
            <a:r>
              <a:rPr lang="fr-FR" b="1" u="sng" dirty="0" err="1"/>
              <a:t>Diffie-Hellman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pPr marL="114300" indent="0">
              <a:buNone/>
            </a:pPr>
            <a:r>
              <a:rPr lang="fr-FR" sz="2000" dirty="0"/>
              <a:t>Tout le monde peut utiliser l'algorithme </a:t>
            </a:r>
            <a:r>
              <a:rPr lang="fr-FR" sz="2000" dirty="0" err="1"/>
              <a:t>Diffie-Hellman</a:t>
            </a:r>
            <a:r>
              <a:rPr lang="fr-FR" sz="2000" dirty="0"/>
              <a:t>, car ses brevets (logiciels, valables uniquement aux États-Unis) De manière générale, un tel protocole résout les situations d'échange d'informations privée sur un réseau totalement public.</a:t>
            </a:r>
            <a:endParaRPr lang="fr-FR" sz="2000" dirty="0"/>
          </a:p>
          <a:p>
            <a:pPr marL="114300" indent="0">
              <a:buNone/>
            </a:pPr>
            <a:r>
              <a:rPr lang="fr-FR" sz="2000" dirty="0"/>
              <a:t>Par exemple, sur une page web on peut trouver que toutes les pages sont accessibles à tous et il n'existe aucun moyen entre deux contributeurs d'avoir une </a:t>
            </a:r>
            <a:r>
              <a:rPr lang="fr-FR" sz="2000" dirty="0" smtClean="0"/>
              <a:t> discussion </a:t>
            </a:r>
            <a:r>
              <a:rPr lang="fr-FR" sz="2000" dirty="0"/>
              <a:t>privée sur le site. Avec </a:t>
            </a:r>
            <a:r>
              <a:rPr lang="fr-FR" sz="2000" dirty="0" err="1"/>
              <a:t>Diffie-Hellman</a:t>
            </a:r>
            <a:r>
              <a:rPr lang="fr-FR" sz="2000" dirty="0"/>
              <a:t>, c'est possible ; il suffit d'appliquer le protocole précédent.</a:t>
            </a:r>
            <a:endParaRPr lang="fr-FR" sz="2000" dirty="0"/>
          </a:p>
          <a:p>
            <a:pPr marL="114300" indent="0">
              <a:buNone/>
            </a:pPr>
            <a:r>
              <a:rPr lang="fr-FR" sz="2000" dirty="0"/>
              <a:t/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515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718" y="305050"/>
            <a:ext cx="9652000" cy="714281"/>
          </a:xfrm>
        </p:spPr>
        <p:txBody>
          <a:bodyPr/>
          <a:lstStyle/>
          <a:p>
            <a:r>
              <a:rPr lang="fr-FR" sz="3200" b="1" u="sng" dirty="0" smtClean="0"/>
              <a:t>Les </a:t>
            </a:r>
            <a:r>
              <a:rPr lang="fr-FR" sz="3200" b="1" u="sng" dirty="0"/>
              <a:t>éléments composent  </a:t>
            </a:r>
            <a:r>
              <a:rPr lang="fr-FR" sz="3200" b="1" u="sng" dirty="0" err="1"/>
              <a:t>Diffie-Hellman</a:t>
            </a:r>
            <a:r>
              <a:rPr lang="fr-FR" sz="3200" b="1" u="sng" dirty="0"/>
              <a:t> (Les clés):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principe de </a:t>
            </a:r>
            <a:r>
              <a:rPr lang="fr-FR" dirty="0" err="1"/>
              <a:t>Diffie-Hellman</a:t>
            </a:r>
            <a:r>
              <a:rPr lang="fr-FR" dirty="0"/>
              <a:t> est :</a:t>
            </a:r>
            <a:endParaRPr lang="fr-FR" dirty="0"/>
          </a:p>
          <a:p>
            <a:r>
              <a:rPr lang="fr-FR" dirty="0"/>
              <a:t>A et B disposent enfin d'un nombre, Bag </a:t>
            </a:r>
            <a:r>
              <a:rPr lang="fr-FR" dirty="0" err="1"/>
              <a:t>mod</a:t>
            </a:r>
            <a:r>
              <a:rPr lang="fr-FR" dirty="0"/>
              <a:t> n, qu'ils sont les seuls à connaître et qui, donc, peut leur servir de clef ; et pourtant, leurs échanges se sont faits devant tout le monde. Comment est-ce possible ?</a:t>
            </a:r>
            <a:endParaRPr lang="fr-FR" dirty="0"/>
          </a:p>
          <a:p>
            <a:r>
              <a:rPr lang="fr-FR" dirty="0"/>
              <a:t>est composé de suivant:</a:t>
            </a:r>
            <a:endParaRPr lang="fr-FR" dirty="0"/>
          </a:p>
          <a:p>
            <a:r>
              <a:rPr lang="fr-FR" dirty="0"/>
              <a:t>clé public(A) :est le clé de "A" qui connue par tout le monde.</a:t>
            </a:r>
            <a:r>
              <a:rPr lang="fr-FR" u="sng" dirty="0"/>
              <a:t> </a:t>
            </a:r>
            <a:endParaRPr lang="fr-FR" dirty="0"/>
          </a:p>
          <a:p>
            <a:r>
              <a:rPr lang="fr-FR" dirty="0"/>
              <a:t>clé privé(A): est le clé secret "A" qui générer par ex par le A .</a:t>
            </a:r>
            <a:endParaRPr lang="fr-FR" dirty="0"/>
          </a:p>
          <a:p>
            <a:r>
              <a:rPr lang="fr-FR" dirty="0"/>
              <a:t>Générateur (A,B),prime (A,B): sont des  nombres qui sont commun entre les deux partie  "A" et "B" et sont public aussi.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849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84813"/>
            <a:ext cx="10160000" cy="611598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smtClean="0"/>
          </a:p>
          <a:p>
            <a:r>
              <a:rPr lang="fr-FR" smtClean="0"/>
              <a:t>"</a:t>
            </a:r>
            <a:r>
              <a:rPr lang="fr-FR" dirty="0"/>
              <a:t>privée" le génère au hasard .</a:t>
            </a:r>
            <a:endParaRPr lang="fr-FR" dirty="0"/>
          </a:p>
          <a:p>
            <a:r>
              <a:rPr lang="fr-FR" dirty="0"/>
              <a:t>"public"="Générateur" ^ "privée"(moi) </a:t>
            </a:r>
            <a:r>
              <a:rPr lang="fr-FR" dirty="0" err="1"/>
              <a:t>mod</a:t>
            </a:r>
            <a:r>
              <a:rPr lang="fr-FR" dirty="0"/>
              <a:t> "prime"</a:t>
            </a:r>
            <a:r>
              <a:rPr lang="fr-FR" u="sng" dirty="0"/>
              <a:t> </a:t>
            </a:r>
            <a:endParaRPr lang="fr-FR" dirty="0"/>
          </a:p>
          <a:p>
            <a:r>
              <a:rPr lang="fr-FR" dirty="0"/>
              <a:t>"secret" = "public"(l'autre) ^ "privé"(me) </a:t>
            </a:r>
            <a:r>
              <a:rPr lang="fr-FR" dirty="0" err="1"/>
              <a:t>mod</a:t>
            </a:r>
            <a:r>
              <a:rPr lang="fr-FR" dirty="0"/>
              <a:t> "prime"</a:t>
            </a:r>
            <a:endParaRPr lang="fr-FR" dirty="0"/>
          </a:p>
          <a:p>
            <a:r>
              <a:rPr lang="fr-FR" dirty="0"/>
              <a:t>"prime" et "Générateur" :génère par les deux parties "A" et "B"  ;</a:t>
            </a:r>
            <a:endParaRPr lang="fr-FR" dirty="0"/>
          </a:p>
          <a:p>
            <a:r>
              <a:rPr lang="fr-FR" dirty="0"/>
              <a:t>pour le déchiffrement on utilise les mêmes  fonctions  de chiffrement</a:t>
            </a:r>
            <a:r>
              <a:rPr lang="fr-FR" u="sng" dirty="0"/>
              <a:t> </a:t>
            </a:r>
            <a:endParaRPr lang="fr-FR" dirty="0"/>
          </a:p>
          <a:p>
            <a:r>
              <a:rPr lang="fr-FR" dirty="0"/>
              <a:t>si l'on regarde bien on a trouver que</a:t>
            </a:r>
            <a:endParaRPr lang="fr-FR" dirty="0"/>
          </a:p>
          <a:p>
            <a:r>
              <a:rPr lang="fr-FR" dirty="0"/>
              <a:t> Finalement, les deux nombres sont identiques !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7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</TotalTime>
  <Words>440</Words>
  <Application>Microsoft Office PowerPoint</Application>
  <PresentationFormat>Personnalisé</PresentationFormat>
  <Paragraphs>70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Contiguïté</vt:lpstr>
      <vt:lpstr>  Centre Universitaire d’Aflou   </vt:lpstr>
      <vt:lpstr>Plan</vt:lpstr>
      <vt:lpstr>Déffinition:</vt:lpstr>
      <vt:lpstr>on peut aussi définie comme suite :</vt:lpstr>
      <vt:lpstr>Fonctionnement de l’algorithme de Diffie-Hellman:</vt:lpstr>
      <vt:lpstr>Présentation PowerPoint</vt:lpstr>
      <vt:lpstr>L'Application du Diffie-Hellman</vt:lpstr>
      <vt:lpstr>Les éléments composent  Diffie-Hellman (Les clés):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pc</dc:creator>
  <cp:lastModifiedBy>pc</cp:lastModifiedBy>
  <cp:revision>11</cp:revision>
  <dcterms:created xsi:type="dcterms:W3CDTF">2022-04-17T21:51:56Z</dcterms:created>
  <dcterms:modified xsi:type="dcterms:W3CDTF">2022-04-20T20:32:49Z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