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 Bold" panose="020B0604020202020204" charset="0"/>
      <p:regular r:id="rId9"/>
    </p:embeddedFont>
    <p:embeddedFont>
      <p:font typeface="Aileron Ultra-Bold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Canva Sans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sv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svg"/><Relationship Id="rId42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39.svg"/><Relationship Id="rId20" Type="http://schemas.openxmlformats.org/officeDocument/2006/relationships/image" Target="../media/image43.svg"/><Relationship Id="rId29" Type="http://schemas.openxmlformats.org/officeDocument/2006/relationships/image" Target="../media/image52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24" Type="http://schemas.openxmlformats.org/officeDocument/2006/relationships/image" Target="../media/image47.svg"/><Relationship Id="rId32" Type="http://schemas.openxmlformats.org/officeDocument/2006/relationships/image" Target="../media/image55.svg"/><Relationship Id="rId37" Type="http://schemas.openxmlformats.org/officeDocument/2006/relationships/image" Target="../media/image60.png"/><Relationship Id="rId40" Type="http://schemas.openxmlformats.org/officeDocument/2006/relationships/image" Target="../media/image63.sv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svg"/><Relationship Id="rId36" Type="http://schemas.openxmlformats.org/officeDocument/2006/relationships/image" Target="../media/image59.sv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5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Relationship Id="rId22" Type="http://schemas.openxmlformats.org/officeDocument/2006/relationships/image" Target="../media/image45.svg"/><Relationship Id="rId27" Type="http://schemas.openxmlformats.org/officeDocument/2006/relationships/image" Target="../media/image50.png"/><Relationship Id="rId30" Type="http://schemas.openxmlformats.org/officeDocument/2006/relationships/image" Target="../media/image53.svg"/><Relationship Id="rId35" Type="http://schemas.openxmlformats.org/officeDocument/2006/relationships/image" Target="../media/image58.png"/><Relationship Id="rId43" Type="http://schemas.openxmlformats.org/officeDocument/2006/relationships/image" Target="../media/image64.png"/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667895" y="4581042"/>
            <a:ext cx="5089065" cy="4083592"/>
            <a:chOff x="0" y="0"/>
            <a:chExt cx="1088014" cy="8730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8014" cy="873050"/>
            </a:xfrm>
            <a:custGeom>
              <a:avLst/>
              <a:gdLst/>
              <a:ahLst/>
              <a:cxnLst/>
              <a:rect l="l" t="t" r="r" b="b"/>
              <a:pathLst>
                <a:path w="1088014" h="873050">
                  <a:moveTo>
                    <a:pt x="1088014" y="0"/>
                  </a:moveTo>
                  <a:lnTo>
                    <a:pt x="1088014" y="758750"/>
                  </a:lnTo>
                  <a:lnTo>
                    <a:pt x="544007" y="873050"/>
                  </a:lnTo>
                  <a:lnTo>
                    <a:pt x="0" y="758750"/>
                  </a:lnTo>
                  <a:lnTo>
                    <a:pt x="0" y="0"/>
                  </a:lnTo>
                  <a:lnTo>
                    <a:pt x="1088014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088014" cy="806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18468" y="4655243"/>
            <a:ext cx="5145846" cy="4138957"/>
            <a:chOff x="0" y="0"/>
            <a:chExt cx="991935" cy="7978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935" cy="797843"/>
            </a:xfrm>
            <a:custGeom>
              <a:avLst/>
              <a:gdLst/>
              <a:ahLst/>
              <a:cxnLst/>
              <a:rect l="l" t="t" r="r" b="b"/>
              <a:pathLst>
                <a:path w="991935" h="797843">
                  <a:moveTo>
                    <a:pt x="991935" y="0"/>
                  </a:moveTo>
                  <a:lnTo>
                    <a:pt x="991935" y="683543"/>
                  </a:lnTo>
                  <a:lnTo>
                    <a:pt x="495967" y="797843"/>
                  </a:lnTo>
                  <a:lnTo>
                    <a:pt x="0" y="683543"/>
                  </a:lnTo>
                  <a:lnTo>
                    <a:pt x="0" y="0"/>
                  </a:lnTo>
                  <a:lnTo>
                    <a:pt x="991935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3825"/>
              <a:ext cx="991935" cy="559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00"/>
                </a:lnSpc>
              </a:pPr>
              <a:r>
                <a:rPr lang="en-US" sz="20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</a:t>
              </a:r>
            </a:p>
            <a:p>
              <a:pPr algn="ctr">
                <a:lnSpc>
                  <a:spcPts val="4200"/>
                </a:lnSpc>
              </a:pPr>
              <a:endParaRPr lang="en-US" sz="2000" b="1">
                <a:solidFill>
                  <a:srgbClr val="3C4C59"/>
                </a:solidFill>
                <a:latin typeface="Canva Sans Medium"/>
                <a:ea typeface="Canva Sans Medium"/>
                <a:cs typeface="Canva Sans Medium"/>
                <a:sym typeface="Canva Sans Medium"/>
              </a:endParaRPr>
            </a:p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Safaa Samy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097128" y="2491850"/>
            <a:ext cx="3348739" cy="3348739"/>
          </a:xfrm>
          <a:custGeom>
            <a:avLst/>
            <a:gdLst/>
            <a:ahLst/>
            <a:cxnLst/>
            <a:rect l="l" t="t" r="r" b="b"/>
            <a:pathLst>
              <a:path w="3348739" h="3348739">
                <a:moveTo>
                  <a:pt x="0" y="0"/>
                </a:moveTo>
                <a:lnTo>
                  <a:pt x="3348739" y="0"/>
                </a:lnTo>
                <a:lnTo>
                  <a:pt x="3348739" y="3348739"/>
                </a:lnTo>
                <a:lnTo>
                  <a:pt x="0" y="33487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382153" y="2355106"/>
            <a:ext cx="3348739" cy="3348739"/>
          </a:xfrm>
          <a:custGeom>
            <a:avLst/>
            <a:gdLst/>
            <a:ahLst/>
            <a:cxnLst/>
            <a:rect l="l" t="t" r="r" b="b"/>
            <a:pathLst>
              <a:path w="3348739" h="3348739">
                <a:moveTo>
                  <a:pt x="0" y="0"/>
                </a:moveTo>
                <a:lnTo>
                  <a:pt x="3348738" y="0"/>
                </a:lnTo>
                <a:lnTo>
                  <a:pt x="3348738" y="3348739"/>
                </a:lnTo>
                <a:lnTo>
                  <a:pt x="0" y="33487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523790" y="2741463"/>
            <a:ext cx="2922077" cy="2962381"/>
            <a:chOff x="0" y="0"/>
            <a:chExt cx="3896102" cy="39498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96102" cy="3949842"/>
            </a:xfrm>
            <a:custGeom>
              <a:avLst/>
              <a:gdLst/>
              <a:ahLst/>
              <a:cxnLst/>
              <a:rect l="l" t="t" r="r" b="b"/>
              <a:pathLst>
                <a:path w="3896102" h="3949842">
                  <a:moveTo>
                    <a:pt x="0" y="0"/>
                  </a:moveTo>
                  <a:lnTo>
                    <a:pt x="3896102" y="0"/>
                  </a:lnTo>
                  <a:lnTo>
                    <a:pt x="3896102" y="3949842"/>
                  </a:lnTo>
                  <a:lnTo>
                    <a:pt x="0" y="3949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39619" y="242924"/>
              <a:ext cx="3416865" cy="3463994"/>
            </a:xfrm>
            <a:custGeom>
              <a:avLst/>
              <a:gdLst/>
              <a:ahLst/>
              <a:cxnLst/>
              <a:rect l="l" t="t" r="r" b="b"/>
              <a:pathLst>
                <a:path w="3416865" h="3463994">
                  <a:moveTo>
                    <a:pt x="0" y="0"/>
                  </a:moveTo>
                  <a:lnTo>
                    <a:pt x="3416865" y="0"/>
                  </a:lnTo>
                  <a:lnTo>
                    <a:pt x="3416865" y="3463994"/>
                  </a:lnTo>
                  <a:lnTo>
                    <a:pt x="0" y="3463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96293" y="2764558"/>
            <a:ext cx="2730501" cy="2768163"/>
            <a:chOff x="0" y="0"/>
            <a:chExt cx="3640668" cy="36908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40668" cy="3690884"/>
            </a:xfrm>
            <a:custGeom>
              <a:avLst/>
              <a:gdLst/>
              <a:ahLst/>
              <a:cxnLst/>
              <a:rect l="l" t="t" r="r" b="b"/>
              <a:pathLst>
                <a:path w="3640668" h="3690884">
                  <a:moveTo>
                    <a:pt x="0" y="0"/>
                  </a:moveTo>
                  <a:lnTo>
                    <a:pt x="3640668" y="0"/>
                  </a:lnTo>
                  <a:lnTo>
                    <a:pt x="3640668" y="3690884"/>
                  </a:lnTo>
                  <a:lnTo>
                    <a:pt x="0" y="3690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23909" y="226998"/>
              <a:ext cx="3192849" cy="3236889"/>
            </a:xfrm>
            <a:custGeom>
              <a:avLst/>
              <a:gdLst/>
              <a:ahLst/>
              <a:cxnLst/>
              <a:rect l="l" t="t" r="r" b="b"/>
              <a:pathLst>
                <a:path w="3192849" h="3236889">
                  <a:moveTo>
                    <a:pt x="0" y="0"/>
                  </a:moveTo>
                  <a:lnTo>
                    <a:pt x="3192850" y="0"/>
                  </a:lnTo>
                  <a:lnTo>
                    <a:pt x="3192850" y="3236888"/>
                  </a:lnTo>
                  <a:lnTo>
                    <a:pt x="0" y="3236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69583" y="4581042"/>
            <a:ext cx="4826404" cy="4083592"/>
            <a:chOff x="0" y="0"/>
            <a:chExt cx="961721" cy="81370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61721" cy="813706"/>
            </a:xfrm>
            <a:custGeom>
              <a:avLst/>
              <a:gdLst/>
              <a:ahLst/>
              <a:cxnLst/>
              <a:rect l="l" t="t" r="r" b="b"/>
              <a:pathLst>
                <a:path w="961721" h="813706">
                  <a:moveTo>
                    <a:pt x="961721" y="0"/>
                  </a:moveTo>
                  <a:lnTo>
                    <a:pt x="961721" y="699406"/>
                  </a:lnTo>
                  <a:lnTo>
                    <a:pt x="480860" y="813706"/>
                  </a:lnTo>
                  <a:lnTo>
                    <a:pt x="0" y="699406"/>
                  </a:lnTo>
                  <a:lnTo>
                    <a:pt x="0" y="0"/>
                  </a:lnTo>
                  <a:lnTo>
                    <a:pt x="961721" y="0"/>
                  </a:ln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961721" cy="747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2800"/>
                </a:lnSpc>
              </a:pPr>
              <a:endParaRPr/>
            </a:p>
            <a:p>
              <a:pPr algn="ctr">
                <a:lnSpc>
                  <a:spcPts val="3220"/>
                </a:lnSpc>
              </a:pPr>
              <a:endParaRPr/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 1-Hagar Gamal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2-Farah Amr</a:t>
              </a:r>
            </a:p>
            <a:p>
              <a:pPr algn="ctr">
                <a:lnSpc>
                  <a:spcPts val="3220"/>
                </a:lnSpc>
              </a:pPr>
              <a:r>
                <a:rPr lang="en-US" sz="2300" b="1">
                  <a:solidFill>
                    <a:srgbClr val="3C4C59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               3- Eman Mahomoud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3804836" y="2521737"/>
            <a:ext cx="3508190" cy="3508190"/>
          </a:xfrm>
          <a:custGeom>
            <a:avLst/>
            <a:gdLst/>
            <a:ahLst/>
            <a:cxnLst/>
            <a:rect l="l" t="t" r="r" b="b"/>
            <a:pathLst>
              <a:path w="3508190" h="3508190">
                <a:moveTo>
                  <a:pt x="0" y="0"/>
                </a:moveTo>
                <a:lnTo>
                  <a:pt x="3508189" y="0"/>
                </a:lnTo>
                <a:lnTo>
                  <a:pt x="3508189" y="3508190"/>
                </a:lnTo>
                <a:lnTo>
                  <a:pt x="0" y="3508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3907545" y="2764558"/>
            <a:ext cx="2683557" cy="2720571"/>
            <a:chOff x="0" y="0"/>
            <a:chExt cx="3578075" cy="362742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578075" cy="3627428"/>
            </a:xfrm>
            <a:custGeom>
              <a:avLst/>
              <a:gdLst/>
              <a:ahLst/>
              <a:cxnLst/>
              <a:rect l="l" t="t" r="r" b="b"/>
              <a:pathLst>
                <a:path w="3578075" h="3627428">
                  <a:moveTo>
                    <a:pt x="0" y="0"/>
                  </a:moveTo>
                  <a:lnTo>
                    <a:pt x="3578075" y="0"/>
                  </a:lnTo>
                  <a:lnTo>
                    <a:pt x="3578075" y="3627428"/>
                  </a:lnTo>
                  <a:lnTo>
                    <a:pt x="0" y="3627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20060" y="223095"/>
              <a:ext cx="3137956" cy="3181238"/>
            </a:xfrm>
            <a:custGeom>
              <a:avLst/>
              <a:gdLst/>
              <a:ahLst/>
              <a:cxnLst/>
              <a:rect l="l" t="t" r="r" b="b"/>
              <a:pathLst>
                <a:path w="3137956" h="3181238">
                  <a:moveTo>
                    <a:pt x="0" y="0"/>
                  </a:moveTo>
                  <a:lnTo>
                    <a:pt x="3137956" y="0"/>
                  </a:lnTo>
                  <a:lnTo>
                    <a:pt x="3137956" y="3181238"/>
                  </a:lnTo>
                  <a:lnTo>
                    <a:pt x="0" y="3181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25973" t="-25621" r="-26662" b="-2493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24"/>
          <p:cNvSpPr/>
          <p:nvPr/>
        </p:nvSpPr>
        <p:spPr>
          <a:xfrm rot="-1158140">
            <a:off x="-232872" y="-546176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3" y="0"/>
                </a:lnTo>
                <a:lnTo>
                  <a:pt x="861593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2132697">
            <a:off x="17857203" y="9740824"/>
            <a:ext cx="861593" cy="1092353"/>
          </a:xfrm>
          <a:custGeom>
            <a:avLst/>
            <a:gdLst/>
            <a:ahLst/>
            <a:cxnLst/>
            <a:rect l="l" t="t" r="r" b="b"/>
            <a:pathLst>
              <a:path w="861593" h="1092353">
                <a:moveTo>
                  <a:pt x="0" y="0"/>
                </a:moveTo>
                <a:lnTo>
                  <a:pt x="861594" y="0"/>
                </a:lnTo>
                <a:lnTo>
                  <a:pt x="861594" y="1092352"/>
                </a:lnTo>
                <a:lnTo>
                  <a:pt x="0" y="1092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-389196" y="9592158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4" y="0"/>
                </a:lnTo>
                <a:lnTo>
                  <a:pt x="1128174" y="1023818"/>
                </a:lnTo>
                <a:lnTo>
                  <a:pt x="0" y="10238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7495987" y="-365942"/>
            <a:ext cx="1128174" cy="1023818"/>
          </a:xfrm>
          <a:custGeom>
            <a:avLst/>
            <a:gdLst/>
            <a:ahLst/>
            <a:cxnLst/>
            <a:rect l="l" t="t" r="r" b="b"/>
            <a:pathLst>
              <a:path w="1128174" h="1023818">
                <a:moveTo>
                  <a:pt x="0" y="0"/>
                </a:moveTo>
                <a:lnTo>
                  <a:pt x="1128173" y="0"/>
                </a:lnTo>
                <a:lnTo>
                  <a:pt x="1128173" y="1023817"/>
                </a:lnTo>
                <a:lnTo>
                  <a:pt x="0" y="10238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16022730" y="1502544"/>
            <a:ext cx="1136742" cy="1122533"/>
          </a:xfrm>
          <a:custGeom>
            <a:avLst/>
            <a:gdLst/>
            <a:ahLst/>
            <a:cxnLst/>
            <a:rect l="l" t="t" r="r" b="b"/>
            <a:pathLst>
              <a:path w="1136742" h="1122533">
                <a:moveTo>
                  <a:pt x="0" y="0"/>
                </a:moveTo>
                <a:lnTo>
                  <a:pt x="1136742" y="0"/>
                </a:lnTo>
                <a:lnTo>
                  <a:pt x="1136742" y="1122533"/>
                </a:lnTo>
                <a:lnTo>
                  <a:pt x="0" y="112253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8716316" y="3621773"/>
            <a:ext cx="1090454" cy="1063095"/>
          </a:xfrm>
          <a:custGeom>
            <a:avLst/>
            <a:gdLst/>
            <a:ahLst/>
            <a:cxnLst/>
            <a:rect l="l" t="t" r="r" b="b"/>
            <a:pathLst>
              <a:path w="1090454" h="1063095">
                <a:moveTo>
                  <a:pt x="0" y="0"/>
                </a:moveTo>
                <a:lnTo>
                  <a:pt x="1090454" y="0"/>
                </a:lnTo>
                <a:lnTo>
                  <a:pt x="1090454" y="1063095"/>
                </a:lnTo>
                <a:lnTo>
                  <a:pt x="0" y="106309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579" t="-2076" r="-1362" b="-351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4756043" y="3621773"/>
            <a:ext cx="1083365" cy="1088892"/>
          </a:xfrm>
          <a:custGeom>
            <a:avLst/>
            <a:gdLst/>
            <a:ahLst/>
            <a:cxnLst/>
            <a:rect l="l" t="t" r="r" b="b"/>
            <a:pathLst>
              <a:path w="1083365" h="1088892">
                <a:moveTo>
                  <a:pt x="0" y="0"/>
                </a:moveTo>
                <a:lnTo>
                  <a:pt x="1083365" y="0"/>
                </a:lnTo>
                <a:lnTo>
                  <a:pt x="1083365" y="1088892"/>
                </a:lnTo>
                <a:lnTo>
                  <a:pt x="0" y="108889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1742" t="-1421" r="-1872" b="-1668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2236446" y="3453740"/>
            <a:ext cx="1509891" cy="1424959"/>
          </a:xfrm>
          <a:custGeom>
            <a:avLst/>
            <a:gdLst/>
            <a:ahLst/>
            <a:cxnLst/>
            <a:rect l="l" t="t" r="r" b="b"/>
            <a:pathLst>
              <a:path w="1509891" h="1424959">
                <a:moveTo>
                  <a:pt x="0" y="0"/>
                </a:moveTo>
                <a:lnTo>
                  <a:pt x="1509890" y="0"/>
                </a:lnTo>
                <a:lnTo>
                  <a:pt x="1509890" y="1424959"/>
                </a:lnTo>
                <a:lnTo>
                  <a:pt x="0" y="142495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4749271" y="1114425"/>
            <a:ext cx="8789458" cy="63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4"/>
              </a:lnSpc>
            </a:pPr>
            <a:r>
              <a:rPr lang="en-US" sz="4800" b="1" spc="153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DEPI-PROJECT-WEEK 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83535" y="5706394"/>
            <a:ext cx="3175925" cy="58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leader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850624" y="5555198"/>
            <a:ext cx="2586752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part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896293" y="6345774"/>
            <a:ext cx="2586752" cy="789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1" dirty="0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 Safaa Samy</a:t>
            </a:r>
          </a:p>
          <a:p>
            <a:pPr marL="0" lvl="0" indent="0" algn="ctr">
              <a:lnSpc>
                <a:spcPts val="3219"/>
              </a:lnSpc>
              <a:spcBef>
                <a:spcPct val="0"/>
              </a:spcBef>
            </a:pPr>
            <a:r>
              <a:rPr lang="en-US" sz="2299" b="1" dirty="0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  <a:r>
              <a:rPr lang="en-US" sz="2299" b="1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 Basant </a:t>
            </a:r>
            <a:r>
              <a:rPr lang="en-US" sz="2299" b="1" dirty="0">
                <a:solidFill>
                  <a:srgbClr val="6369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Wael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004349" y="5637170"/>
            <a:ext cx="2586752" cy="56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part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5277995" y="779481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7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7" y="1685387"/>
                </a:lnTo>
                <a:lnTo>
                  <a:pt x="197989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804519" y="3018693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4545174" y="2955290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6" y="1685387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353974" y="4303680"/>
            <a:ext cx="4107646" cy="3619863"/>
          </a:xfrm>
          <a:custGeom>
            <a:avLst/>
            <a:gdLst/>
            <a:ahLst/>
            <a:cxnLst/>
            <a:rect l="l" t="t" r="r" b="b"/>
            <a:pathLst>
              <a:path w="4107646" h="3619863">
                <a:moveTo>
                  <a:pt x="0" y="0"/>
                </a:moveTo>
                <a:lnTo>
                  <a:pt x="4107645" y="0"/>
                </a:lnTo>
                <a:lnTo>
                  <a:pt x="4107645" y="3619863"/>
                </a:lnTo>
                <a:lnTo>
                  <a:pt x="0" y="36198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621777" y="5201635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6" y="0"/>
                </a:lnTo>
                <a:lnTo>
                  <a:pt x="1979896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4545174" y="7409678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7"/>
                </a:lnTo>
                <a:lnTo>
                  <a:pt x="1979896" y="1685387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530120" y="7325373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4402573" y="5374989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1979896" y="0"/>
                </a:moveTo>
                <a:lnTo>
                  <a:pt x="0" y="0"/>
                </a:lnTo>
                <a:lnTo>
                  <a:pt x="0" y="1685388"/>
                </a:lnTo>
                <a:lnTo>
                  <a:pt x="1979896" y="1685388"/>
                </a:lnTo>
                <a:lnTo>
                  <a:pt x="197989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349345" y="788665"/>
            <a:ext cx="1979897" cy="1685387"/>
          </a:xfrm>
          <a:custGeom>
            <a:avLst/>
            <a:gdLst/>
            <a:ahLst/>
            <a:cxnLst/>
            <a:rect l="l" t="t" r="r" b="b"/>
            <a:pathLst>
              <a:path w="1979897" h="1685387">
                <a:moveTo>
                  <a:pt x="0" y="0"/>
                </a:moveTo>
                <a:lnTo>
                  <a:pt x="1979897" y="0"/>
                </a:lnTo>
                <a:lnTo>
                  <a:pt x="1979897" y="1685387"/>
                </a:lnTo>
                <a:lnTo>
                  <a:pt x="0" y="16853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5378717" y="3386560"/>
            <a:ext cx="669506" cy="668111"/>
          </a:xfrm>
          <a:custGeom>
            <a:avLst/>
            <a:gdLst/>
            <a:ahLst/>
            <a:cxnLst/>
            <a:rect l="l" t="t" r="r" b="b"/>
            <a:pathLst>
              <a:path w="669506" h="668111">
                <a:moveTo>
                  <a:pt x="0" y="0"/>
                </a:moveTo>
                <a:lnTo>
                  <a:pt x="669505" y="0"/>
                </a:lnTo>
                <a:lnTo>
                  <a:pt x="669505" y="668111"/>
                </a:lnTo>
                <a:lnTo>
                  <a:pt x="0" y="6681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2157877" y="5719425"/>
            <a:ext cx="492229" cy="649807"/>
          </a:xfrm>
          <a:custGeom>
            <a:avLst/>
            <a:gdLst/>
            <a:ahLst/>
            <a:cxnLst/>
            <a:rect l="l" t="t" r="r" b="b"/>
            <a:pathLst>
              <a:path w="492229" h="649807">
                <a:moveTo>
                  <a:pt x="0" y="0"/>
                </a:moveTo>
                <a:lnTo>
                  <a:pt x="492228" y="0"/>
                </a:lnTo>
                <a:lnTo>
                  <a:pt x="492228" y="649807"/>
                </a:lnTo>
                <a:lnTo>
                  <a:pt x="0" y="64980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2152434" y="7860537"/>
            <a:ext cx="717825" cy="717825"/>
          </a:xfrm>
          <a:custGeom>
            <a:avLst/>
            <a:gdLst/>
            <a:ahLst/>
            <a:cxnLst/>
            <a:rect l="l" t="t" r="r" b="b"/>
            <a:pathLst>
              <a:path w="717825" h="717825">
                <a:moveTo>
                  <a:pt x="0" y="0"/>
                </a:moveTo>
                <a:lnTo>
                  <a:pt x="717825" y="0"/>
                </a:lnTo>
                <a:lnTo>
                  <a:pt x="717825" y="717825"/>
                </a:lnTo>
                <a:lnTo>
                  <a:pt x="0" y="7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1200765" y="8510007"/>
            <a:ext cx="658709" cy="658709"/>
          </a:xfrm>
          <a:custGeom>
            <a:avLst/>
            <a:gdLst/>
            <a:ahLst/>
            <a:cxnLst/>
            <a:rect l="l" t="t" r="r" b="b"/>
            <a:pathLst>
              <a:path w="658709" h="658709">
                <a:moveTo>
                  <a:pt x="0" y="0"/>
                </a:moveTo>
                <a:lnTo>
                  <a:pt x="658710" y="0"/>
                </a:lnTo>
                <a:lnTo>
                  <a:pt x="658710" y="658710"/>
                </a:lnTo>
                <a:lnTo>
                  <a:pt x="0" y="65871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028782" y="1333920"/>
            <a:ext cx="707374" cy="576510"/>
          </a:xfrm>
          <a:custGeom>
            <a:avLst/>
            <a:gdLst/>
            <a:ahLst/>
            <a:cxnLst/>
            <a:rect l="l" t="t" r="r" b="b"/>
            <a:pathLst>
              <a:path w="707374" h="576510">
                <a:moveTo>
                  <a:pt x="0" y="0"/>
                </a:moveTo>
                <a:lnTo>
                  <a:pt x="707374" y="0"/>
                </a:lnTo>
                <a:lnTo>
                  <a:pt x="707374" y="576509"/>
                </a:lnTo>
                <a:lnTo>
                  <a:pt x="0" y="57650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535122" y="7865525"/>
            <a:ext cx="631371" cy="631371"/>
          </a:xfrm>
          <a:custGeom>
            <a:avLst/>
            <a:gdLst/>
            <a:ahLst/>
            <a:cxnLst/>
            <a:rect l="l" t="t" r="r" b="b"/>
            <a:pathLst>
              <a:path w="631371" h="631371">
                <a:moveTo>
                  <a:pt x="0" y="0"/>
                </a:moveTo>
                <a:lnTo>
                  <a:pt x="631371" y="0"/>
                </a:lnTo>
                <a:lnTo>
                  <a:pt x="631371" y="631370"/>
                </a:lnTo>
                <a:lnTo>
                  <a:pt x="0" y="63137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6525070" y="8517161"/>
            <a:ext cx="631617" cy="631617"/>
          </a:xfrm>
          <a:custGeom>
            <a:avLst/>
            <a:gdLst/>
            <a:ahLst/>
            <a:cxnLst/>
            <a:rect l="l" t="t" r="r" b="b"/>
            <a:pathLst>
              <a:path w="631617" h="631617">
                <a:moveTo>
                  <a:pt x="0" y="0"/>
                </a:moveTo>
                <a:lnTo>
                  <a:pt x="631618" y="0"/>
                </a:lnTo>
                <a:lnTo>
                  <a:pt x="631618" y="631617"/>
                </a:lnTo>
                <a:lnTo>
                  <a:pt x="0" y="63161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332966" y="3386560"/>
            <a:ext cx="762816" cy="762816"/>
          </a:xfrm>
          <a:custGeom>
            <a:avLst/>
            <a:gdLst/>
            <a:ahLst/>
            <a:cxnLst/>
            <a:rect l="l" t="t" r="r" b="b"/>
            <a:pathLst>
              <a:path w="762816" h="762816">
                <a:moveTo>
                  <a:pt x="0" y="0"/>
                </a:moveTo>
                <a:lnTo>
                  <a:pt x="762815" y="0"/>
                </a:lnTo>
                <a:lnTo>
                  <a:pt x="762815" y="762816"/>
                </a:lnTo>
                <a:lnTo>
                  <a:pt x="0" y="762816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5277995" y="5743850"/>
            <a:ext cx="600957" cy="600957"/>
          </a:xfrm>
          <a:custGeom>
            <a:avLst/>
            <a:gdLst/>
            <a:ahLst/>
            <a:cxnLst/>
            <a:rect l="l" t="t" r="r" b="b"/>
            <a:pathLst>
              <a:path w="600957" h="600957">
                <a:moveTo>
                  <a:pt x="0" y="0"/>
                </a:moveTo>
                <a:lnTo>
                  <a:pt x="600957" y="0"/>
                </a:lnTo>
                <a:lnTo>
                  <a:pt x="600957" y="600957"/>
                </a:lnTo>
                <a:lnTo>
                  <a:pt x="0" y="60095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7290613" y="4765357"/>
            <a:ext cx="3848668" cy="3329098"/>
          </a:xfrm>
          <a:custGeom>
            <a:avLst/>
            <a:gdLst/>
            <a:ahLst/>
            <a:cxnLst/>
            <a:rect l="l" t="t" r="r" b="b"/>
            <a:pathLst>
              <a:path w="3848668" h="3329098">
                <a:moveTo>
                  <a:pt x="0" y="0"/>
                </a:moveTo>
                <a:lnTo>
                  <a:pt x="3848668" y="0"/>
                </a:lnTo>
                <a:lnTo>
                  <a:pt x="3848668" y="3329098"/>
                </a:lnTo>
                <a:lnTo>
                  <a:pt x="0" y="3329098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-271492" y="9551042"/>
            <a:ext cx="1374818" cy="1000180"/>
          </a:xfrm>
          <a:custGeom>
            <a:avLst/>
            <a:gdLst/>
            <a:ahLst/>
            <a:cxnLst/>
            <a:rect l="l" t="t" r="r" b="b"/>
            <a:pathLst>
              <a:path w="1374818" h="1000180">
                <a:moveTo>
                  <a:pt x="0" y="0"/>
                </a:moveTo>
                <a:lnTo>
                  <a:pt x="1374818" y="0"/>
                </a:lnTo>
                <a:lnTo>
                  <a:pt x="1374818" y="1000180"/>
                </a:lnTo>
                <a:lnTo>
                  <a:pt x="0" y="1000180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6959729">
            <a:off x="17606998" y="-451906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9" y="0"/>
                </a:lnTo>
                <a:lnTo>
                  <a:pt x="1283419" y="1743183"/>
                </a:lnTo>
                <a:lnTo>
                  <a:pt x="0" y="1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-372621" y="-539120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8" y="0"/>
                </a:lnTo>
                <a:lnTo>
                  <a:pt x="1283418" y="1743183"/>
                </a:lnTo>
                <a:lnTo>
                  <a:pt x="0" y="1743183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7484768" y="9415409"/>
            <a:ext cx="1283418" cy="1743183"/>
          </a:xfrm>
          <a:custGeom>
            <a:avLst/>
            <a:gdLst/>
            <a:ahLst/>
            <a:cxnLst/>
            <a:rect l="l" t="t" r="r" b="b"/>
            <a:pathLst>
              <a:path w="1283418" h="1743183">
                <a:moveTo>
                  <a:pt x="0" y="0"/>
                </a:moveTo>
                <a:lnTo>
                  <a:pt x="1283419" y="0"/>
                </a:lnTo>
                <a:lnTo>
                  <a:pt x="1283419" y="1743182"/>
                </a:lnTo>
                <a:lnTo>
                  <a:pt x="0" y="1743182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7363517" y="267899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418468" y="9617213"/>
            <a:ext cx="610232" cy="369953"/>
          </a:xfrm>
          <a:custGeom>
            <a:avLst/>
            <a:gdLst/>
            <a:ahLst/>
            <a:cxnLst/>
            <a:rect l="l" t="t" r="r" b="b"/>
            <a:pathLst>
              <a:path w="610232" h="369953">
                <a:moveTo>
                  <a:pt x="0" y="0"/>
                </a:moveTo>
                <a:lnTo>
                  <a:pt x="610232" y="0"/>
                </a:lnTo>
                <a:lnTo>
                  <a:pt x="610232" y="369953"/>
                </a:lnTo>
                <a:lnTo>
                  <a:pt x="0" y="369953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8"/>
          <p:cNvSpPr txBox="1"/>
          <p:nvPr/>
        </p:nvSpPr>
        <p:spPr>
          <a:xfrm>
            <a:off x="6728846" y="2541587"/>
            <a:ext cx="463523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 python notebook Workflow From Exploration to visualization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041421" y="590227"/>
            <a:ext cx="3381891" cy="46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3"/>
              </a:lnSpc>
            </a:pPr>
            <a:r>
              <a:rPr lang="en-US" sz="2745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notebook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974916" y="2848029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916805" y="5268310"/>
            <a:ext cx="4567963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and Verification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08839" y="691754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259300" y="2916609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06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463161" y="691754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05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72567" y="2977617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595718" y="5336889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07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37947" y="7312038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80038" y="5273655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6899991" y="7287273"/>
            <a:ext cx="53075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08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16442" y="2857554"/>
            <a:ext cx="3724125" cy="914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libraries ,Dataset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76177" y="5229840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Exploration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510017" y="7319606"/>
            <a:ext cx="321852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visualiziation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85780" y="1165963"/>
            <a:ext cx="3692215" cy="763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creating python notebook for our data set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4093283" y="3335757"/>
            <a:ext cx="4155424" cy="1865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2755"/>
              </a:lnSpc>
            </a:pPr>
            <a:r>
              <a:rPr lang="en-US" sz="1968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columns name</a:t>
            </a:r>
          </a:p>
          <a:p>
            <a:pPr algn="l" rtl="1">
              <a:lnSpc>
                <a:spcPts val="2856"/>
              </a:lnSpc>
            </a:pPr>
            <a:r>
              <a:rPr lang="ar-EG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  <a:rtl/>
              </a:rPr>
              <a:t>      </a:t>
            </a: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renaming of some columns</a:t>
            </a:r>
          </a:p>
          <a:p>
            <a:pPr algn="l" rtl="1">
              <a:lnSpc>
                <a:spcPts val="2856"/>
              </a:lnSpc>
            </a:pP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adding column</a:t>
            </a:r>
          </a:p>
          <a:p>
            <a:pPr algn="l" rtl="1">
              <a:lnSpc>
                <a:spcPts val="2856"/>
              </a:lnSpc>
            </a:pPr>
            <a:r>
              <a:rPr lang="en-US" sz="204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count some data values</a:t>
            </a:r>
          </a:p>
          <a:p>
            <a:pPr algn="l" rtl="1">
              <a:lnSpc>
                <a:spcPts val="3657"/>
              </a:lnSpc>
            </a:pPr>
            <a:endParaRPr lang="en-US" sz="2040">
              <a:solidFill>
                <a:srgbClr val="4F4F59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3601673" y="5904687"/>
            <a:ext cx="3727569" cy="38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cleaned  dataset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10797" y="3851373"/>
            <a:ext cx="3787296" cy="78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import pandas,matplotlip,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seaborn Dataset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83208" y="5769146"/>
            <a:ext cx="3619364" cy="79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4"/>
              </a:lnSpc>
            </a:pPr>
            <a:r>
              <a:rPr lang="en-US" sz="2346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Data shape ,Head ,tail and info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799363" y="7856139"/>
            <a:ext cx="3564154" cy="118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creating some charts to visualize the data with a diffrent charts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74218" y="7243458"/>
            <a:ext cx="297095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Investigation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868842" y="7838359"/>
            <a:ext cx="2970955" cy="1234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Nulls dupplicates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 missing values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095781" y="640786"/>
            <a:ext cx="3075214" cy="479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2794" b="1">
                <a:solidFill>
                  <a:srgbClr val="3C4C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describtion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715309" y="1191950"/>
            <a:ext cx="2970955" cy="1589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check quantiles 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IQR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outliers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4F4F59"/>
                </a:solidFill>
                <a:latin typeface="Canva Sans"/>
                <a:ea typeface="Canva Sans"/>
                <a:cs typeface="Canva Sans"/>
                <a:sym typeface="Canva Sans"/>
              </a:rPr>
              <a:t>unique data</a:t>
            </a:r>
          </a:p>
        </p:txBody>
      </p:sp>
      <p:sp>
        <p:nvSpPr>
          <p:cNvPr id="53" name="Freeform 53"/>
          <p:cNvSpPr/>
          <p:nvPr/>
        </p:nvSpPr>
        <p:spPr>
          <a:xfrm>
            <a:off x="11827523" y="1189893"/>
            <a:ext cx="784202" cy="809625"/>
          </a:xfrm>
          <a:custGeom>
            <a:avLst/>
            <a:gdLst/>
            <a:ahLst/>
            <a:cxnLst/>
            <a:rect l="l" t="t" r="r" b="b"/>
            <a:pathLst>
              <a:path w="784202" h="809625">
                <a:moveTo>
                  <a:pt x="0" y="0"/>
                </a:moveTo>
                <a:lnTo>
                  <a:pt x="784202" y="0"/>
                </a:lnTo>
                <a:lnTo>
                  <a:pt x="784202" y="809625"/>
                </a:lnTo>
                <a:lnTo>
                  <a:pt x="0" y="809625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 l="-2575" t="-1412" r="-3409" b="-124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8835" y="3368618"/>
            <a:ext cx="4252733" cy="1224437"/>
            <a:chOff x="0" y="0"/>
            <a:chExt cx="1040817" cy="299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817" cy="299670"/>
            </a:xfrm>
            <a:custGeom>
              <a:avLst/>
              <a:gdLst/>
              <a:ahLst/>
              <a:cxnLst/>
              <a:rect l="l" t="t" r="r" b="b"/>
              <a:pathLst>
                <a:path w="1040817" h="299670">
                  <a:moveTo>
                    <a:pt x="780612" y="0"/>
                  </a:moveTo>
                  <a:lnTo>
                    <a:pt x="0" y="0"/>
                  </a:lnTo>
                  <a:lnTo>
                    <a:pt x="0" y="299670"/>
                  </a:lnTo>
                  <a:lnTo>
                    <a:pt x="780612" y="299670"/>
                  </a:lnTo>
                  <a:lnTo>
                    <a:pt x="1040817" y="149835"/>
                  </a:lnTo>
                  <a:lnTo>
                    <a:pt x="780612" y="0"/>
                  </a:lnTo>
                  <a:close/>
                </a:path>
              </a:pathLst>
            </a:custGeom>
            <a:gradFill rotWithShape="1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94452" cy="375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993434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43058" y="3368618"/>
            <a:ext cx="4580174" cy="1224437"/>
            <a:chOff x="0" y="0"/>
            <a:chExt cx="1206301" cy="3224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6301" cy="322486"/>
            </a:xfrm>
            <a:custGeom>
              <a:avLst/>
              <a:gdLst/>
              <a:ahLst/>
              <a:cxnLst/>
              <a:rect l="l" t="t" r="r" b="b"/>
              <a:pathLst>
                <a:path w="1206301" h="322486">
                  <a:moveTo>
                    <a:pt x="904726" y="0"/>
                  </a:moveTo>
                  <a:lnTo>
                    <a:pt x="0" y="0"/>
                  </a:lnTo>
                  <a:lnTo>
                    <a:pt x="0" y="322486"/>
                  </a:lnTo>
                  <a:lnTo>
                    <a:pt x="904726" y="322486"/>
                  </a:lnTo>
                  <a:lnTo>
                    <a:pt x="1206301" y="161243"/>
                  </a:lnTo>
                  <a:lnTo>
                    <a:pt x="904726" y="0"/>
                  </a:lnTo>
                  <a:close/>
                </a:path>
              </a:pathLst>
            </a:custGeom>
            <a:gradFill rotWithShape="1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36665" cy="398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993434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858835" y="4924879"/>
            <a:ext cx="4252733" cy="4333421"/>
            <a:chOff x="0" y="0"/>
            <a:chExt cx="7620000" cy="7764576"/>
          </a:xfrm>
        </p:grpSpPr>
        <p:sp>
          <p:nvSpPr>
            <p:cNvPr id="9" name="Freeform 9"/>
            <p:cNvSpPr/>
            <p:nvPr/>
          </p:nvSpPr>
          <p:spPr>
            <a:xfrm>
              <a:off x="-1270" y="-2540"/>
              <a:ext cx="7623809" cy="7767116"/>
            </a:xfrm>
            <a:custGeom>
              <a:avLst/>
              <a:gdLst/>
              <a:ahLst/>
              <a:cxnLst/>
              <a:rect l="l" t="t" r="r" b="b"/>
              <a:pathLst>
                <a:path w="7623809" h="7767116">
                  <a:moveTo>
                    <a:pt x="3810" y="0"/>
                  </a:moveTo>
                  <a:lnTo>
                    <a:pt x="0" y="6876845"/>
                  </a:lnTo>
                  <a:lnTo>
                    <a:pt x="0" y="7234985"/>
                  </a:lnTo>
                  <a:lnTo>
                    <a:pt x="3591560" y="7237526"/>
                  </a:lnTo>
                  <a:lnTo>
                    <a:pt x="3810000" y="7767116"/>
                  </a:lnTo>
                  <a:lnTo>
                    <a:pt x="4028440" y="7237526"/>
                  </a:lnTo>
                  <a:lnTo>
                    <a:pt x="7620000" y="7240066"/>
                  </a:lnTo>
                  <a:lnTo>
                    <a:pt x="7620000" y="6881926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3D92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11408244" y="4924879"/>
            <a:ext cx="4614988" cy="4333421"/>
            <a:chOff x="0" y="0"/>
            <a:chExt cx="7620000" cy="7155092"/>
          </a:xfrm>
        </p:grpSpPr>
        <p:sp>
          <p:nvSpPr>
            <p:cNvPr id="11" name="Freeform 11"/>
            <p:cNvSpPr/>
            <p:nvPr/>
          </p:nvSpPr>
          <p:spPr>
            <a:xfrm>
              <a:off x="-1270" y="-2540"/>
              <a:ext cx="7623809" cy="7157632"/>
            </a:xfrm>
            <a:custGeom>
              <a:avLst/>
              <a:gdLst/>
              <a:ahLst/>
              <a:cxnLst/>
              <a:rect l="l" t="t" r="r" b="b"/>
              <a:pathLst>
                <a:path w="7623809" h="7157632">
                  <a:moveTo>
                    <a:pt x="3810" y="0"/>
                  </a:moveTo>
                  <a:lnTo>
                    <a:pt x="0" y="6267361"/>
                  </a:lnTo>
                  <a:lnTo>
                    <a:pt x="0" y="6625502"/>
                  </a:lnTo>
                  <a:lnTo>
                    <a:pt x="3591560" y="6628042"/>
                  </a:lnTo>
                  <a:lnTo>
                    <a:pt x="3810000" y="7157632"/>
                  </a:lnTo>
                  <a:lnTo>
                    <a:pt x="4028440" y="6628042"/>
                  </a:lnTo>
                  <a:lnTo>
                    <a:pt x="7620000" y="6630582"/>
                  </a:lnTo>
                  <a:lnTo>
                    <a:pt x="7620000" y="6272442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D3D92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358617" y="5970724"/>
            <a:ext cx="2884708" cy="1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4"/>
              </a:lnSpc>
            </a:pPr>
            <a:r>
              <a:rPr lang="en-US" sz="2431" b="1" spc="38">
                <a:solidFill>
                  <a:srgbClr val="100F0D"/>
                </a:solidFill>
                <a:latin typeface="Aileron Bold"/>
                <a:ea typeface="Aileron Bold"/>
                <a:cs typeface="Aileron Bold"/>
                <a:sym typeface="Aileron Bold"/>
              </a:rPr>
              <a:t>1-Visualization </a:t>
            </a:r>
          </a:p>
          <a:p>
            <a:pPr algn="l">
              <a:lnSpc>
                <a:spcPts val="4304"/>
              </a:lnSpc>
            </a:pPr>
            <a:r>
              <a:rPr lang="en-US" sz="2431" b="1" spc="38">
                <a:solidFill>
                  <a:srgbClr val="100F0D"/>
                </a:solidFill>
                <a:latin typeface="Aileron Bold"/>
                <a:ea typeface="Aileron Bold"/>
                <a:cs typeface="Aileron Bold"/>
                <a:sym typeface="Aileron Bold"/>
              </a:rPr>
              <a:t>of data</a:t>
            </a:r>
          </a:p>
          <a:p>
            <a:pPr marL="0" lvl="0" indent="0" algn="l">
              <a:lnSpc>
                <a:spcPts val="4304"/>
              </a:lnSpc>
            </a:pPr>
            <a:r>
              <a:rPr lang="en-US" sz="2431" b="1" spc="38">
                <a:solidFill>
                  <a:srgbClr val="100F0D"/>
                </a:solidFill>
                <a:latin typeface="Aileron Bold"/>
                <a:ea typeface="Aileron Bold"/>
                <a:cs typeface="Aileron Bold"/>
                <a:sym typeface="Aileron Bold"/>
              </a:rPr>
              <a:t>2- Relationships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86979" y="5772399"/>
            <a:ext cx="4236252" cy="241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389" b="1" spc="71">
                <a:solidFill>
                  <a:srgbClr val="100F0D"/>
                </a:solidFill>
                <a:latin typeface="Aileron Bold"/>
                <a:ea typeface="Aileron Bold"/>
                <a:cs typeface="Aileron Bold"/>
                <a:sym typeface="Aileron Bold"/>
              </a:rPr>
              <a:t>Classification of Questions according to different points of view .</a:t>
            </a:r>
          </a:p>
          <a:p>
            <a:pPr algn="l">
              <a:lnSpc>
                <a:spcPts val="4116"/>
              </a:lnSpc>
            </a:pPr>
            <a:r>
              <a:rPr lang="en-US" sz="2589" b="1" spc="77">
                <a:solidFill>
                  <a:srgbClr val="100F0D"/>
                </a:solidFill>
                <a:latin typeface="Aileron Bold"/>
                <a:ea typeface="Aileron Bold"/>
                <a:cs typeface="Aileron Bold"/>
                <a:sym typeface="Aileron Bold"/>
              </a:rPr>
              <a:t>(four points of view)</a:t>
            </a:r>
          </a:p>
          <a:p>
            <a:pPr marL="0" lvl="0" indent="0" algn="l">
              <a:lnSpc>
                <a:spcPts val="4116"/>
              </a:lnSpc>
            </a:pPr>
            <a:endParaRPr lang="en-US" sz="2589" b="1" spc="77">
              <a:solidFill>
                <a:srgbClr val="100F0D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33591" y="310260"/>
            <a:ext cx="8420818" cy="2195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5"/>
              </a:lnSpc>
            </a:pPr>
            <a:r>
              <a:rPr lang="en-US" sz="8332" b="1">
                <a:solidFill>
                  <a:srgbClr val="99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2 </a:t>
            </a:r>
          </a:p>
          <a:p>
            <a:pPr algn="ctr">
              <a:lnSpc>
                <a:spcPts val="5706"/>
              </a:lnSpc>
            </a:pPr>
            <a:r>
              <a:rPr lang="en-US" sz="4076" b="1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Questions phase</a:t>
            </a:r>
          </a:p>
        </p:txBody>
      </p:sp>
      <p:sp>
        <p:nvSpPr>
          <p:cNvPr id="15" name="AutoShape 15"/>
          <p:cNvSpPr/>
          <p:nvPr/>
        </p:nvSpPr>
        <p:spPr>
          <a:xfrm>
            <a:off x="8842081" y="7069760"/>
            <a:ext cx="2214384" cy="4366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63405" y="1593049"/>
            <a:ext cx="5761191" cy="5761191"/>
          </a:xfrm>
          <a:custGeom>
            <a:avLst/>
            <a:gdLst/>
            <a:ahLst/>
            <a:cxnLst/>
            <a:rect l="l" t="t" r="r" b="b"/>
            <a:pathLst>
              <a:path w="5761191" h="5761191">
                <a:moveTo>
                  <a:pt x="0" y="0"/>
                </a:moveTo>
                <a:lnTo>
                  <a:pt x="5761190" y="0"/>
                </a:lnTo>
                <a:lnTo>
                  <a:pt x="5761190" y="5761190"/>
                </a:lnTo>
                <a:lnTo>
                  <a:pt x="0" y="576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27883" y="3677806"/>
            <a:ext cx="5635471" cy="79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5"/>
              </a:lnSpc>
              <a:spcBef>
                <a:spcPct val="0"/>
              </a:spcBef>
            </a:pPr>
            <a:r>
              <a:rPr lang="en-US" sz="233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How does gender distribution correlate with product purchases?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75878" y="3483062"/>
            <a:ext cx="5866018" cy="193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4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114"/>
              </a:lnSpc>
              <a:spcBef>
                <a:spcPct val="0"/>
              </a:spcBef>
            </a:pPr>
            <a:r>
              <a:rPr lang="en-US" sz="222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Are customer age groups more likely to purchase a product from a specific product category than others?</a:t>
            </a:r>
          </a:p>
          <a:p>
            <a:pPr algn="ctr">
              <a:lnSpc>
                <a:spcPts val="3114"/>
              </a:lnSpc>
              <a:spcBef>
                <a:spcPct val="0"/>
              </a:spcBef>
            </a:pPr>
            <a:endParaRPr lang="en-US" sz="222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644864" y="8199515"/>
            <a:ext cx="5987472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Top 3 product popularity based on location.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58019" y="3969292"/>
            <a:ext cx="4523194" cy="903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2"/>
              </a:lnSpc>
              <a:spcBef>
                <a:spcPct val="0"/>
              </a:spcBef>
            </a:pPr>
            <a:r>
              <a:rPr lang="en-US" sz="528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60562" y="2170101"/>
            <a:ext cx="7151014" cy="5190702"/>
          </a:xfrm>
          <a:custGeom>
            <a:avLst/>
            <a:gdLst/>
            <a:ahLst/>
            <a:cxnLst/>
            <a:rect l="l" t="t" r="r" b="b"/>
            <a:pathLst>
              <a:path w="7151014" h="5190702">
                <a:moveTo>
                  <a:pt x="0" y="0"/>
                </a:moveTo>
                <a:lnTo>
                  <a:pt x="7151014" y="0"/>
                </a:lnTo>
                <a:lnTo>
                  <a:pt x="7151014" y="5190702"/>
                </a:lnTo>
                <a:lnTo>
                  <a:pt x="0" y="519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417" b="-441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261281" y="2412727"/>
            <a:ext cx="4823407" cy="4730060"/>
            <a:chOff x="0" y="0"/>
            <a:chExt cx="983606" cy="964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3606" cy="964570"/>
            </a:xfrm>
            <a:custGeom>
              <a:avLst/>
              <a:gdLst/>
              <a:ahLst/>
              <a:cxnLst/>
              <a:rect l="l" t="t" r="r" b="b"/>
              <a:pathLst>
                <a:path w="983606" h="964570">
                  <a:moveTo>
                    <a:pt x="491803" y="0"/>
                  </a:moveTo>
                  <a:cubicBezTo>
                    <a:pt x="220188" y="0"/>
                    <a:pt x="0" y="215926"/>
                    <a:pt x="0" y="482285"/>
                  </a:cubicBezTo>
                  <a:cubicBezTo>
                    <a:pt x="0" y="748644"/>
                    <a:pt x="220188" y="964570"/>
                    <a:pt x="491803" y="964570"/>
                  </a:cubicBezTo>
                  <a:cubicBezTo>
                    <a:pt x="763418" y="964570"/>
                    <a:pt x="983606" y="748644"/>
                    <a:pt x="983606" y="482285"/>
                  </a:cubicBezTo>
                  <a:cubicBezTo>
                    <a:pt x="983606" y="215926"/>
                    <a:pt x="763418" y="0"/>
                    <a:pt x="491803" y="0"/>
                  </a:cubicBezTo>
                  <a:close/>
                </a:path>
              </a:pathLst>
            </a:custGeom>
            <a:solidFill>
              <a:srgbClr val="F2F1D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2213" y="14228"/>
              <a:ext cx="799180" cy="859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2-Shipping and Logistics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2587944"/>
            <a:ext cx="5060562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What's the most used shipping method for each product category?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85886" y="2597469"/>
            <a:ext cx="5250991" cy="106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9"/>
              </a:lnSpc>
              <a:spcBef>
                <a:spcPct val="0"/>
              </a:spcBef>
            </a:pPr>
            <a:r>
              <a:rPr lang="en-US" sz="206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Are products with higher return rates associated with a specific shipping method?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6379518"/>
            <a:ext cx="5086801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Which regions have the highest 'Shipping Costs?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17884" y="5588539"/>
            <a:ext cx="5418993" cy="1772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8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2848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2848"/>
              </a:lnSpc>
              <a:spcBef>
                <a:spcPct val="0"/>
              </a:spcBef>
            </a:pPr>
            <a:r>
              <a:rPr lang="en-US" sz="203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What is the most cost-effective shipping method based on the average 'Shipping Cost'?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46633" y="449459"/>
            <a:ext cx="7921195" cy="9388083"/>
          </a:xfrm>
          <a:custGeom>
            <a:avLst/>
            <a:gdLst/>
            <a:ahLst/>
            <a:cxnLst/>
            <a:rect l="l" t="t" r="r" b="b"/>
            <a:pathLst>
              <a:path w="7921195" h="9388083">
                <a:moveTo>
                  <a:pt x="0" y="0"/>
                </a:moveTo>
                <a:lnTo>
                  <a:pt x="7921195" y="0"/>
                </a:lnTo>
                <a:lnTo>
                  <a:pt x="7921195" y="9388082"/>
                </a:lnTo>
                <a:lnTo>
                  <a:pt x="0" y="938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4888230"/>
            <a:ext cx="4263158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3-Product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02797" y="213360"/>
            <a:ext cx="10395447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What is the overall distribution of stock levels and the risk of stockouts for items with a Popularity Index 100?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44923" y="6982589"/>
            <a:ext cx="7914377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Which categories have the highest return rate?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37361" y="2150745"/>
            <a:ext cx="8721939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What are the Top 3 suppliers that supply the top 3 profitable products?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9230" y="4342477"/>
            <a:ext cx="782007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What are each City's Trends By Category?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6205349"/>
            <a:ext cx="914400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4.Which products perform best overall in sales and popularity?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03351" y="9441301"/>
            <a:ext cx="931696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What is the Top product in each category?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53135" y="283350"/>
            <a:ext cx="12056185" cy="9720299"/>
          </a:xfrm>
          <a:custGeom>
            <a:avLst/>
            <a:gdLst/>
            <a:ahLst/>
            <a:cxnLst/>
            <a:rect l="l" t="t" r="r" b="b"/>
            <a:pathLst>
              <a:path w="12056185" h="9720299">
                <a:moveTo>
                  <a:pt x="0" y="0"/>
                </a:moveTo>
                <a:lnTo>
                  <a:pt x="12056185" y="0"/>
                </a:lnTo>
                <a:lnTo>
                  <a:pt x="12056185" y="9720300"/>
                </a:lnTo>
                <a:lnTo>
                  <a:pt x="0" y="9720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53135" y="4333874"/>
            <a:ext cx="4093932" cy="154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4-Sales and Revenue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81227" y="557494"/>
            <a:ext cx="4105226" cy="170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2"/>
              </a:lnSpc>
              <a:spcBef>
                <a:spcPct val="0"/>
              </a:spcBef>
            </a:pPr>
            <a:r>
              <a:rPr lang="en-US" sz="243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How do discount, and tax rates affect overall revenue and profit margins?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18138" y="1076755"/>
            <a:ext cx="451723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20057" y="4773930"/>
            <a:ext cx="466725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47066" y="8467726"/>
            <a:ext cx="2972991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33840" y="4508183"/>
            <a:ext cx="3776456" cy="122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1"/>
              </a:lnSpc>
              <a:spcBef>
                <a:spcPct val="0"/>
              </a:spcBef>
            </a:pPr>
            <a:r>
              <a:rPr lang="en-US" sz="235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does the Seasonality impact the sales of specific products?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86680" y="8201026"/>
            <a:ext cx="3705383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Which customer groups (age, gender) contribute the most to revenue?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Custom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Aileron Ultra-Bold</vt:lpstr>
      <vt:lpstr>Canva Sans Bold</vt:lpstr>
      <vt:lpstr>Arial</vt:lpstr>
      <vt:lpstr>Calibri</vt:lpstr>
      <vt:lpstr>Canva Sans Medium</vt:lpstr>
      <vt:lpstr>Canva Sans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week1 +week2</dc:title>
  <cp:lastModifiedBy>Safaa samy mohamed ali</cp:lastModifiedBy>
  <cp:revision>2</cp:revision>
  <dcterms:created xsi:type="dcterms:W3CDTF">2006-08-16T00:00:00Z</dcterms:created>
  <dcterms:modified xsi:type="dcterms:W3CDTF">2025-02-01T21:14:30Z</dcterms:modified>
  <dc:identifier>DAGd3X1AKjs</dc:identifier>
</cp:coreProperties>
</file>