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013" r:id="rId1"/>
  </p:sldMasterIdLst>
  <p:notesMasterIdLst>
    <p:notesMasterId r:id="rId16"/>
  </p:notesMasterIdLst>
  <p:sldIdLst>
    <p:sldId id="257" r:id="rId2"/>
    <p:sldId id="258" r:id="rId3"/>
    <p:sldId id="265" r:id="rId4"/>
    <p:sldId id="259" r:id="rId5"/>
    <p:sldId id="275" r:id="rId6"/>
    <p:sldId id="276" r:id="rId7"/>
    <p:sldId id="266" r:id="rId8"/>
    <p:sldId id="273" r:id="rId9"/>
    <p:sldId id="260" r:id="rId10"/>
    <p:sldId id="274" r:id="rId11"/>
    <p:sldId id="270" r:id="rId12"/>
    <p:sldId id="271" r:id="rId13"/>
    <p:sldId id="272" r:id="rId14"/>
    <p:sldId id="269" r:id="rId15"/>
  </p:sldIdLst>
  <p:sldSz cx="9144000" cy="6858000" type="screen4x3"/>
  <p:notesSz cx="6858000" cy="9144000"/>
  <p:embeddedFontLst>
    <p:embeddedFont>
      <p:font typeface="Average" panose="020B0604020202020204" charset="0"/>
      <p:regular r:id="rId17"/>
    </p:embeddedFont>
    <p:embeddedFont>
      <p:font typeface="Century Gothic" panose="020B0502020202020204" pitchFamily="34" charset="0"/>
      <p:regular r:id="rId18"/>
      <p:bold r:id="rId19"/>
      <p:italic r:id="rId20"/>
      <p:boldItalic r:id="rId21"/>
    </p:embeddedFont>
    <p:embeddedFont>
      <p:font typeface="Oswald" panose="020F0502020204030204" pitchFamily="2" charset="0"/>
      <p:regular r:id="rId22"/>
      <p:bold r:id="rId23"/>
    </p:embeddedFont>
    <p:embeddedFont>
      <p:font typeface="Trebuchet MS" panose="020B0603020202020204" pitchFamily="34" charset="0"/>
      <p:regular r:id="rId24"/>
      <p:bold r:id="rId25"/>
      <p:italic r:id="rId26"/>
      <p:boldItalic r:id="rId27"/>
    </p:embeddedFont>
    <p:embeddedFont>
      <p:font typeface="Wingdings 3" panose="05040102010807070707" pitchFamily="18" charset="2"/>
      <p:regular r:id="rId2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2C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08" autoAdjust="0"/>
    <p:restoredTop sz="94660"/>
  </p:normalViewPr>
  <p:slideViewPr>
    <p:cSldViewPr snapToGrid="0">
      <p:cViewPr varScale="1">
        <p:scale>
          <a:sx n="75" d="100"/>
          <a:sy n="75" d="100"/>
        </p:scale>
        <p:origin x="1752" y="53"/>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94915699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a991d4ac2a_0_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8" name="Google Shape;78;g2a991d4ac2a_0_8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a991d4ac2a_0_9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7" name="Google Shape;87;g2a991d4ac2a_0_9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a991d4ac2a_0_9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7" name="Google Shape;87;g2a991d4ac2a_0_9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3107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a991d4ac2a_0_9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7" name="Google Shape;87;g2a991d4ac2a_0_9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18228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a98e8f39dd_0_3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a98e8f39dd_0_3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a98e8f39dd_0_3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a98e8f39dd_0_3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07861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a991d4ac2a_0_15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0" name="Google Shape;100;g2a991d4ac2a_0_15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en-US"/>
              <a:t>Click to edit Master title style</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80781DEE-D6E9-4CAB-B562-2A0160BE5ED8}" type="datetimeFigureOut">
              <a:rPr lang="en-GB" smtClean="0"/>
              <a:t>25/01/2024</a:t>
            </a:fld>
            <a:endParaRPr lang="en-GB" dirty="0"/>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endParaRPr lang="en-GB" dirty="0"/>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158692745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781DEE-D6E9-4CAB-B562-2A0160BE5ED8}" type="datetimeFigureOut">
              <a:rPr lang="en-GB" smtClean="0"/>
              <a:t>25/01/2024</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68726053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en-US"/>
              <a:t>Click to edit Master title style</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0781DEE-D6E9-4CAB-B562-2A0160BE5ED8}" type="datetimeFigureOut">
              <a:rPr lang="en-GB" smtClean="0"/>
              <a:t>25/01/2024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119288044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en-US"/>
              <a:t>Click to edit Master title style</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0781DEE-D6E9-4CAB-B562-2A0160BE5ED8}" type="datetimeFigureOut">
              <a:rPr lang="en-GB" smtClean="0"/>
              <a:t>25/01/2024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248837387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781DEE-D6E9-4CAB-B562-2A0160BE5ED8}" type="datetimeFigureOut">
              <a:rPr lang="en-GB" smtClean="0"/>
              <a:t>25/01/2024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152625543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0781DEE-D6E9-4CAB-B562-2A0160BE5ED8}" type="datetimeFigureOut">
              <a:rPr lang="en-GB" smtClean="0"/>
              <a:t>25/01/2024</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321672439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0781DEE-D6E9-4CAB-B562-2A0160BE5ED8}" type="datetimeFigureOut">
              <a:rPr lang="en-GB" smtClean="0"/>
              <a:t>25/01/2024</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424320830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621301" y="6387910"/>
            <a:ext cx="990599" cy="228659"/>
          </a:xfrm>
        </p:spPr>
        <p:txBody>
          <a:bodyPr/>
          <a:lstStyle/>
          <a:p>
            <a:fld id="{80781DEE-D6E9-4CAB-B562-2A0160BE5ED8}" type="datetimeFigureOut">
              <a:rPr lang="en-GB" smtClean="0"/>
              <a:t>25/01/2024</a:t>
            </a:fld>
            <a:endParaRPr lang="en-GB" dirty="0"/>
          </a:p>
        </p:txBody>
      </p:sp>
      <p:sp>
        <p:nvSpPr>
          <p:cNvPr id="5" name="Footer Placeholder 4"/>
          <p:cNvSpPr>
            <a:spLocks noGrp="1"/>
          </p:cNvSpPr>
          <p:nvPr>
            <p:ph type="ftr" sz="quarter" idx="11"/>
          </p:nvPr>
        </p:nvSpPr>
        <p:spPr>
          <a:xfrm>
            <a:off x="516133" y="6387910"/>
            <a:ext cx="3859795" cy="228660"/>
          </a:xfrm>
        </p:spPr>
        <p:txBody>
          <a:bodyPr/>
          <a:lstStyle/>
          <a:p>
            <a:endParaRPr lang="en-GB" dirty="0"/>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286098728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781DEE-D6E9-4CAB-B562-2A0160BE5ED8}" type="datetimeFigureOut">
              <a:rPr lang="en-GB" smtClean="0"/>
              <a:t>25/01/2024</a:t>
            </a:fld>
            <a:endParaRPr lang="en-GB" dirty="0"/>
          </a:p>
        </p:txBody>
      </p:sp>
      <p:sp>
        <p:nvSpPr>
          <p:cNvPr id="5" name="Footer Placeholder 4"/>
          <p:cNvSpPr>
            <a:spLocks noGrp="1"/>
          </p:cNvSpPr>
          <p:nvPr>
            <p:ph type="ftr" sz="quarter" idx="11"/>
          </p:nvPr>
        </p:nvSpPr>
        <p:spPr>
          <a:xfrm>
            <a:off x="538546" y="6365498"/>
            <a:ext cx="3859795" cy="228660"/>
          </a:xfrm>
        </p:spPr>
        <p:txBody>
          <a:bodyPr/>
          <a:lstStyle/>
          <a:p>
            <a:endParaRPr lang="en-GB" dirty="0"/>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1520276253"/>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77"/>
        <p:cNvGrpSpPr/>
        <p:nvPr/>
      </p:nvGrpSpPr>
      <p:grpSpPr>
        <a:xfrm>
          <a:off x="0" y="0"/>
          <a:ext cx="0" cy="0"/>
          <a:chOff x="0" y="0"/>
          <a:chExt cx="0" cy="0"/>
        </a:xfrm>
      </p:grpSpPr>
      <p:sp>
        <p:nvSpPr>
          <p:cNvPr id="93" name="Google Shape;93;p8"/>
          <p:cNvSpPr txBox="1">
            <a:spLocks noGrp="1"/>
          </p:cNvSpPr>
          <p:nvPr>
            <p:ph type="title"/>
          </p:nvPr>
        </p:nvSpPr>
        <p:spPr>
          <a:xfrm>
            <a:off x="1393929" y="1734861"/>
            <a:ext cx="6366900" cy="33855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6058224"/>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dirty="0"/>
          </a:p>
        </p:txBody>
      </p:sp>
    </p:spTree>
    <p:extLst>
      <p:ext uri="{BB962C8B-B14F-4D97-AF65-F5344CB8AC3E}">
        <p14:creationId xmlns:p14="http://schemas.microsoft.com/office/powerpoint/2010/main" val="16499220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5640767"/>
            <a:ext cx="5998800" cy="806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6241345"/>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695444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781DEE-D6E9-4CAB-B562-2A0160BE5ED8}" type="datetimeFigureOut">
              <a:rPr lang="en-GB" smtClean="0"/>
              <a:t>25/01/2024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149874307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781DEE-D6E9-4CAB-B562-2A0160BE5ED8}" type="datetimeFigureOut">
              <a:rPr lang="en-GB" smtClean="0"/>
              <a:t>25/01/2024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43921059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781DEE-D6E9-4CAB-B562-2A0160BE5ED8}" type="datetimeFigureOut">
              <a:rPr lang="en-GB" smtClean="0"/>
              <a:t>25/01/2024</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418789351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781DEE-D6E9-4CAB-B562-2A0160BE5ED8}" type="datetimeFigureOut">
              <a:rPr lang="en-GB" smtClean="0"/>
              <a:t>25/01/2024</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330178828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781DEE-D6E9-4CAB-B562-2A0160BE5ED8}" type="datetimeFigureOut">
              <a:rPr lang="en-GB" smtClean="0"/>
              <a:t>25/01/2024</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58655080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80781DEE-D6E9-4CAB-B562-2A0160BE5ED8}" type="datetimeFigureOut">
              <a:rPr lang="en-GB" smtClean="0"/>
              <a:t>25/01/2024</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1165732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781DEE-D6E9-4CAB-B562-2A0160BE5ED8}" type="datetimeFigureOut">
              <a:rPr lang="en-GB" smtClean="0"/>
              <a:t>25/01/2024</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42546759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781DEE-D6E9-4CAB-B562-2A0160BE5ED8}" type="datetimeFigureOut">
              <a:rPr lang="en-GB" smtClean="0"/>
              <a:t>25/01/2024</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89983598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21">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80781DEE-D6E9-4CAB-B562-2A0160BE5ED8}" type="datetimeFigureOut">
              <a:rPr lang="en-GB" smtClean="0"/>
              <a:t>25/01/2024</a:t>
            </a:fld>
            <a:endParaRPr lang="en-GB" dirty="0"/>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en-GB" dirty="0"/>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2818509203"/>
      </p:ext>
    </p:extLst>
  </p:cSld>
  <p:clrMap bg1="lt1" tx1="dk1" bg2="lt2" tx2="dk2" accent1="accent1" accent2="accent2" accent3="accent3" accent4="accent4" accent5="accent5" accent6="accent6" hlink="hlink" folHlink="folHlink"/>
  <p:sldLayoutIdLst>
    <p:sldLayoutId id="2147484014" r:id="rId1"/>
    <p:sldLayoutId id="2147484015" r:id="rId2"/>
    <p:sldLayoutId id="2147484016" r:id="rId3"/>
    <p:sldLayoutId id="2147484017" r:id="rId4"/>
    <p:sldLayoutId id="2147484018" r:id="rId5"/>
    <p:sldLayoutId id="2147484019" r:id="rId6"/>
    <p:sldLayoutId id="2147484020" r:id="rId7"/>
    <p:sldLayoutId id="2147484021" r:id="rId8"/>
    <p:sldLayoutId id="2147484022" r:id="rId9"/>
    <p:sldLayoutId id="2147484023" r:id="rId10"/>
    <p:sldLayoutId id="2147484024" r:id="rId11"/>
    <p:sldLayoutId id="2147484025" r:id="rId12"/>
    <p:sldLayoutId id="2147484026" r:id="rId13"/>
    <p:sldLayoutId id="2147484027" r:id="rId14"/>
    <p:sldLayoutId id="2147484028" r:id="rId15"/>
    <p:sldLayoutId id="2147484029" r:id="rId16"/>
    <p:sldLayoutId id="2147484030" r:id="rId17"/>
    <p:sldLayoutId id="2147484031" r:id="rId18"/>
    <p:sldLayoutId id="2147484033" r:id="rId19"/>
  </p:sldLayoutIdLst>
  <p:hf sldNum="0" hdr="0" ftr="0" dt="0"/>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774804" y="722525"/>
            <a:ext cx="7470600" cy="11430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98039"/>
              <a:buNone/>
            </a:pPr>
            <a:r>
              <a:rPr lang="en-US" sz="4000" b="1" i="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Presentation Topic: Inventory Management System</a:t>
            </a:r>
            <a:br>
              <a:rPr lang="en-US" sz="3400" b="1" dirty="0">
                <a:solidFill>
                  <a:srgbClr val="242424"/>
                </a:solidFill>
              </a:rPr>
            </a:br>
            <a:endParaRPr sz="3400" b="1" i="1" dirty="0">
              <a:solidFill>
                <a:srgbClr val="242424"/>
              </a:solidFill>
            </a:endParaRPr>
          </a:p>
        </p:txBody>
      </p:sp>
      <p:pic>
        <p:nvPicPr>
          <p:cNvPr id="4" name="Picture 3"/>
          <p:cNvPicPr>
            <a:picLocks noChangeAspect="1"/>
          </p:cNvPicPr>
          <p:nvPr/>
        </p:nvPicPr>
        <p:blipFill rotWithShape="1">
          <a:blip r:embed="rId3"/>
          <a:srcRect r="-591" b="5017"/>
          <a:stretch/>
        </p:blipFill>
        <p:spPr>
          <a:xfrm>
            <a:off x="827280" y="2470943"/>
            <a:ext cx="3608283" cy="2811388"/>
          </a:xfrm>
          <a:prstGeom prst="rect">
            <a:avLst/>
          </a:prstGeom>
        </p:spPr>
      </p:pic>
      <p:sp>
        <p:nvSpPr>
          <p:cNvPr id="5" name="TextBox 4"/>
          <p:cNvSpPr txBox="1"/>
          <p:nvPr/>
        </p:nvSpPr>
        <p:spPr>
          <a:xfrm>
            <a:off x="4572000" y="2470943"/>
            <a:ext cx="3673404" cy="3416320"/>
          </a:xfrm>
          <a:prstGeom prst="rect">
            <a:avLst/>
          </a:prstGeom>
          <a:noFill/>
        </p:spPr>
        <p:txBody>
          <a:bodyPr wrap="square" rtlCol="0">
            <a:spAutoFit/>
          </a:bodyPr>
          <a:lstStyle/>
          <a:p>
            <a:r>
              <a:rPr lang="en-US" sz="2400" b="1" i="1" u="sng"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Group Members :</a:t>
            </a:r>
            <a:endParaRPr lang="en-US" sz="2400" b="1" i="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US" sz="2400" b="1" i="1" dirty="0">
              <a:solidFill>
                <a:schemeClr val="tx2"/>
              </a:solidFill>
              <a:latin typeface="Times New Roman" panose="02020603050405020304" pitchFamily="18" charset="0"/>
              <a:cs typeface="Times New Roman" panose="02020603050405020304" pitchFamily="18" charset="0"/>
            </a:endParaRPr>
          </a:p>
          <a:p>
            <a:r>
              <a:rPr lang="en-US" sz="2400" b="1" dirty="0">
                <a:solidFill>
                  <a:schemeClr val="tx2"/>
                </a:solidFill>
                <a:latin typeface="Times New Roman" panose="02020603050405020304" pitchFamily="18" charset="0"/>
                <a:cs typeface="Times New Roman" panose="02020603050405020304" pitchFamily="18" charset="0"/>
              </a:rPr>
              <a:t>1. SM Tanvir Hasan Anik</a:t>
            </a:r>
            <a:br>
              <a:rPr lang="en-US" sz="2400" b="1" dirty="0">
                <a:solidFill>
                  <a:schemeClr val="tx2"/>
                </a:solidFill>
                <a:latin typeface="Times New Roman" panose="02020603050405020304" pitchFamily="18" charset="0"/>
                <a:cs typeface="Times New Roman" panose="02020603050405020304" pitchFamily="18" charset="0"/>
              </a:rPr>
            </a:br>
            <a:br>
              <a:rPr lang="en-US" sz="2400" b="1" dirty="0">
                <a:solidFill>
                  <a:schemeClr val="tx2"/>
                </a:solidFill>
                <a:latin typeface="Times New Roman" panose="02020603050405020304" pitchFamily="18" charset="0"/>
                <a:cs typeface="Times New Roman" panose="02020603050405020304" pitchFamily="18" charset="0"/>
              </a:rPr>
            </a:br>
            <a:r>
              <a:rPr lang="en-US" sz="2400" b="1" dirty="0">
                <a:solidFill>
                  <a:schemeClr val="tx2"/>
                </a:solidFill>
                <a:latin typeface="Times New Roman" panose="02020603050405020304" pitchFamily="18" charset="0"/>
                <a:cs typeface="Times New Roman" panose="02020603050405020304" pitchFamily="18" charset="0"/>
              </a:rPr>
              <a:t>2. </a:t>
            </a:r>
            <a:r>
              <a:rPr lang="en-US" sz="2400" b="1" dirty="0" err="1">
                <a:solidFill>
                  <a:schemeClr val="tx2"/>
                </a:solidFill>
                <a:latin typeface="Times New Roman" panose="02020603050405020304" pitchFamily="18" charset="0"/>
                <a:cs typeface="Times New Roman" panose="02020603050405020304" pitchFamily="18" charset="0"/>
              </a:rPr>
              <a:t>Safaeat</a:t>
            </a:r>
            <a:r>
              <a:rPr lang="en-US" sz="2400" b="1" dirty="0">
                <a:solidFill>
                  <a:schemeClr val="tx2"/>
                </a:solidFill>
                <a:latin typeface="Times New Roman" panose="02020603050405020304" pitchFamily="18" charset="0"/>
                <a:cs typeface="Times New Roman" panose="02020603050405020304" pitchFamily="18" charset="0"/>
              </a:rPr>
              <a:t> Molla</a:t>
            </a:r>
            <a:br>
              <a:rPr lang="en-US" sz="2400" b="1" dirty="0">
                <a:solidFill>
                  <a:schemeClr val="tx2"/>
                </a:solidFill>
                <a:latin typeface="Times New Roman" panose="02020603050405020304" pitchFamily="18" charset="0"/>
                <a:cs typeface="Times New Roman" panose="02020603050405020304" pitchFamily="18" charset="0"/>
              </a:rPr>
            </a:br>
            <a:br>
              <a:rPr lang="en-US" sz="2400" b="1" dirty="0">
                <a:solidFill>
                  <a:schemeClr val="tx2"/>
                </a:solidFill>
                <a:latin typeface="Times New Roman" panose="02020603050405020304" pitchFamily="18" charset="0"/>
                <a:cs typeface="Times New Roman" panose="02020603050405020304" pitchFamily="18" charset="0"/>
              </a:rPr>
            </a:br>
            <a:r>
              <a:rPr lang="en-US" sz="2400" b="1" dirty="0">
                <a:solidFill>
                  <a:schemeClr val="tx2"/>
                </a:solidFill>
                <a:latin typeface="Times New Roman" panose="02020603050405020304" pitchFamily="18" charset="0"/>
                <a:cs typeface="Times New Roman" panose="02020603050405020304" pitchFamily="18" charset="0"/>
              </a:rPr>
              <a:t>3. Kaniz Fatema Keya</a:t>
            </a:r>
          </a:p>
          <a:p>
            <a:endParaRPr lang="en-GB" sz="2400" dirty="0">
              <a:solidFill>
                <a:schemeClr val="tx2"/>
              </a:solidFill>
              <a:latin typeface="Times New Roman" panose="02020603050405020304" pitchFamily="18" charset="0"/>
              <a:cs typeface="Times New Roman" panose="02020603050405020304" pitchFamily="18" charset="0"/>
            </a:endParaRPr>
          </a:p>
          <a:p>
            <a:r>
              <a:rPr lang="en-GB" sz="2400" b="1" dirty="0">
                <a:solidFill>
                  <a:schemeClr val="tx2"/>
                </a:solidFill>
                <a:latin typeface="Times New Roman" panose="02020603050405020304" pitchFamily="18" charset="0"/>
                <a:cs typeface="Times New Roman" panose="02020603050405020304" pitchFamily="18" charset="0"/>
              </a:rPr>
              <a:t>4. Nazmul Hasan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90D64-D956-41D5-9DB8-3593DA7147E8}"/>
              </a:ext>
            </a:extLst>
          </p:cNvPr>
          <p:cNvSpPr>
            <a:spLocks noGrp="1"/>
          </p:cNvSpPr>
          <p:nvPr>
            <p:ph type="title"/>
          </p:nvPr>
        </p:nvSpPr>
        <p:spPr/>
        <p:txBody>
          <a:bodyPr/>
          <a:lstStyle/>
          <a:p>
            <a:r>
              <a:rPr lang="en" b="1" dirty="0">
                <a:latin typeface="Times New Roman" panose="02020603050405020304" pitchFamily="18" charset="0"/>
                <a:cs typeface="Times New Roman" panose="02020603050405020304" pitchFamily="18" charset="0"/>
              </a:rPr>
              <a:t>Adding product to inventory</a:t>
            </a:r>
            <a:endParaRPr lang="en-US" dirty="0"/>
          </a:p>
        </p:txBody>
      </p:sp>
      <p:sp>
        <p:nvSpPr>
          <p:cNvPr id="3" name="Content Placeholder 2">
            <a:extLst>
              <a:ext uri="{FF2B5EF4-FFF2-40B4-BE49-F238E27FC236}">
                <a16:creationId xmlns:a16="http://schemas.microsoft.com/office/drawing/2014/main" id="{15BCD57E-ABD6-4901-8423-222C888259E2}"/>
              </a:ext>
            </a:extLst>
          </p:cNvPr>
          <p:cNvSpPr>
            <a:spLocks noGrp="1"/>
          </p:cNvSpPr>
          <p:nvPr>
            <p:ph idx="1"/>
          </p:nvPr>
        </p:nvSpPr>
        <p:spPr/>
        <p:txBody>
          <a:bodyPr/>
          <a:lstStyle/>
          <a:p>
            <a:pPr marL="0" indent="0">
              <a:buNone/>
            </a:pPr>
            <a:r>
              <a:rPr lang="en-US" sz="1800" b="0" i="0" u="none" strike="noStrike" baseline="0" dirty="0">
                <a:solidFill>
                  <a:srgbClr val="000000"/>
                </a:solidFill>
                <a:latin typeface="Times New Roman" panose="02020603050405020304" pitchFamily="18" charset="0"/>
              </a:rPr>
              <a:t>We can have the following features in the buy product page:</a:t>
            </a:r>
          </a:p>
          <a:p>
            <a:r>
              <a:rPr lang="en-US" sz="1800" b="0" i="0" u="none" strike="noStrike" baseline="0" dirty="0">
                <a:solidFill>
                  <a:srgbClr val="000000"/>
                </a:solidFill>
                <a:latin typeface="Times New Roman" panose="02020603050405020304" pitchFamily="18" charset="0"/>
              </a:rPr>
              <a:t>	List of products to acquire </a:t>
            </a:r>
          </a:p>
          <a:p>
            <a:r>
              <a:rPr lang="en-US" sz="1800" b="0" i="0" u="none" strike="noStrike" baseline="0" dirty="0">
                <a:solidFill>
                  <a:srgbClr val="000000"/>
                </a:solidFill>
                <a:latin typeface="Times New Roman" panose="02020603050405020304" pitchFamily="18" charset="0"/>
              </a:rPr>
              <a:t>	Choosing quantity of the product 	</a:t>
            </a:r>
          </a:p>
          <a:p>
            <a:r>
              <a:rPr lang="en-US" sz="1800" b="0" i="0" u="none" strike="noStrike" baseline="0" dirty="0">
                <a:solidFill>
                  <a:srgbClr val="000000"/>
                </a:solidFill>
                <a:latin typeface="Times New Roman" panose="02020603050405020304" pitchFamily="18" charset="0"/>
              </a:rPr>
              <a:t>	Total cost of the chosen products 	</a:t>
            </a:r>
          </a:p>
          <a:p>
            <a:r>
              <a:rPr lang="en-US" sz="1800" b="0" i="0" u="none" strike="noStrike" baseline="0" dirty="0">
                <a:solidFill>
                  <a:srgbClr val="000000"/>
                </a:solidFill>
                <a:latin typeface="Times New Roman" panose="02020603050405020304" pitchFamily="18" charset="0"/>
              </a:rPr>
              <a:t>	Total space occupied by the chosen products	</a:t>
            </a:r>
          </a:p>
          <a:p>
            <a:pPr marL="0" indent="0">
              <a:buNone/>
            </a:pPr>
            <a:endParaRPr lang="en-US" dirty="0"/>
          </a:p>
        </p:txBody>
      </p:sp>
    </p:spTree>
    <p:extLst>
      <p:ext uri="{BB962C8B-B14F-4D97-AF65-F5344CB8AC3E}">
        <p14:creationId xmlns:p14="http://schemas.microsoft.com/office/powerpoint/2010/main" val="1403432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353AF-FD0E-4F05-BF8E-428931B802E0}"/>
              </a:ext>
            </a:extLst>
          </p:cNvPr>
          <p:cNvSpPr>
            <a:spLocks noGrp="1"/>
          </p:cNvSpPr>
          <p:nvPr>
            <p:ph type="title"/>
          </p:nvPr>
        </p:nvSpPr>
        <p:spPr/>
        <p:txBody>
          <a:bodyPr/>
          <a:lstStyle/>
          <a:p>
            <a:r>
              <a:rPr lang="en-US" dirty="0"/>
              <a:t>Inventory List </a:t>
            </a:r>
          </a:p>
        </p:txBody>
      </p:sp>
      <p:sp>
        <p:nvSpPr>
          <p:cNvPr id="3" name="Content Placeholder 2">
            <a:extLst>
              <a:ext uri="{FF2B5EF4-FFF2-40B4-BE49-F238E27FC236}">
                <a16:creationId xmlns:a16="http://schemas.microsoft.com/office/drawing/2014/main" id="{C2F7F574-F95E-4BB8-89B8-923342AFB936}"/>
              </a:ext>
            </a:extLst>
          </p:cNvPr>
          <p:cNvSpPr>
            <a:spLocks noGrp="1"/>
          </p:cNvSpPr>
          <p:nvPr>
            <p:ph idx="1"/>
          </p:nvPr>
        </p:nvSpPr>
        <p:spPr/>
        <p:txBody>
          <a:bodyPr/>
          <a:lstStyle/>
          <a:p>
            <a:pPr marL="0" indent="0">
              <a:buNone/>
            </a:pPr>
            <a:r>
              <a:rPr lang="en-US" sz="1800" b="0" i="0" u="none" strike="noStrike" baseline="0" dirty="0">
                <a:solidFill>
                  <a:srgbClr val="000000"/>
                </a:solidFill>
                <a:latin typeface="Times New Roman" panose="02020603050405020304" pitchFamily="18" charset="0"/>
              </a:rPr>
              <a:t>We can have the following features in the inventory page:</a:t>
            </a:r>
          </a:p>
          <a:p>
            <a:r>
              <a:rPr lang="en-US" sz="1800" b="0" i="0" u="none" strike="noStrike" baseline="0" dirty="0">
                <a:solidFill>
                  <a:srgbClr val="000000"/>
                </a:solidFill>
                <a:latin typeface="Times New Roman" panose="02020603050405020304" pitchFamily="18" charset="0"/>
              </a:rPr>
              <a:t>	List of products in inventory 	</a:t>
            </a:r>
          </a:p>
          <a:p>
            <a:r>
              <a:rPr lang="en-US" sz="1800" b="0" i="0" u="none" strike="noStrike" baseline="0" dirty="0">
                <a:solidFill>
                  <a:srgbClr val="000000"/>
                </a:solidFill>
                <a:latin typeface="Times New Roman" panose="02020603050405020304" pitchFamily="18" charset="0"/>
              </a:rPr>
              <a:t>	Set Total space of the storage 		</a:t>
            </a:r>
          </a:p>
          <a:p>
            <a:r>
              <a:rPr lang="en-US" sz="1800" b="0" i="0" u="none" strike="noStrike" baseline="0" dirty="0">
                <a:solidFill>
                  <a:srgbClr val="000000"/>
                </a:solidFill>
                <a:latin typeface="Times New Roman" panose="02020603050405020304" pitchFamily="18" charset="0"/>
              </a:rPr>
              <a:t>	Total space occupied by the products and remaining space 	</a:t>
            </a:r>
          </a:p>
          <a:p>
            <a:r>
              <a:rPr lang="en-US" sz="1800" b="0" i="0" u="none" strike="noStrike" baseline="0" dirty="0">
                <a:solidFill>
                  <a:srgbClr val="000000"/>
                </a:solidFill>
                <a:latin typeface="Times New Roman" panose="02020603050405020304" pitchFamily="18" charset="0"/>
              </a:rPr>
              <a:t>	Discard product from inventory 		</a:t>
            </a:r>
          </a:p>
          <a:p>
            <a:endParaRPr lang="en-US" dirty="0"/>
          </a:p>
        </p:txBody>
      </p:sp>
    </p:spTree>
    <p:extLst>
      <p:ext uri="{BB962C8B-B14F-4D97-AF65-F5344CB8AC3E}">
        <p14:creationId xmlns:p14="http://schemas.microsoft.com/office/powerpoint/2010/main" val="1600514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353AF-FD0E-4F05-BF8E-428931B802E0}"/>
              </a:ext>
            </a:extLst>
          </p:cNvPr>
          <p:cNvSpPr>
            <a:spLocks noGrp="1"/>
          </p:cNvSpPr>
          <p:nvPr>
            <p:ph type="title"/>
          </p:nvPr>
        </p:nvSpPr>
        <p:spPr/>
        <p:txBody>
          <a:bodyPr/>
          <a:lstStyle/>
          <a:p>
            <a:r>
              <a:rPr lang="en-US" dirty="0"/>
              <a:t>Sell products</a:t>
            </a:r>
          </a:p>
        </p:txBody>
      </p:sp>
      <p:sp>
        <p:nvSpPr>
          <p:cNvPr id="3" name="Content Placeholder 2">
            <a:extLst>
              <a:ext uri="{FF2B5EF4-FFF2-40B4-BE49-F238E27FC236}">
                <a16:creationId xmlns:a16="http://schemas.microsoft.com/office/drawing/2014/main" id="{C2F7F574-F95E-4BB8-89B8-923342AFB936}"/>
              </a:ext>
            </a:extLst>
          </p:cNvPr>
          <p:cNvSpPr>
            <a:spLocks noGrp="1"/>
          </p:cNvSpPr>
          <p:nvPr>
            <p:ph idx="1"/>
          </p:nvPr>
        </p:nvSpPr>
        <p:spPr/>
        <p:txBody>
          <a:bodyPr/>
          <a:lstStyle/>
          <a:p>
            <a:pPr marL="0" indent="0">
              <a:buNone/>
            </a:pPr>
            <a:r>
              <a:rPr lang="en-US" sz="1800" b="0" i="0" u="none" strike="noStrike" baseline="0" dirty="0">
                <a:solidFill>
                  <a:srgbClr val="000000"/>
                </a:solidFill>
                <a:latin typeface="Times New Roman" panose="02020603050405020304" pitchFamily="18" charset="0"/>
              </a:rPr>
              <a:t>We can have the following features in the </a:t>
            </a:r>
            <a:r>
              <a:rPr lang="en-US" dirty="0">
                <a:solidFill>
                  <a:srgbClr val="000000"/>
                </a:solidFill>
                <a:latin typeface="Times New Roman" panose="02020603050405020304" pitchFamily="18" charset="0"/>
              </a:rPr>
              <a:t>sell</a:t>
            </a:r>
            <a:r>
              <a:rPr lang="en-US" sz="1800" b="0" i="0" u="none" strike="noStrike" baseline="0" dirty="0">
                <a:solidFill>
                  <a:srgbClr val="000000"/>
                </a:solidFill>
                <a:latin typeface="Times New Roman" panose="02020603050405020304" pitchFamily="18" charset="0"/>
              </a:rPr>
              <a:t> product page:</a:t>
            </a:r>
          </a:p>
          <a:p>
            <a:r>
              <a:rPr lang="en-US" sz="1800" b="0" i="0" u="none" strike="noStrike" baseline="0" dirty="0">
                <a:solidFill>
                  <a:srgbClr val="000000"/>
                </a:solidFill>
                <a:latin typeface="Times New Roman" panose="02020603050405020304" pitchFamily="18" charset="0"/>
              </a:rPr>
              <a:t>	choose products that we want to sell		</a:t>
            </a:r>
          </a:p>
          <a:p>
            <a:r>
              <a:rPr lang="en-US" sz="1800" b="0" i="0" u="none" strike="noStrike" baseline="0" dirty="0">
                <a:solidFill>
                  <a:srgbClr val="000000"/>
                </a:solidFill>
                <a:latin typeface="Times New Roman" panose="02020603050405020304" pitchFamily="18" charset="0"/>
              </a:rPr>
              <a:t>	See the total list of products sold			</a:t>
            </a:r>
          </a:p>
          <a:p>
            <a:endParaRPr lang="en-US" dirty="0"/>
          </a:p>
        </p:txBody>
      </p:sp>
    </p:spTree>
    <p:extLst>
      <p:ext uri="{BB962C8B-B14F-4D97-AF65-F5344CB8AC3E}">
        <p14:creationId xmlns:p14="http://schemas.microsoft.com/office/powerpoint/2010/main" val="296960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353AF-FD0E-4F05-BF8E-428931B802E0}"/>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C2F7F574-F95E-4BB8-89B8-923342AFB936}"/>
              </a:ext>
            </a:extLst>
          </p:cNvPr>
          <p:cNvSpPr>
            <a:spLocks noGrp="1"/>
          </p:cNvSpPr>
          <p:nvPr>
            <p:ph idx="1"/>
          </p:nvPr>
        </p:nvSpPr>
        <p:spPr/>
        <p:txBody>
          <a:bodyPr/>
          <a:lstStyle/>
          <a:p>
            <a:pPr marL="0" indent="0">
              <a:buNone/>
            </a:pPr>
            <a:r>
              <a:rPr lang="en-US" sz="1800" b="0" i="0" u="none" strike="noStrike" baseline="0" dirty="0">
                <a:solidFill>
                  <a:srgbClr val="000000"/>
                </a:solidFill>
                <a:latin typeface="Times New Roman" panose="02020603050405020304" pitchFamily="18" charset="0"/>
              </a:rPr>
              <a:t>We can have the following features in the </a:t>
            </a:r>
            <a:r>
              <a:rPr lang="en-US" dirty="0">
                <a:solidFill>
                  <a:srgbClr val="000000"/>
                </a:solidFill>
                <a:latin typeface="Times New Roman" panose="02020603050405020304" pitchFamily="18" charset="0"/>
              </a:rPr>
              <a:t>Analysis </a:t>
            </a:r>
            <a:r>
              <a:rPr lang="en-US" sz="1800" b="0" i="0" u="none" strike="noStrike" baseline="0" dirty="0">
                <a:solidFill>
                  <a:srgbClr val="000000"/>
                </a:solidFill>
                <a:latin typeface="Times New Roman" panose="02020603050405020304" pitchFamily="18" charset="0"/>
              </a:rPr>
              <a:t>page:</a:t>
            </a:r>
          </a:p>
          <a:p>
            <a:r>
              <a:rPr lang="en-US" sz="1800" b="0" i="0" u="none" strike="noStrike" baseline="0" dirty="0">
                <a:solidFill>
                  <a:srgbClr val="000000"/>
                </a:solidFill>
                <a:latin typeface="Times New Roman" panose="02020603050405020304" pitchFamily="18" charset="0"/>
              </a:rPr>
              <a:t>Sort most demanded products according to past orders to help forecasting 			</a:t>
            </a:r>
          </a:p>
          <a:p>
            <a:r>
              <a:rPr lang="en-US" sz="1800" b="0" i="0" u="none" strike="noStrike" baseline="0" dirty="0">
                <a:solidFill>
                  <a:srgbClr val="000000"/>
                </a:solidFill>
                <a:latin typeface="Times New Roman" panose="02020603050405020304" pitchFamily="18" charset="0"/>
              </a:rPr>
              <a:t>View overall cash flow analysis to understand current business state 				</a:t>
            </a:r>
          </a:p>
          <a:p>
            <a:endParaRPr lang="en-US" dirty="0"/>
          </a:p>
        </p:txBody>
      </p:sp>
    </p:spTree>
    <p:extLst>
      <p:ext uri="{BB962C8B-B14F-4D97-AF65-F5344CB8AC3E}">
        <p14:creationId xmlns:p14="http://schemas.microsoft.com/office/powerpoint/2010/main" val="382958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96B97-B76C-4881-8DBF-EF26178D5F8A}"/>
              </a:ext>
            </a:extLst>
          </p:cNvPr>
          <p:cNvSpPr>
            <a:spLocks noGrp="1"/>
          </p:cNvSpPr>
          <p:nvPr>
            <p:ph type="title"/>
          </p:nvPr>
        </p:nvSpPr>
        <p:spPr>
          <a:xfrm>
            <a:off x="1577640" y="3297765"/>
            <a:ext cx="6345260" cy="709865"/>
          </a:xfrm>
        </p:spPr>
        <p:txBody>
          <a:bodyPr/>
          <a:lstStyle/>
          <a:p>
            <a:r>
              <a:rPr lang="en-GB" sz="9600" b="1" i="1" dirty="0">
                <a:solidFill>
                  <a:srgbClr val="572C5C"/>
                </a:solidFill>
                <a:latin typeface="Times New Roman" panose="02020603050405020304" pitchFamily="18" charset="0"/>
                <a:cs typeface="Times New Roman" panose="02020603050405020304" pitchFamily="18" charset="0"/>
              </a:rPr>
              <a:t>Thank You</a:t>
            </a:r>
            <a:endParaRPr lang="en-AS" sz="9600" b="1" i="1" dirty="0">
              <a:solidFill>
                <a:srgbClr val="572C5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5140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611997" y="814522"/>
            <a:ext cx="6398402" cy="3659579"/>
          </a:xfrm>
          <a:prstGeom prst="rect">
            <a:avLst/>
          </a:prstGeom>
          <a:noFill/>
          <a:ln>
            <a:noFill/>
          </a:ln>
        </p:spPr>
        <p:txBody>
          <a:bodyPr spcFirstLastPara="1" wrap="square" lIns="91425" tIns="91425" rIns="91425" bIns="91425" anchor="t" anchorCtr="0">
            <a:normAutofit fontScale="90000"/>
          </a:bodyPr>
          <a:lstStyle/>
          <a:p>
            <a:pPr algn="l">
              <a:lnSpc>
                <a:spcPct val="115000"/>
              </a:lnSpc>
              <a:spcBef>
                <a:spcPts val="370"/>
              </a:spcBef>
              <a:spcAft>
                <a:spcPts val="1000"/>
              </a:spcAft>
              <a:tabLst>
                <a:tab pos="521335" algn="l"/>
              </a:tabLst>
            </a:pPr>
            <a:r>
              <a:rPr lang="en-US" sz="3600" b="1" spc="-10" dirty="0">
                <a:solidFill>
                  <a:schemeClr val="bg2"/>
                </a:solidFill>
                <a:effectLst/>
                <a:latin typeface="Times New Roman" panose="02020603050405020304" pitchFamily="18" charset="0"/>
                <a:ea typeface="Times New Roman" panose="02020603050405020304" pitchFamily="18" charset="0"/>
                <a:cs typeface="Times New Roman" panose="02020603050405020304" pitchFamily="18" charset="0"/>
              </a:rPr>
              <a:t>Introduction:</a:t>
            </a:r>
            <a:br>
              <a:rPr lang="en-US" sz="3600" b="1" spc="-10" dirty="0">
                <a:solidFill>
                  <a:schemeClr val="bg2"/>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3600" b="1" spc="-10" dirty="0">
                <a:solidFill>
                  <a:schemeClr val="bg2"/>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AS" sz="1800" b="1"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br>
            <a:r>
              <a:rPr lang="en-GB"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 </a:t>
            </a:r>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web application that will help a business ordering, storing, using, and selling a company’s product. This will ease the work for a manager of a business to maintain stocks according to demand, supplies and budget.</a:t>
            </a:r>
            <a:br>
              <a:rPr lang="en-A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br>
              <a:rPr lang="en-GB" sz="2800" dirty="0">
                <a:solidFill>
                  <a:schemeClr val="tx1"/>
                </a:solidFill>
              </a:rPr>
            </a:br>
            <a:br>
              <a:rPr lang="en-US" sz="2800" b="1" dirty="0"/>
            </a:br>
            <a:br>
              <a:rPr lang="en-US" sz="2800" b="1" dirty="0"/>
            </a:br>
            <a:br>
              <a:rPr lang="en-US" dirty="0"/>
            </a:br>
            <a:br>
              <a:rPr lang="en-US" dirty="0"/>
            </a:br>
            <a:br>
              <a:rPr lang="en-US" u="sng" dirty="0"/>
            </a:br>
            <a:endParaRPr u="sng" dirty="0"/>
          </a:p>
          <a:p>
            <a:pPr marL="0" lvl="0" indent="0" algn="l" rtl="0">
              <a:lnSpc>
                <a:spcPct val="100000"/>
              </a:lnSpc>
              <a:spcBef>
                <a:spcPts val="0"/>
              </a:spcBef>
              <a:spcAft>
                <a:spcPts val="0"/>
              </a:spcAft>
              <a:buSzPts val="3000"/>
              <a:buNone/>
            </a:pPr>
            <a:endParaRPr u="sng" dirty="0"/>
          </a:p>
          <a:p>
            <a:pPr marL="0" lvl="0" indent="0" algn="l" rtl="0">
              <a:lnSpc>
                <a:spcPct val="100000"/>
              </a:lnSpc>
              <a:spcBef>
                <a:spcPts val="0"/>
              </a:spcBef>
              <a:spcAft>
                <a:spcPts val="0"/>
              </a:spcAft>
              <a:buSzPts val="3000"/>
              <a:buNone/>
            </a:pPr>
            <a:endParaRPr u="sng" dirty="0"/>
          </a:p>
        </p:txBody>
      </p:sp>
      <p:pic>
        <p:nvPicPr>
          <p:cNvPr id="3" name="Picture 2">
            <a:extLst>
              <a:ext uri="{FF2B5EF4-FFF2-40B4-BE49-F238E27FC236}">
                <a16:creationId xmlns:a16="http://schemas.microsoft.com/office/drawing/2014/main" id="{98F664E6-2F30-42CF-A16D-A7F272A682CF}"/>
              </a:ext>
            </a:extLst>
          </p:cNvPr>
          <p:cNvPicPr>
            <a:picLocks noChangeAspect="1"/>
          </p:cNvPicPr>
          <p:nvPr/>
        </p:nvPicPr>
        <p:blipFill>
          <a:blip r:embed="rId3"/>
          <a:stretch>
            <a:fillRect/>
          </a:stretch>
        </p:blipFill>
        <p:spPr>
          <a:xfrm>
            <a:off x="2432756" y="3429000"/>
            <a:ext cx="4278488" cy="271809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2" name="Google Shape;82;p16"/>
          <p:cNvSpPr txBox="1">
            <a:spLocks noGrp="1"/>
          </p:cNvSpPr>
          <p:nvPr>
            <p:ph type="title"/>
          </p:nvPr>
        </p:nvSpPr>
        <p:spPr>
          <a:prstGeom prst="rect">
            <a:avLst/>
          </a:prstGeom>
          <a:noFill/>
          <a:ln>
            <a:noFill/>
          </a:ln>
        </p:spPr>
        <p:txBody>
          <a:bodyPr spcFirstLastPara="1" vert="horz" wrap="square" lIns="68575" tIns="34275" rIns="68575" bIns="34275" rtlCol="0" anchor="t" anchorCtr="0">
            <a:normAutofit/>
          </a:bodyPr>
          <a:lstStyle/>
          <a:p>
            <a:pPr algn="l">
              <a:spcBef>
                <a:spcPts val="0"/>
              </a:spcBef>
              <a:buClr>
                <a:schemeClr val="dk1"/>
              </a:buClr>
              <a:buSzPts val="3000"/>
            </a:pPr>
            <a:r>
              <a:rPr lang="en-US"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Inventory Management System</a:t>
            </a:r>
            <a:endParaRPr lang="en-GB" sz="3000" b="1" dirty="0">
              <a:solidFill>
                <a:schemeClr val="dk1"/>
              </a:solidFill>
              <a:latin typeface="Times New Roman" panose="02020603050405020304" pitchFamily="18" charset="0"/>
              <a:cs typeface="Times New Roman" panose="02020603050405020304" pitchFamily="18" charset="0"/>
            </a:endParaRPr>
          </a:p>
        </p:txBody>
      </p:sp>
      <p:sp>
        <p:nvSpPr>
          <p:cNvPr id="83" name="Google Shape;83;p16"/>
          <p:cNvSpPr txBox="1"/>
          <p:nvPr/>
        </p:nvSpPr>
        <p:spPr>
          <a:xfrm>
            <a:off x="2500353" y="4985668"/>
            <a:ext cx="3660000" cy="586800"/>
          </a:xfrm>
          <a:prstGeom prst="rect">
            <a:avLst/>
          </a:prstGeom>
          <a:noFill/>
          <a:ln>
            <a:noFill/>
          </a:ln>
        </p:spPr>
        <p:txBody>
          <a:bodyPr spcFirstLastPara="1" wrap="square" lIns="68575" tIns="34275" rIns="68575" bIns="34275" anchor="t" anchorCtr="0">
            <a:normAutofit/>
          </a:bodyPr>
          <a:lstStyle/>
          <a:p>
            <a:pPr>
              <a:buClr>
                <a:schemeClr val="dk1"/>
              </a:buClr>
              <a:buSzPts val="2700"/>
            </a:pPr>
            <a:endParaRPr sz="3000" dirty="0">
              <a:solidFill>
                <a:schemeClr val="dk1"/>
              </a:solidFill>
              <a:latin typeface="Trebuchet MS"/>
              <a:ea typeface="Trebuchet MS"/>
              <a:cs typeface="Trebuchet MS"/>
              <a:sym typeface="Trebuchet MS"/>
            </a:endParaRPr>
          </a:p>
        </p:txBody>
      </p:sp>
      <p:sp>
        <p:nvSpPr>
          <p:cNvPr id="8" name="TextBox 7">
            <a:extLst>
              <a:ext uri="{FF2B5EF4-FFF2-40B4-BE49-F238E27FC236}">
                <a16:creationId xmlns:a16="http://schemas.microsoft.com/office/drawing/2014/main" id="{31E5D79E-CA0C-4ED0-8C29-7111E39EAF8D}"/>
              </a:ext>
            </a:extLst>
          </p:cNvPr>
          <p:cNvSpPr txBox="1"/>
          <p:nvPr/>
        </p:nvSpPr>
        <p:spPr>
          <a:xfrm>
            <a:off x="866440" y="2634639"/>
            <a:ext cx="7411120" cy="3544368"/>
          </a:xfrm>
          <a:prstGeom prst="rect">
            <a:avLst/>
          </a:prstGeom>
          <a:noFill/>
        </p:spPr>
        <p:txBody>
          <a:bodyPr wrap="square">
            <a:spAutoFit/>
          </a:bodyPr>
          <a:lstStyle/>
          <a:p>
            <a:pPr algn="just">
              <a:lnSpc>
                <a:spcPct val="107000"/>
              </a:lnSpc>
              <a:spcAft>
                <a:spcPts val="800"/>
              </a:spcAft>
            </a:pPr>
            <a:r>
              <a:rPr lang="en-US" sz="18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Problem statement:  </a:t>
            </a:r>
            <a:r>
              <a:rPr lang="en-US" sz="1800" dirty="0">
                <a:effectLst/>
                <a:latin typeface="Calibri" panose="020F0502020204030204" pitchFamily="34" charset="0"/>
                <a:ea typeface="Calibri" panose="020F0502020204030204" pitchFamily="34" charset="0"/>
                <a:cs typeface="Times New Roman" panose="02020603050405020304" pitchFamily="18" charset="0"/>
              </a:rPr>
              <a:t>The existing system has some flaws such as they lack some analytical features and the application on the market are not so easy to use for all type of users. That is why we have solved these problems in our new system</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US" sz="18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Goal of the project</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Inventory management tracks the flow of goods from manufacturer to warehouse to consumer. It directly affects customer relationship. Effective inventory management maintains balance between customer satisfaction and company profits ensuring there are enough products for the company to sell without too much spending money. Our web application “Inventory manager” promises to achieve it.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97" name="Google Shape;97;p17"/>
          <p:cNvSpPr txBox="1"/>
          <p:nvPr/>
        </p:nvSpPr>
        <p:spPr>
          <a:xfrm>
            <a:off x="2827590" y="4681753"/>
            <a:ext cx="6733200" cy="615523"/>
          </a:xfrm>
          <a:prstGeom prst="rect">
            <a:avLst/>
          </a:prstGeom>
          <a:noFill/>
          <a:ln>
            <a:noFill/>
          </a:ln>
        </p:spPr>
        <p:txBody>
          <a:bodyPr spcFirstLastPara="1" wrap="square" lIns="91425" tIns="91425" rIns="91425" bIns="91425" anchor="t" anchorCtr="0">
            <a:spAutoFit/>
          </a:bodyPr>
          <a:lstStyle/>
          <a:p>
            <a:r>
              <a:rPr lang="en" sz="2800" b="1" dirty="0">
                <a:solidFill>
                  <a:schemeClr val="bg1"/>
                </a:solidFill>
                <a:latin typeface="Times New Roman" panose="02020603050405020304" pitchFamily="18" charset="0"/>
                <a:ea typeface="Average"/>
                <a:cs typeface="Times New Roman" panose="02020603050405020304" pitchFamily="18" charset="0"/>
                <a:sym typeface="Average"/>
              </a:rPr>
              <a:t>Objectives</a:t>
            </a:r>
            <a:endParaRPr sz="2800" b="1" dirty="0">
              <a:solidFill>
                <a:schemeClr val="bg1"/>
              </a:solidFill>
              <a:latin typeface="Times New Roman" panose="02020603050405020304" pitchFamily="18" charset="0"/>
              <a:ea typeface="Average"/>
              <a:cs typeface="Times New Roman" panose="02020603050405020304" pitchFamily="18" charset="0"/>
              <a:sym typeface="Average"/>
            </a:endParaRPr>
          </a:p>
        </p:txBody>
      </p:sp>
      <p:sp>
        <p:nvSpPr>
          <p:cNvPr id="12" name="Google Shape;82;p16">
            <a:extLst>
              <a:ext uri="{FF2B5EF4-FFF2-40B4-BE49-F238E27FC236}">
                <a16:creationId xmlns:a16="http://schemas.microsoft.com/office/drawing/2014/main" id="{55AEF233-E4C8-4DFE-8611-45E17ADD5753}"/>
              </a:ext>
            </a:extLst>
          </p:cNvPr>
          <p:cNvSpPr txBox="1">
            <a:spLocks/>
          </p:cNvSpPr>
          <p:nvPr/>
        </p:nvSpPr>
        <p:spPr bwMode="gray">
          <a:xfrm>
            <a:off x="866440" y="927099"/>
            <a:ext cx="6345260" cy="709865"/>
          </a:xfrm>
          <a:prstGeom prst="rect">
            <a:avLst/>
          </a:prstGeom>
          <a:noFill/>
          <a:ln>
            <a:noFill/>
          </a:ln>
        </p:spPr>
        <p:txBody>
          <a:bodyPr spcFirstLastPara="1" vert="horz" wrap="square" lIns="68575" tIns="34275" rIns="68575" bIns="34275" rtlCol="0" anchor="t" anchorCtr="0">
            <a:normAutofit/>
          </a:bodyPr>
          <a:lst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buClr>
                <a:schemeClr val="dk1"/>
              </a:buClr>
              <a:buSzPts val="3000"/>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Inventory Management System</a:t>
            </a:r>
            <a:endParaRPr lang="en-GB" sz="3000" b="1" dirty="0">
              <a:solidFill>
                <a:schemeClr val="dk1"/>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54EE77E3-B874-43AA-9FBD-1F721D21F35E}"/>
              </a:ext>
            </a:extLst>
          </p:cNvPr>
          <p:cNvSpPr txBox="1"/>
          <p:nvPr/>
        </p:nvSpPr>
        <p:spPr>
          <a:xfrm>
            <a:off x="1904999" y="2478655"/>
            <a:ext cx="5858435" cy="3085845"/>
          </a:xfrm>
          <a:prstGeom prst="rect">
            <a:avLst/>
          </a:prstGeom>
          <a:noFill/>
        </p:spPr>
        <p:txBody>
          <a:bodyPr wrap="square">
            <a:spAutoFit/>
          </a:bodyPr>
          <a:lstStyle/>
          <a:p>
            <a:pPr marL="0" marR="0">
              <a:lnSpc>
                <a:spcPct val="107000"/>
              </a:lnSpc>
              <a:spcBef>
                <a:spcPts val="0"/>
              </a:spcBef>
              <a:spcAft>
                <a:spcPts val="800"/>
              </a:spcAft>
            </a:pPr>
            <a:r>
              <a:rPr lang="en-US" sz="18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Objectives: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sz="1800" dirty="0">
                <a:solidFill>
                  <a:srgbClr val="000000"/>
                </a:solidFill>
                <a:effectLst/>
                <a:latin typeface="Arial" panose="020B0604020202020204" pitchFamily="34" charset="0"/>
                <a:ea typeface="Calibri" panose="020F0502020204030204" pitchFamily="34" charset="0"/>
              </a:rPr>
              <a:t>User friendly Interface/ Easier to operate. </a:t>
            </a:r>
            <a:endParaRPr lang="en-US" sz="1600" dirty="0">
              <a:solidFill>
                <a:srgbClr val="000000"/>
              </a:solidFill>
              <a:effectLst/>
              <a:latin typeface="Arial" panose="020B0604020202020204" pitchFamily="34" charset="0"/>
              <a:ea typeface="Calibri" panose="020F0502020204030204" pitchFamily="34" charset="0"/>
            </a:endParaRPr>
          </a:p>
          <a:p>
            <a:pPr marL="457200" marR="0">
              <a:lnSpc>
                <a:spcPct val="107000"/>
              </a:lnSpc>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Return and replacement system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sz="1800" dirty="0">
                <a:solidFill>
                  <a:srgbClr val="000000"/>
                </a:solidFill>
                <a:effectLst/>
                <a:latin typeface="Arial" panose="020B0604020202020204" pitchFamily="34" charset="0"/>
                <a:ea typeface="Calibri" panose="020F0502020204030204" pitchFamily="34" charset="0"/>
              </a:rPr>
              <a:t> </a:t>
            </a:r>
            <a:endParaRPr lang="en-US" sz="1600" dirty="0">
              <a:solidFill>
                <a:srgbClr val="000000"/>
              </a:solidFill>
              <a:effectLst/>
              <a:latin typeface="Arial" panose="020B0604020202020204" pitchFamily="34" charset="0"/>
              <a:ea typeface="Calibri" panose="020F0502020204030204" pitchFamily="34" charset="0"/>
            </a:endParaRPr>
          </a:p>
          <a:p>
            <a:pPr marL="457200" marR="0">
              <a:spcBef>
                <a:spcPts val="0"/>
              </a:spcBef>
              <a:spcAft>
                <a:spcPts val="0"/>
              </a:spcAft>
            </a:pPr>
            <a:r>
              <a:rPr lang="en-US" sz="1800" dirty="0">
                <a:solidFill>
                  <a:srgbClr val="000000"/>
                </a:solidFill>
                <a:effectLst/>
                <a:latin typeface="Arial" panose="020B0604020202020204" pitchFamily="34" charset="0"/>
                <a:ea typeface="Calibri" panose="020F0502020204030204" pitchFamily="34" charset="0"/>
              </a:rPr>
              <a:t>Purchase and sale history with date time </a:t>
            </a:r>
            <a:endParaRPr lang="en-US" sz="1600" dirty="0">
              <a:solidFill>
                <a:srgbClr val="000000"/>
              </a:solidFill>
              <a:effectLst/>
              <a:latin typeface="Arial" panose="020B0604020202020204" pitchFamily="34" charset="0"/>
              <a:ea typeface="Calibri" panose="020F0502020204030204" pitchFamily="34" charset="0"/>
            </a:endParaRPr>
          </a:p>
          <a:p>
            <a:pPr marL="457200" marR="0">
              <a:lnSpc>
                <a:spcPct val="107000"/>
              </a:lnSpc>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Sorting demanding products analysis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Cash flow analysis of the inventory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97" name="Google Shape;97;p17"/>
          <p:cNvSpPr txBox="1"/>
          <p:nvPr/>
        </p:nvSpPr>
        <p:spPr>
          <a:xfrm>
            <a:off x="2827590" y="4681753"/>
            <a:ext cx="6733200" cy="615523"/>
          </a:xfrm>
          <a:prstGeom prst="rect">
            <a:avLst/>
          </a:prstGeom>
          <a:noFill/>
          <a:ln>
            <a:noFill/>
          </a:ln>
        </p:spPr>
        <p:txBody>
          <a:bodyPr spcFirstLastPara="1" wrap="square" lIns="91425" tIns="91425" rIns="91425" bIns="91425" anchor="t" anchorCtr="0">
            <a:spAutoFit/>
          </a:bodyPr>
          <a:lstStyle/>
          <a:p>
            <a:r>
              <a:rPr lang="en" sz="2800" b="1" dirty="0">
                <a:solidFill>
                  <a:schemeClr val="bg1"/>
                </a:solidFill>
                <a:latin typeface="Times New Roman" panose="02020603050405020304" pitchFamily="18" charset="0"/>
                <a:ea typeface="Average"/>
                <a:cs typeface="Times New Roman" panose="02020603050405020304" pitchFamily="18" charset="0"/>
                <a:sym typeface="Average"/>
              </a:rPr>
              <a:t>Objectives</a:t>
            </a:r>
            <a:endParaRPr sz="2800" b="1" dirty="0">
              <a:solidFill>
                <a:schemeClr val="bg1"/>
              </a:solidFill>
              <a:latin typeface="Times New Roman" panose="02020603050405020304" pitchFamily="18" charset="0"/>
              <a:ea typeface="Average"/>
              <a:cs typeface="Times New Roman" panose="02020603050405020304" pitchFamily="18" charset="0"/>
              <a:sym typeface="Average"/>
            </a:endParaRPr>
          </a:p>
        </p:txBody>
      </p:sp>
      <p:sp>
        <p:nvSpPr>
          <p:cNvPr id="12" name="Google Shape;82;p16">
            <a:extLst>
              <a:ext uri="{FF2B5EF4-FFF2-40B4-BE49-F238E27FC236}">
                <a16:creationId xmlns:a16="http://schemas.microsoft.com/office/drawing/2014/main" id="{55AEF233-E4C8-4DFE-8611-45E17ADD5753}"/>
              </a:ext>
            </a:extLst>
          </p:cNvPr>
          <p:cNvSpPr txBox="1">
            <a:spLocks/>
          </p:cNvSpPr>
          <p:nvPr/>
        </p:nvSpPr>
        <p:spPr bwMode="gray">
          <a:xfrm>
            <a:off x="866440" y="927099"/>
            <a:ext cx="6345260" cy="709865"/>
          </a:xfrm>
          <a:prstGeom prst="rect">
            <a:avLst/>
          </a:prstGeom>
          <a:noFill/>
          <a:ln>
            <a:noFill/>
          </a:ln>
        </p:spPr>
        <p:txBody>
          <a:bodyPr spcFirstLastPara="1" vert="horz" wrap="square" lIns="68575" tIns="34275" rIns="68575" bIns="34275" rtlCol="0" anchor="t" anchorCtr="0">
            <a:normAutofit/>
          </a:bodyPr>
          <a:lst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buClr>
                <a:schemeClr val="dk1"/>
              </a:buClr>
              <a:buSzPts val="3000"/>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Inventory Management System</a:t>
            </a:r>
            <a:endParaRPr lang="en-GB" sz="3000" b="1" dirty="0">
              <a:solidFill>
                <a:schemeClr val="dk1"/>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54EE77E3-B874-43AA-9FBD-1F721D21F35E}"/>
              </a:ext>
            </a:extLst>
          </p:cNvPr>
          <p:cNvSpPr txBox="1"/>
          <p:nvPr/>
        </p:nvSpPr>
        <p:spPr>
          <a:xfrm>
            <a:off x="866440" y="2176247"/>
            <a:ext cx="5858435" cy="375552"/>
          </a:xfrm>
          <a:prstGeom prst="rect">
            <a:avLst/>
          </a:prstGeom>
          <a:noFill/>
        </p:spPr>
        <p:txBody>
          <a:bodyPr wrap="square">
            <a:spAutoFit/>
          </a:bodyPr>
          <a:lstStyle/>
          <a:p>
            <a:pPr marL="0" marR="0">
              <a:lnSpc>
                <a:spcPct val="107000"/>
              </a:lnSpc>
              <a:spcBef>
                <a:spcPts val="0"/>
              </a:spcBef>
              <a:spcAft>
                <a:spcPts val="800"/>
              </a:spcAft>
            </a:pPr>
            <a:r>
              <a:rPr lang="en-US"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workflow</a:t>
            </a:r>
            <a:r>
              <a:rPr lang="en-US" sz="18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B5BA7D4D-5F3F-1E80-4CD4-D8036863C87E}"/>
              </a:ext>
            </a:extLst>
          </p:cNvPr>
          <p:cNvPicPr>
            <a:picLocks noChangeAspect="1"/>
          </p:cNvPicPr>
          <p:nvPr/>
        </p:nvPicPr>
        <p:blipFill rotWithShape="1">
          <a:blip r:embed="rId3"/>
          <a:srcRect l="7333" t="14927" r="7778" b="12574"/>
          <a:stretch/>
        </p:blipFill>
        <p:spPr>
          <a:xfrm>
            <a:off x="1317140" y="2551799"/>
            <a:ext cx="6509720" cy="3936506"/>
          </a:xfrm>
          <a:prstGeom prst="rect">
            <a:avLst/>
          </a:prstGeom>
        </p:spPr>
      </p:pic>
    </p:spTree>
    <p:extLst>
      <p:ext uri="{BB962C8B-B14F-4D97-AF65-F5344CB8AC3E}">
        <p14:creationId xmlns:p14="http://schemas.microsoft.com/office/powerpoint/2010/main" val="1202614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97" name="Google Shape;97;p17"/>
          <p:cNvSpPr txBox="1"/>
          <p:nvPr/>
        </p:nvSpPr>
        <p:spPr>
          <a:xfrm>
            <a:off x="2827590" y="4681753"/>
            <a:ext cx="6733200" cy="615523"/>
          </a:xfrm>
          <a:prstGeom prst="rect">
            <a:avLst/>
          </a:prstGeom>
          <a:noFill/>
          <a:ln>
            <a:noFill/>
          </a:ln>
        </p:spPr>
        <p:txBody>
          <a:bodyPr spcFirstLastPara="1" wrap="square" lIns="91425" tIns="91425" rIns="91425" bIns="91425" anchor="t" anchorCtr="0">
            <a:spAutoFit/>
          </a:bodyPr>
          <a:lstStyle/>
          <a:p>
            <a:r>
              <a:rPr lang="en" sz="2800" b="1" dirty="0">
                <a:solidFill>
                  <a:schemeClr val="bg1"/>
                </a:solidFill>
                <a:latin typeface="Times New Roman" panose="02020603050405020304" pitchFamily="18" charset="0"/>
                <a:ea typeface="Average"/>
                <a:cs typeface="Times New Roman" panose="02020603050405020304" pitchFamily="18" charset="0"/>
                <a:sym typeface="Average"/>
              </a:rPr>
              <a:t>Objectives</a:t>
            </a:r>
            <a:endParaRPr sz="2800" b="1" dirty="0">
              <a:solidFill>
                <a:schemeClr val="bg1"/>
              </a:solidFill>
              <a:latin typeface="Times New Roman" panose="02020603050405020304" pitchFamily="18" charset="0"/>
              <a:ea typeface="Average"/>
              <a:cs typeface="Times New Roman" panose="02020603050405020304" pitchFamily="18" charset="0"/>
              <a:sym typeface="Average"/>
            </a:endParaRPr>
          </a:p>
        </p:txBody>
      </p:sp>
      <p:sp>
        <p:nvSpPr>
          <p:cNvPr id="12" name="Google Shape;82;p16">
            <a:extLst>
              <a:ext uri="{FF2B5EF4-FFF2-40B4-BE49-F238E27FC236}">
                <a16:creationId xmlns:a16="http://schemas.microsoft.com/office/drawing/2014/main" id="{55AEF233-E4C8-4DFE-8611-45E17ADD5753}"/>
              </a:ext>
            </a:extLst>
          </p:cNvPr>
          <p:cNvSpPr txBox="1">
            <a:spLocks/>
          </p:cNvSpPr>
          <p:nvPr/>
        </p:nvSpPr>
        <p:spPr bwMode="gray">
          <a:xfrm>
            <a:off x="866440" y="927099"/>
            <a:ext cx="6345260" cy="709865"/>
          </a:xfrm>
          <a:prstGeom prst="rect">
            <a:avLst/>
          </a:prstGeom>
          <a:noFill/>
          <a:ln>
            <a:noFill/>
          </a:ln>
        </p:spPr>
        <p:txBody>
          <a:bodyPr spcFirstLastPara="1" vert="horz" wrap="square" lIns="68575" tIns="34275" rIns="68575" bIns="34275" rtlCol="0" anchor="t" anchorCtr="0">
            <a:normAutofit/>
          </a:bodyPr>
          <a:lst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buClr>
                <a:schemeClr val="dk1"/>
              </a:buClr>
              <a:buSzPts val="3000"/>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Inventory Management System</a:t>
            </a:r>
            <a:endParaRPr lang="en-GB" sz="3000" b="1" dirty="0">
              <a:solidFill>
                <a:schemeClr val="dk1"/>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54EE77E3-B874-43AA-9FBD-1F721D21F35E}"/>
              </a:ext>
            </a:extLst>
          </p:cNvPr>
          <p:cNvSpPr txBox="1"/>
          <p:nvPr/>
        </p:nvSpPr>
        <p:spPr>
          <a:xfrm>
            <a:off x="421639" y="2176247"/>
            <a:ext cx="5858435" cy="375552"/>
          </a:xfrm>
          <a:prstGeom prst="rect">
            <a:avLst/>
          </a:prstGeom>
          <a:noFill/>
        </p:spPr>
        <p:txBody>
          <a:bodyPr wrap="square">
            <a:spAutoFit/>
          </a:bodyPr>
          <a:lstStyle/>
          <a:p>
            <a:pPr marL="0" marR="0">
              <a:lnSpc>
                <a:spcPct val="107000"/>
              </a:lnSpc>
              <a:spcBef>
                <a:spcPts val="0"/>
              </a:spcBef>
              <a:spcAft>
                <a:spcPts val="800"/>
              </a:spcAft>
            </a:pPr>
            <a:r>
              <a:rPr lang="en-US"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UI/UX</a:t>
            </a:r>
            <a:r>
              <a:rPr lang="en-US" sz="18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C5BC93AB-FE81-1AAE-A9BC-160B12246536}"/>
              </a:ext>
            </a:extLst>
          </p:cNvPr>
          <p:cNvPicPr>
            <a:picLocks noChangeAspect="1"/>
          </p:cNvPicPr>
          <p:nvPr/>
        </p:nvPicPr>
        <p:blipFill rotWithShape="1">
          <a:blip r:embed="rId3"/>
          <a:srcRect l="38444" t="10593" r="38111" b="45753"/>
          <a:stretch/>
        </p:blipFill>
        <p:spPr>
          <a:xfrm>
            <a:off x="538480" y="3429000"/>
            <a:ext cx="2143760" cy="2245360"/>
          </a:xfrm>
          <a:prstGeom prst="rect">
            <a:avLst/>
          </a:prstGeom>
        </p:spPr>
      </p:pic>
      <p:pic>
        <p:nvPicPr>
          <p:cNvPr id="5" name="Picture 4">
            <a:extLst>
              <a:ext uri="{FF2B5EF4-FFF2-40B4-BE49-F238E27FC236}">
                <a16:creationId xmlns:a16="http://schemas.microsoft.com/office/drawing/2014/main" id="{44FDDDC9-886A-8104-7F71-BC2CB0830700}"/>
              </a:ext>
            </a:extLst>
          </p:cNvPr>
          <p:cNvPicPr>
            <a:picLocks noChangeAspect="1"/>
          </p:cNvPicPr>
          <p:nvPr/>
        </p:nvPicPr>
        <p:blipFill rotWithShape="1">
          <a:blip r:embed="rId4"/>
          <a:srcRect t="9606" r="29333" b="34691"/>
          <a:stretch/>
        </p:blipFill>
        <p:spPr>
          <a:xfrm>
            <a:off x="3152938" y="3429000"/>
            <a:ext cx="5452582" cy="2417654"/>
          </a:xfrm>
          <a:prstGeom prst="rect">
            <a:avLst/>
          </a:prstGeom>
        </p:spPr>
      </p:pic>
    </p:spTree>
    <p:extLst>
      <p:ext uri="{BB962C8B-B14F-4D97-AF65-F5344CB8AC3E}">
        <p14:creationId xmlns:p14="http://schemas.microsoft.com/office/powerpoint/2010/main" val="3267239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3" name="Text Placeholder 2">
            <a:extLst>
              <a:ext uri="{FF2B5EF4-FFF2-40B4-BE49-F238E27FC236}">
                <a16:creationId xmlns:a16="http://schemas.microsoft.com/office/drawing/2014/main" id="{564D5488-05A7-44D9-91C9-A0418B38ACB0}"/>
              </a:ext>
            </a:extLst>
          </p:cNvPr>
          <p:cNvSpPr>
            <a:spLocks noGrp="1"/>
          </p:cNvSpPr>
          <p:nvPr>
            <p:ph type="body" idx="1"/>
          </p:nvPr>
        </p:nvSpPr>
        <p:spPr>
          <a:xfrm>
            <a:off x="616500" y="718812"/>
            <a:ext cx="5998800" cy="806800"/>
          </a:xfrm>
        </p:spPr>
        <p:txBody>
          <a:bodyPr>
            <a:normAutofit/>
          </a:bodyPr>
          <a:lstStyle/>
          <a:p>
            <a:r>
              <a:rPr lang="en-GB" sz="3600" b="1" dirty="0">
                <a:solidFill>
                  <a:schemeClr val="bg1"/>
                </a:solidFill>
                <a:latin typeface="Times New Roman" panose="02020603050405020304" pitchFamily="18" charset="0"/>
                <a:cs typeface="Times New Roman" panose="02020603050405020304" pitchFamily="18" charset="0"/>
              </a:rPr>
              <a:t>Use Case Diagram:</a:t>
            </a:r>
            <a:endParaRPr lang="en-AS" sz="3600" b="1"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8D34789-80D5-497D-A382-79C5617A24B0}"/>
              </a:ext>
            </a:extLst>
          </p:cNvPr>
          <p:cNvPicPr>
            <a:picLocks noChangeAspect="1"/>
          </p:cNvPicPr>
          <p:nvPr/>
        </p:nvPicPr>
        <p:blipFill>
          <a:blip r:embed="rId3"/>
          <a:stretch>
            <a:fillRect/>
          </a:stretch>
        </p:blipFill>
        <p:spPr>
          <a:xfrm>
            <a:off x="1647296" y="1995041"/>
            <a:ext cx="5998799" cy="475006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3" name="Text Placeholder 2">
            <a:extLst>
              <a:ext uri="{FF2B5EF4-FFF2-40B4-BE49-F238E27FC236}">
                <a16:creationId xmlns:a16="http://schemas.microsoft.com/office/drawing/2014/main" id="{564D5488-05A7-44D9-91C9-A0418B38ACB0}"/>
              </a:ext>
            </a:extLst>
          </p:cNvPr>
          <p:cNvSpPr>
            <a:spLocks noGrp="1"/>
          </p:cNvSpPr>
          <p:nvPr>
            <p:ph type="body" idx="1"/>
          </p:nvPr>
        </p:nvSpPr>
        <p:spPr>
          <a:xfrm>
            <a:off x="616500" y="718812"/>
            <a:ext cx="5998800" cy="806800"/>
          </a:xfrm>
        </p:spPr>
        <p:txBody>
          <a:bodyPr>
            <a:normAutofit/>
          </a:bodyPr>
          <a:lstStyle/>
          <a:p>
            <a:r>
              <a:rPr lang="en-GB" sz="3600" b="1" dirty="0">
                <a:solidFill>
                  <a:schemeClr val="bg1"/>
                </a:solidFill>
                <a:latin typeface="Times New Roman" panose="02020603050405020304" pitchFamily="18" charset="0"/>
                <a:cs typeface="Times New Roman" panose="02020603050405020304" pitchFamily="18" charset="0"/>
              </a:rPr>
              <a:t>Activity Diagram</a:t>
            </a:r>
            <a:endParaRPr lang="en-AS" sz="3600" b="1" dirty="0">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0600AFD-C457-42C0-B1C7-0DF97623505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355228" y="2155743"/>
            <a:ext cx="4433543" cy="4684303"/>
          </a:xfrm>
          <a:prstGeom prst="rect">
            <a:avLst/>
          </a:prstGeom>
          <a:noFill/>
          <a:ln>
            <a:noFill/>
          </a:ln>
        </p:spPr>
      </p:pic>
    </p:spTree>
    <p:extLst>
      <p:ext uri="{BB962C8B-B14F-4D97-AF65-F5344CB8AC3E}">
        <p14:creationId xmlns:p14="http://schemas.microsoft.com/office/powerpoint/2010/main" val="1098759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6" name="Google Shape;106;p18"/>
          <p:cNvSpPr txBox="1"/>
          <p:nvPr/>
        </p:nvSpPr>
        <p:spPr>
          <a:xfrm>
            <a:off x="1800725" y="1851600"/>
            <a:ext cx="4064100" cy="202200"/>
          </a:xfrm>
          <a:prstGeom prst="rect">
            <a:avLst/>
          </a:prstGeom>
          <a:noFill/>
          <a:ln>
            <a:noFill/>
          </a:ln>
        </p:spPr>
        <p:txBody>
          <a:bodyPr spcFirstLastPara="1" wrap="square" lIns="91425" tIns="91425" rIns="91425" bIns="91425" anchor="t" anchorCtr="0">
            <a:noAutofit/>
          </a:bodyPr>
          <a:lstStyle/>
          <a:p>
            <a:endParaRPr dirty="0">
              <a:solidFill>
                <a:schemeClr val="accent3"/>
              </a:solidFill>
              <a:latin typeface="Average"/>
              <a:ea typeface="Average"/>
              <a:cs typeface="Average"/>
              <a:sym typeface="Average"/>
            </a:endParaRPr>
          </a:p>
        </p:txBody>
      </p:sp>
      <p:sp>
        <p:nvSpPr>
          <p:cNvPr id="12" name="Google Shape;82;p16">
            <a:extLst>
              <a:ext uri="{FF2B5EF4-FFF2-40B4-BE49-F238E27FC236}">
                <a16:creationId xmlns:a16="http://schemas.microsoft.com/office/drawing/2014/main" id="{8DB184E8-4FC4-431E-80EA-F20DEA3E1DC4}"/>
              </a:ext>
            </a:extLst>
          </p:cNvPr>
          <p:cNvSpPr txBox="1">
            <a:spLocks/>
          </p:cNvSpPr>
          <p:nvPr/>
        </p:nvSpPr>
        <p:spPr bwMode="gray">
          <a:xfrm>
            <a:off x="866440" y="927099"/>
            <a:ext cx="6345260" cy="709865"/>
          </a:xfrm>
          <a:prstGeom prst="rect">
            <a:avLst/>
          </a:prstGeom>
          <a:noFill/>
          <a:ln>
            <a:noFill/>
          </a:ln>
        </p:spPr>
        <p:txBody>
          <a:bodyPr spcFirstLastPara="1" vert="horz" wrap="square" lIns="68575" tIns="34275" rIns="68575" bIns="34275" rtlCol="0" anchor="t" anchorCtr="0">
            <a:normAutofit/>
          </a:bodyPr>
          <a:lst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buClr>
                <a:schemeClr val="dk1"/>
              </a:buClr>
              <a:buSzPts val="3000"/>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Inventory Management System</a:t>
            </a:r>
            <a:endParaRPr lang="en-GB" sz="3000" b="1" dirty="0">
              <a:solidFill>
                <a:schemeClr val="dk1"/>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B5820D2F-3EA2-4236-BDBF-BDA0723C2C69}"/>
              </a:ext>
            </a:extLst>
          </p:cNvPr>
          <p:cNvSpPr txBox="1"/>
          <p:nvPr/>
        </p:nvSpPr>
        <p:spPr>
          <a:xfrm>
            <a:off x="950259" y="2589321"/>
            <a:ext cx="7658995" cy="3672095"/>
          </a:xfrm>
          <a:prstGeom prst="rect">
            <a:avLst/>
          </a:prstGeom>
          <a:noFill/>
        </p:spPr>
        <p:txBody>
          <a:bodyPr wrap="square">
            <a:spAutoFit/>
          </a:bodyPr>
          <a:lstStyle/>
          <a:p>
            <a:pPr marL="0" marR="0">
              <a:lnSpc>
                <a:spcPct val="107000"/>
              </a:lnSpc>
              <a:spcBef>
                <a:spcPts val="0"/>
              </a:spcBef>
              <a:spcAft>
                <a:spcPts val="800"/>
              </a:spcAft>
            </a:pPr>
            <a:r>
              <a:rPr lang="en-US" sz="18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Types of stakeholders: </a:t>
            </a:r>
            <a:r>
              <a:rPr lang="en-US" sz="1800" dirty="0">
                <a:effectLst/>
                <a:latin typeface="Calibri" panose="020F0502020204030204" pitchFamily="34" charset="0"/>
                <a:ea typeface="Calibri" panose="020F0502020204030204" pitchFamily="34" charset="0"/>
                <a:cs typeface="Times New Roman" panose="02020603050405020304" pitchFamily="18" charset="0"/>
              </a:rPr>
              <a:t>There are 3 types of stake holders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1.Admin (Shop owner)</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2.User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Manager,customer</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	3.Developer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Functionality Grouping:</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b="1" dirty="0">
                <a:solidFill>
                  <a:srgbClr val="000000"/>
                </a:solidFill>
                <a:effectLst/>
                <a:latin typeface="Arial" panose="020B0604020202020204" pitchFamily="34" charset="0"/>
                <a:ea typeface="Calibri" panose="020F0502020204030204" pitchFamily="34" charset="0"/>
              </a:rPr>
              <a:t>Admin</a:t>
            </a:r>
            <a:r>
              <a:rPr lang="en-US" sz="1800" dirty="0">
                <a:solidFill>
                  <a:srgbClr val="000000"/>
                </a:solidFill>
                <a:effectLst/>
                <a:latin typeface="Arial" panose="020B0604020202020204" pitchFamily="34" charset="0"/>
                <a:ea typeface="Calibri" panose="020F0502020204030204" pitchFamily="34" charset="0"/>
              </a:rPr>
              <a:t>: Admin will be able to add new product category with space and cost required per piece and remove current product categories. </a:t>
            </a:r>
            <a:endParaRPr lang="en-US" sz="1600" dirty="0">
              <a:solidFill>
                <a:srgbClr val="000000"/>
              </a:solidFill>
              <a:effectLst/>
              <a:latin typeface="Arial" panose="020B0604020202020204" pitchFamily="34" charset="0"/>
              <a:ea typeface="Calibri" panose="020F0502020204030204" pitchFamily="34" charset="0"/>
            </a:endParaRPr>
          </a:p>
          <a:p>
            <a:pPr marL="0" marR="0">
              <a:spcBef>
                <a:spcPts val="0"/>
              </a:spcBef>
              <a:spcAft>
                <a:spcPts val="0"/>
              </a:spcAft>
            </a:pPr>
            <a:r>
              <a:rPr lang="en-US" sz="1800" b="1" dirty="0">
                <a:solidFill>
                  <a:srgbClr val="000000"/>
                </a:solidFill>
                <a:effectLst/>
                <a:latin typeface="Arial" panose="020B0604020202020204" pitchFamily="34" charset="0"/>
                <a:ea typeface="Calibri" panose="020F0502020204030204" pitchFamily="34" charset="0"/>
              </a:rPr>
              <a:t>User: </a:t>
            </a:r>
            <a:r>
              <a:rPr lang="en-US" sz="1800" dirty="0">
                <a:solidFill>
                  <a:srgbClr val="000000"/>
                </a:solidFill>
                <a:effectLst/>
                <a:latin typeface="Arial" panose="020B0604020202020204" pitchFamily="34" charset="0"/>
                <a:ea typeface="Calibri" panose="020F0502020204030204" pitchFamily="34" charset="0"/>
              </a:rPr>
              <a:t>The user/manager of the company will be able to use all the features of the application ex. purchasing, selling analyzing stocks etc. </a:t>
            </a:r>
            <a:endParaRPr lang="en-US" sz="1600" dirty="0">
              <a:solidFill>
                <a:srgbClr val="000000"/>
              </a:solidFill>
              <a:effectLst/>
              <a:latin typeface="Arial" panose="020B0604020202020204" pitchFamily="34" charset="0"/>
              <a:ea typeface="Calibri" panose="020F0502020204030204" pitchFamily="34" charset="0"/>
            </a:endParaRP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Developer: </a:t>
            </a:r>
            <a:r>
              <a:rPr lang="en-US" sz="1800" dirty="0">
                <a:effectLst/>
                <a:latin typeface="Calibri" panose="020F0502020204030204" pitchFamily="34" charset="0"/>
                <a:ea typeface="Calibri" panose="020F0502020204030204" pitchFamily="34" charset="0"/>
                <a:cs typeface="Times New Roman" panose="02020603050405020304" pitchFamily="18" charset="0"/>
              </a:rPr>
              <a:t>Developers will maintain and develop the application. Bug fixing, new features etc.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482</TotalTime>
  <Words>538</Words>
  <Application>Microsoft Office PowerPoint</Application>
  <PresentationFormat>On-screen Show (4:3)</PresentationFormat>
  <Paragraphs>60</Paragraphs>
  <Slides>14</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Times New Roman</vt:lpstr>
      <vt:lpstr>Wingdings 3</vt:lpstr>
      <vt:lpstr>Arial</vt:lpstr>
      <vt:lpstr>Oswald</vt:lpstr>
      <vt:lpstr>Trebuchet MS</vt:lpstr>
      <vt:lpstr>Calibri</vt:lpstr>
      <vt:lpstr>Average</vt:lpstr>
      <vt:lpstr>Century Gothic</vt:lpstr>
      <vt:lpstr>Ion Boardroom</vt:lpstr>
      <vt:lpstr>Presentation Topic: Inventory Management System </vt:lpstr>
      <vt:lpstr>Introduction:   A web application that will help a business ordering, storing, using, and selling a company’s product. This will ease the work for a manager of a business to maintain stocks according to demand, supplies and budget.         </vt:lpstr>
      <vt:lpstr>Inventory Management System</vt:lpstr>
      <vt:lpstr>PowerPoint Presentation</vt:lpstr>
      <vt:lpstr>PowerPoint Presentation</vt:lpstr>
      <vt:lpstr>PowerPoint Presentation</vt:lpstr>
      <vt:lpstr>PowerPoint Presentation</vt:lpstr>
      <vt:lpstr>PowerPoint Presentation</vt:lpstr>
      <vt:lpstr>PowerPoint Presentation</vt:lpstr>
      <vt:lpstr>Adding product to inventory</vt:lpstr>
      <vt:lpstr>Inventory List </vt:lpstr>
      <vt:lpstr>Sell products</vt:lpstr>
      <vt:lpstr>Analysis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Title: “Introduction to Business &amp; Management” Course Code: MGT 281 Course Credit: 3, Batch: 33    Faculty Member  Iftekhar Shahab Uddin</dc:title>
  <dc:creator>Joyanta Bhowmik</dc:creator>
  <cp:lastModifiedBy>Nazmul Hasan Munna</cp:lastModifiedBy>
  <cp:revision>416</cp:revision>
  <dcterms:modified xsi:type="dcterms:W3CDTF">2024-01-25T06:04:34Z</dcterms:modified>
</cp:coreProperties>
</file>