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3" r:id="rId6"/>
    <p:sldId id="287" r:id="rId7"/>
    <p:sldId id="288" r:id="rId8"/>
    <p:sldId id="289" r:id="rId9"/>
    <p:sldId id="291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EDE81-168D-47C2-BE10-D27553213F8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DEBB2F-1125-436A-ADE2-570C546033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web application helps to solve many existing problems of clerical based system.</a:t>
          </a:r>
        </a:p>
      </dgm:t>
    </dgm:pt>
    <dgm:pt modelId="{75BEC707-8FA4-4F48-A9E6-51E73392E622}" type="parTrans" cxnId="{EC4DA6AD-D9AD-4B76-ACA1-7A3E2A0EF0C9}">
      <dgm:prSet/>
      <dgm:spPr/>
      <dgm:t>
        <a:bodyPr/>
        <a:lstStyle/>
        <a:p>
          <a:endParaRPr lang="en-US"/>
        </a:p>
      </dgm:t>
    </dgm:pt>
    <dgm:pt modelId="{74E31F39-447E-4286-8B2F-106C0FD87F86}" type="sibTrans" cxnId="{EC4DA6AD-D9AD-4B76-ACA1-7A3E2A0EF0C9}">
      <dgm:prSet/>
      <dgm:spPr/>
      <dgm:t>
        <a:bodyPr/>
        <a:lstStyle/>
        <a:p>
          <a:endParaRPr lang="en-US"/>
        </a:p>
      </dgm:t>
    </dgm:pt>
    <dgm:pt modelId="{4BFBBBEF-7C4E-4C2C-B101-6F5D5D0005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designed for easy management, increasing productivity and cost efficiency.</a:t>
          </a:r>
        </a:p>
      </dgm:t>
    </dgm:pt>
    <dgm:pt modelId="{59839404-E9F8-4309-ADE9-5BF8BF6B5006}" type="parTrans" cxnId="{A1DBF9DC-5696-41E3-B48C-84535EC85DB0}">
      <dgm:prSet/>
      <dgm:spPr/>
      <dgm:t>
        <a:bodyPr/>
        <a:lstStyle/>
        <a:p>
          <a:endParaRPr lang="en-US"/>
        </a:p>
      </dgm:t>
    </dgm:pt>
    <dgm:pt modelId="{0AB5DCBC-EE26-4F1C-B275-E535024CF271}" type="sibTrans" cxnId="{A1DBF9DC-5696-41E3-B48C-84535EC85DB0}">
      <dgm:prSet/>
      <dgm:spPr/>
      <dgm:t>
        <a:bodyPr/>
        <a:lstStyle/>
        <a:p>
          <a:endParaRPr lang="en-US"/>
        </a:p>
      </dgm:t>
    </dgm:pt>
    <dgm:pt modelId="{1A496442-6D0D-4412-A0B7-7641EC02A8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system is highly maintainable which means new features or changes can be implemented easily.</a:t>
          </a:r>
        </a:p>
      </dgm:t>
    </dgm:pt>
    <dgm:pt modelId="{D1909F24-663E-42E1-A470-EF0ECAE7A322}" type="parTrans" cxnId="{B56E1914-213D-4EB0-97DE-C49CC06245E9}">
      <dgm:prSet/>
      <dgm:spPr/>
      <dgm:t>
        <a:bodyPr/>
        <a:lstStyle/>
        <a:p>
          <a:endParaRPr lang="en-US"/>
        </a:p>
      </dgm:t>
    </dgm:pt>
    <dgm:pt modelId="{46EDF540-F48E-422C-AD2E-233CB37BA5F8}" type="sibTrans" cxnId="{B56E1914-213D-4EB0-97DE-C49CC06245E9}">
      <dgm:prSet/>
      <dgm:spPr/>
      <dgm:t>
        <a:bodyPr/>
        <a:lstStyle/>
        <a:p>
          <a:endParaRPr lang="en-US"/>
        </a:p>
      </dgm:t>
    </dgm:pt>
    <dgm:pt modelId="{01A7E3C5-414A-4591-9060-3EAEA0AEBFDE}" type="pres">
      <dgm:prSet presAssocID="{6A0EDE81-168D-47C2-BE10-D27553213F8E}" presName="root" presStyleCnt="0">
        <dgm:presLayoutVars>
          <dgm:dir/>
          <dgm:resizeHandles val="exact"/>
        </dgm:presLayoutVars>
      </dgm:prSet>
      <dgm:spPr/>
    </dgm:pt>
    <dgm:pt modelId="{EE05DCDF-A330-4C26-977B-35CF3A217D4D}" type="pres">
      <dgm:prSet presAssocID="{ACDEBB2F-1125-436A-ADE2-570C546033C3}" presName="compNode" presStyleCnt="0"/>
      <dgm:spPr/>
    </dgm:pt>
    <dgm:pt modelId="{6AA9BA22-404A-479D-8A77-5A71EC2969CF}" type="pres">
      <dgm:prSet presAssocID="{ACDEBB2F-1125-436A-ADE2-570C546033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2886616-7E8B-4989-8C7B-3082030BE3C1}" type="pres">
      <dgm:prSet presAssocID="{ACDEBB2F-1125-436A-ADE2-570C546033C3}" presName="spaceRect" presStyleCnt="0"/>
      <dgm:spPr/>
    </dgm:pt>
    <dgm:pt modelId="{18E59D1C-847C-49F4-9716-DDD439D3746D}" type="pres">
      <dgm:prSet presAssocID="{ACDEBB2F-1125-436A-ADE2-570C546033C3}" presName="textRect" presStyleLbl="revTx" presStyleIdx="0" presStyleCnt="3">
        <dgm:presLayoutVars>
          <dgm:chMax val="1"/>
          <dgm:chPref val="1"/>
        </dgm:presLayoutVars>
      </dgm:prSet>
      <dgm:spPr/>
    </dgm:pt>
    <dgm:pt modelId="{4DCEF210-AF72-472C-B4DB-DA826AB1C48C}" type="pres">
      <dgm:prSet presAssocID="{74E31F39-447E-4286-8B2F-106C0FD87F86}" presName="sibTrans" presStyleCnt="0"/>
      <dgm:spPr/>
    </dgm:pt>
    <dgm:pt modelId="{154A2C17-7510-4E30-908D-172FE5F8D566}" type="pres">
      <dgm:prSet presAssocID="{4BFBBBEF-7C4E-4C2C-B101-6F5D5D0005CF}" presName="compNode" presStyleCnt="0"/>
      <dgm:spPr/>
    </dgm:pt>
    <dgm:pt modelId="{865C0BA4-8DCF-4D00-9C40-1738690D5BCF}" type="pres">
      <dgm:prSet presAssocID="{4BFBBBEF-7C4E-4C2C-B101-6F5D5D0005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C7E46ED-0885-411F-8728-3ADB2A7E9291}" type="pres">
      <dgm:prSet presAssocID="{4BFBBBEF-7C4E-4C2C-B101-6F5D5D0005CF}" presName="spaceRect" presStyleCnt="0"/>
      <dgm:spPr/>
    </dgm:pt>
    <dgm:pt modelId="{97ECC8FD-027D-4E64-908B-A54EE0D824DA}" type="pres">
      <dgm:prSet presAssocID="{4BFBBBEF-7C4E-4C2C-B101-6F5D5D0005CF}" presName="textRect" presStyleLbl="revTx" presStyleIdx="1" presStyleCnt="3">
        <dgm:presLayoutVars>
          <dgm:chMax val="1"/>
          <dgm:chPref val="1"/>
        </dgm:presLayoutVars>
      </dgm:prSet>
      <dgm:spPr/>
    </dgm:pt>
    <dgm:pt modelId="{26598281-5C84-4C30-A94A-41CFF9CCBAB1}" type="pres">
      <dgm:prSet presAssocID="{0AB5DCBC-EE26-4F1C-B275-E535024CF271}" presName="sibTrans" presStyleCnt="0"/>
      <dgm:spPr/>
    </dgm:pt>
    <dgm:pt modelId="{F52D0E65-55DE-4CEA-8EF4-B6494C20D328}" type="pres">
      <dgm:prSet presAssocID="{1A496442-6D0D-4412-A0B7-7641EC02A838}" presName="compNode" presStyleCnt="0"/>
      <dgm:spPr/>
    </dgm:pt>
    <dgm:pt modelId="{3159FEFE-B84A-4F3C-AFB7-AD17F3B57633}" type="pres">
      <dgm:prSet presAssocID="{1A496442-6D0D-4412-A0B7-7641EC02A8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A0AEF1F-A8D9-4B3E-AA18-D2F38539DF6B}" type="pres">
      <dgm:prSet presAssocID="{1A496442-6D0D-4412-A0B7-7641EC02A838}" presName="spaceRect" presStyleCnt="0"/>
      <dgm:spPr/>
    </dgm:pt>
    <dgm:pt modelId="{476A8A60-DB27-4B4B-806B-8F42E88A21E4}" type="pres">
      <dgm:prSet presAssocID="{1A496442-6D0D-4412-A0B7-7641EC02A8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D6CC0C-2B0F-4D2F-A4B5-54DAF3F5F921}" type="presOf" srcId="{ACDEBB2F-1125-436A-ADE2-570C546033C3}" destId="{18E59D1C-847C-49F4-9716-DDD439D3746D}" srcOrd="0" destOrd="0" presId="urn:microsoft.com/office/officeart/2018/2/layout/IconLabelList"/>
    <dgm:cxn modelId="{197A230F-CB9D-43E2-A556-76806DED119C}" type="presOf" srcId="{4BFBBBEF-7C4E-4C2C-B101-6F5D5D0005CF}" destId="{97ECC8FD-027D-4E64-908B-A54EE0D824DA}" srcOrd="0" destOrd="0" presId="urn:microsoft.com/office/officeart/2018/2/layout/IconLabelList"/>
    <dgm:cxn modelId="{B56E1914-213D-4EB0-97DE-C49CC06245E9}" srcId="{6A0EDE81-168D-47C2-BE10-D27553213F8E}" destId="{1A496442-6D0D-4412-A0B7-7641EC02A838}" srcOrd="2" destOrd="0" parTransId="{D1909F24-663E-42E1-A470-EF0ECAE7A322}" sibTransId="{46EDF540-F48E-422C-AD2E-233CB37BA5F8}"/>
    <dgm:cxn modelId="{78FAAA3D-355F-447D-8D62-73011B463F1F}" type="presOf" srcId="{1A496442-6D0D-4412-A0B7-7641EC02A838}" destId="{476A8A60-DB27-4B4B-806B-8F42E88A21E4}" srcOrd="0" destOrd="0" presId="urn:microsoft.com/office/officeart/2018/2/layout/IconLabelList"/>
    <dgm:cxn modelId="{EC4DA6AD-D9AD-4B76-ACA1-7A3E2A0EF0C9}" srcId="{6A0EDE81-168D-47C2-BE10-D27553213F8E}" destId="{ACDEBB2F-1125-436A-ADE2-570C546033C3}" srcOrd="0" destOrd="0" parTransId="{75BEC707-8FA4-4F48-A9E6-51E73392E622}" sibTransId="{74E31F39-447E-4286-8B2F-106C0FD87F86}"/>
    <dgm:cxn modelId="{9BCB14B3-6DEA-497A-8412-C6E4E0F648D2}" type="presOf" srcId="{6A0EDE81-168D-47C2-BE10-D27553213F8E}" destId="{01A7E3C5-414A-4591-9060-3EAEA0AEBFDE}" srcOrd="0" destOrd="0" presId="urn:microsoft.com/office/officeart/2018/2/layout/IconLabelList"/>
    <dgm:cxn modelId="{A1DBF9DC-5696-41E3-B48C-84535EC85DB0}" srcId="{6A0EDE81-168D-47C2-BE10-D27553213F8E}" destId="{4BFBBBEF-7C4E-4C2C-B101-6F5D5D0005CF}" srcOrd="1" destOrd="0" parTransId="{59839404-E9F8-4309-ADE9-5BF8BF6B5006}" sibTransId="{0AB5DCBC-EE26-4F1C-B275-E535024CF271}"/>
    <dgm:cxn modelId="{B86CD88B-65B3-4BD2-9AAE-28E48C2B473E}" type="presParOf" srcId="{01A7E3C5-414A-4591-9060-3EAEA0AEBFDE}" destId="{EE05DCDF-A330-4C26-977B-35CF3A217D4D}" srcOrd="0" destOrd="0" presId="urn:microsoft.com/office/officeart/2018/2/layout/IconLabelList"/>
    <dgm:cxn modelId="{2943468C-263F-42AF-BC98-A60372F75C1C}" type="presParOf" srcId="{EE05DCDF-A330-4C26-977B-35CF3A217D4D}" destId="{6AA9BA22-404A-479D-8A77-5A71EC2969CF}" srcOrd="0" destOrd="0" presId="urn:microsoft.com/office/officeart/2018/2/layout/IconLabelList"/>
    <dgm:cxn modelId="{28B41632-153B-461D-8FE2-FCA576E84033}" type="presParOf" srcId="{EE05DCDF-A330-4C26-977B-35CF3A217D4D}" destId="{B2886616-7E8B-4989-8C7B-3082030BE3C1}" srcOrd="1" destOrd="0" presId="urn:microsoft.com/office/officeart/2018/2/layout/IconLabelList"/>
    <dgm:cxn modelId="{760C118B-A5E2-433E-A7E1-4110D62E520B}" type="presParOf" srcId="{EE05DCDF-A330-4C26-977B-35CF3A217D4D}" destId="{18E59D1C-847C-49F4-9716-DDD439D3746D}" srcOrd="2" destOrd="0" presId="urn:microsoft.com/office/officeart/2018/2/layout/IconLabelList"/>
    <dgm:cxn modelId="{3B982A5D-7AC1-403A-A09E-BBFD9BB052AB}" type="presParOf" srcId="{01A7E3C5-414A-4591-9060-3EAEA0AEBFDE}" destId="{4DCEF210-AF72-472C-B4DB-DA826AB1C48C}" srcOrd="1" destOrd="0" presId="urn:microsoft.com/office/officeart/2018/2/layout/IconLabelList"/>
    <dgm:cxn modelId="{4DC8D0B1-17C2-4933-B31C-858F94482667}" type="presParOf" srcId="{01A7E3C5-414A-4591-9060-3EAEA0AEBFDE}" destId="{154A2C17-7510-4E30-908D-172FE5F8D566}" srcOrd="2" destOrd="0" presId="urn:microsoft.com/office/officeart/2018/2/layout/IconLabelList"/>
    <dgm:cxn modelId="{23E58A17-FFB2-4EC4-B427-89EB3A7D26A2}" type="presParOf" srcId="{154A2C17-7510-4E30-908D-172FE5F8D566}" destId="{865C0BA4-8DCF-4D00-9C40-1738690D5BCF}" srcOrd="0" destOrd="0" presId="urn:microsoft.com/office/officeart/2018/2/layout/IconLabelList"/>
    <dgm:cxn modelId="{AE1DB637-79B2-45F6-9C81-1685AEF54FB0}" type="presParOf" srcId="{154A2C17-7510-4E30-908D-172FE5F8D566}" destId="{3C7E46ED-0885-411F-8728-3ADB2A7E9291}" srcOrd="1" destOrd="0" presId="urn:microsoft.com/office/officeart/2018/2/layout/IconLabelList"/>
    <dgm:cxn modelId="{25662F50-D297-40EF-AE65-7FB7C8ED8E9B}" type="presParOf" srcId="{154A2C17-7510-4E30-908D-172FE5F8D566}" destId="{97ECC8FD-027D-4E64-908B-A54EE0D824DA}" srcOrd="2" destOrd="0" presId="urn:microsoft.com/office/officeart/2018/2/layout/IconLabelList"/>
    <dgm:cxn modelId="{6C43F38E-9CEA-4D2F-A84D-9BBDD9A6EB78}" type="presParOf" srcId="{01A7E3C5-414A-4591-9060-3EAEA0AEBFDE}" destId="{26598281-5C84-4C30-A94A-41CFF9CCBAB1}" srcOrd="3" destOrd="0" presId="urn:microsoft.com/office/officeart/2018/2/layout/IconLabelList"/>
    <dgm:cxn modelId="{5B9F9B69-A6E6-40D1-A54D-500FABC035D5}" type="presParOf" srcId="{01A7E3C5-414A-4591-9060-3EAEA0AEBFDE}" destId="{F52D0E65-55DE-4CEA-8EF4-B6494C20D328}" srcOrd="4" destOrd="0" presId="urn:microsoft.com/office/officeart/2018/2/layout/IconLabelList"/>
    <dgm:cxn modelId="{6D7CA565-36A5-4381-B0FE-349890096BD2}" type="presParOf" srcId="{F52D0E65-55DE-4CEA-8EF4-B6494C20D328}" destId="{3159FEFE-B84A-4F3C-AFB7-AD17F3B57633}" srcOrd="0" destOrd="0" presId="urn:microsoft.com/office/officeart/2018/2/layout/IconLabelList"/>
    <dgm:cxn modelId="{4BBB8A23-C9A7-4EE7-92C9-53132D54E24B}" type="presParOf" srcId="{F52D0E65-55DE-4CEA-8EF4-B6494C20D328}" destId="{DA0AEF1F-A8D9-4B3E-AA18-D2F38539DF6B}" srcOrd="1" destOrd="0" presId="urn:microsoft.com/office/officeart/2018/2/layout/IconLabelList"/>
    <dgm:cxn modelId="{1009A87A-4713-4D45-9A06-0D446F3DBF26}" type="presParOf" srcId="{F52D0E65-55DE-4CEA-8EF4-B6494C20D328}" destId="{476A8A60-DB27-4B4B-806B-8F42E88A21E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9BA22-404A-479D-8A77-5A71EC2969CF}">
      <dsp:nvSpPr>
        <dsp:cNvPr id="0" name=""/>
        <dsp:cNvSpPr/>
      </dsp:nvSpPr>
      <dsp:spPr>
        <a:xfrm>
          <a:off x="1680333" y="354978"/>
          <a:ext cx="950420" cy="950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59D1C-847C-49F4-9716-DDD439D3746D}">
      <dsp:nvSpPr>
        <dsp:cNvPr id="0" name=""/>
        <dsp:cNvSpPr/>
      </dsp:nvSpPr>
      <dsp:spPr>
        <a:xfrm>
          <a:off x="1099520" y="1617590"/>
          <a:ext cx="21120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Our web application helps to solve many existing problems of clerical based system.</a:t>
          </a:r>
        </a:p>
      </dsp:txBody>
      <dsp:txXfrm>
        <a:off x="1099520" y="1617590"/>
        <a:ext cx="2112046" cy="720000"/>
      </dsp:txXfrm>
    </dsp:sp>
    <dsp:sp modelId="{865C0BA4-8DCF-4D00-9C40-1738690D5BCF}">
      <dsp:nvSpPr>
        <dsp:cNvPr id="0" name=""/>
        <dsp:cNvSpPr/>
      </dsp:nvSpPr>
      <dsp:spPr>
        <a:xfrm>
          <a:off x="4161987" y="354978"/>
          <a:ext cx="950420" cy="950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CC8FD-027D-4E64-908B-A54EE0D824DA}">
      <dsp:nvSpPr>
        <dsp:cNvPr id="0" name=""/>
        <dsp:cNvSpPr/>
      </dsp:nvSpPr>
      <dsp:spPr>
        <a:xfrm>
          <a:off x="3581175" y="1617590"/>
          <a:ext cx="21120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It is designed for easy management, increasing productivity and cost efficiency.</a:t>
          </a:r>
        </a:p>
      </dsp:txBody>
      <dsp:txXfrm>
        <a:off x="3581175" y="1617590"/>
        <a:ext cx="2112046" cy="720000"/>
      </dsp:txXfrm>
    </dsp:sp>
    <dsp:sp modelId="{3159FEFE-B84A-4F3C-AFB7-AD17F3B57633}">
      <dsp:nvSpPr>
        <dsp:cNvPr id="0" name=""/>
        <dsp:cNvSpPr/>
      </dsp:nvSpPr>
      <dsp:spPr>
        <a:xfrm>
          <a:off x="2921160" y="2865602"/>
          <a:ext cx="950420" cy="950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A8A60-DB27-4B4B-806B-8F42E88A21E4}">
      <dsp:nvSpPr>
        <dsp:cNvPr id="0" name=""/>
        <dsp:cNvSpPr/>
      </dsp:nvSpPr>
      <dsp:spPr>
        <a:xfrm>
          <a:off x="2340347" y="4128214"/>
          <a:ext cx="21120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system is highly maintainable which means new features or changes can be implemented easily.</a:t>
          </a:r>
        </a:p>
      </dsp:txBody>
      <dsp:txXfrm>
        <a:off x="2340347" y="4128214"/>
        <a:ext cx="211204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Course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/>
              <a:t>for Woodlands University College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72EDCF-BAEA-4708-B354-B1021C245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0" r="-1" b="1585"/>
          <a:stretch/>
        </p:blipFill>
        <p:spPr>
          <a:xfrm>
            <a:off x="698531" y="1248098"/>
            <a:ext cx="3384235" cy="307906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Graphic 9" descr="Group brainstorm with solid fill">
            <a:extLst>
              <a:ext uri="{FF2B5EF4-FFF2-40B4-BE49-F238E27FC236}">
                <a16:creationId xmlns:a16="http://schemas.microsoft.com/office/drawing/2014/main" id="{A8D130DE-2DAD-49A1-B749-C599A6AC9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9977" y="5503602"/>
            <a:ext cx="586023" cy="5860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3FFA5E-02F8-4AEB-A14B-D950657DB2FD}"/>
              </a:ext>
            </a:extLst>
          </p:cNvPr>
          <p:cNvSpPr txBox="1"/>
          <p:nvPr/>
        </p:nvSpPr>
        <p:spPr>
          <a:xfrm>
            <a:off x="4823765" y="4991633"/>
            <a:ext cx="195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Prepared By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958FB7-0651-4E4A-BC38-A9CD673C1AFF}"/>
              </a:ext>
            </a:extLst>
          </p:cNvPr>
          <p:cNvSpPr txBox="1"/>
          <p:nvPr/>
        </p:nvSpPr>
        <p:spPr>
          <a:xfrm>
            <a:off x="5073787" y="6089625"/>
            <a:ext cx="145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Group: ACE</a:t>
            </a:r>
          </a:p>
        </p:txBody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6EFAEC01-757E-4512-828D-8BC29DA1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A48F7EBA-532D-4179-BE38-E333B899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/>
              <a:t>A new electronic course management system is to be built for Woodlands University College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/>
              <a:t>Paper based system caused lots of difficulties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/>
              <a:t>Four key stake holders : Mr. Mark Williams, Dr. Simon White, Dr. Raj Singh, Mr. Adam Blake 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/>
              <a:t>Easy to access website</a:t>
            </a:r>
          </a:p>
        </p:txBody>
      </p:sp>
    </p:spTree>
    <p:extLst>
      <p:ext uri="{BB962C8B-B14F-4D97-AF65-F5344CB8AC3E}">
        <p14:creationId xmlns:p14="http://schemas.microsoft.com/office/powerpoint/2010/main" val="3897948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6EFAEC01-757E-4512-828D-8BC29DA1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9397"/>
            <a:ext cx="12192000" cy="1013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Domain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A48F7EBA-532D-4179-BE38-E333B899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781" y="2224453"/>
            <a:ext cx="7452438" cy="3718027"/>
          </a:xfrm>
          <a:solidFill>
            <a:schemeClr val="tx1">
              <a:lumMod val="75000"/>
              <a:lumOff val="25000"/>
              <a:alpha val="0"/>
            </a:schemeClr>
          </a:solidFill>
        </p:spPr>
        <p:txBody>
          <a:bodyPr>
            <a:normAutofit/>
          </a:bodyPr>
          <a:lstStyle/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Managing paper-based system is difficult for the university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Students receive grades and assignment in paper-based form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Mails and routines are unmanaged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High chances of data being misplaced or lost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Data is updated manually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Takes a lot of time to update data and information</a:t>
            </a:r>
          </a:p>
        </p:txBody>
      </p:sp>
    </p:spTree>
    <p:extLst>
      <p:ext uri="{BB962C8B-B14F-4D97-AF65-F5344CB8AC3E}">
        <p14:creationId xmlns:p14="http://schemas.microsoft.com/office/powerpoint/2010/main" val="25321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21199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Proposed System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Content Placeholder 7">
            <a:extLst>
              <a:ext uri="{FF2B5EF4-FFF2-40B4-BE49-F238E27FC236}">
                <a16:creationId xmlns:a16="http://schemas.microsoft.com/office/drawing/2014/main" id="{BF64A981-9E6E-46CF-874D-BBD6785B5C68}"/>
              </a:ext>
            </a:extLst>
          </p:cNvPr>
          <p:cNvSpPr txBox="1">
            <a:spLocks/>
          </p:cNvSpPr>
          <p:nvPr/>
        </p:nvSpPr>
        <p:spPr>
          <a:xfrm>
            <a:off x="8219576" y="3089321"/>
            <a:ext cx="2499438" cy="3077949"/>
          </a:xfrm>
          <a:prstGeom prst="rect">
            <a:avLst/>
          </a:prstGeom>
          <a:solidFill>
            <a:sysClr val="windowText" lastClr="000000">
              <a:lumMod val="75000"/>
              <a:lumOff val="25000"/>
              <a:alpha val="0"/>
            </a:sys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None/>
              <a:tabLst/>
              <a:defRPr/>
            </a:pPr>
            <a:r>
              <a:rPr lang="en-US" sz="3200" b="1" dirty="0">
                <a:solidFill>
                  <a:sysClr val="window" lastClr="FFFFFF"/>
                </a:solidFill>
                <a:latin typeface="Franklin Gothic Book" panose="020B0502020104020203"/>
              </a:rPr>
              <a:t>Built using</a:t>
            </a:r>
          </a:p>
          <a:p>
            <a:pPr lvl="1">
              <a:lnSpc>
                <a:spcPct val="110000"/>
              </a:lnSpc>
              <a:buClr>
                <a:srgbClr val="ED8428"/>
              </a:buClr>
              <a:buFontTx/>
              <a:buChar char="-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MySQL</a:t>
            </a:r>
          </a:p>
          <a:p>
            <a:pPr lvl="1">
              <a:lnSpc>
                <a:spcPct val="110000"/>
              </a:lnSpc>
              <a:buClr>
                <a:srgbClr val="ED8428"/>
              </a:buClr>
              <a:buFontTx/>
              <a:buChar char="-"/>
            </a:pPr>
            <a:r>
              <a:rPr lang="en-US" sz="2400" dirty="0">
                <a:solidFill>
                  <a:sysClr val="window" lastClr="FFFFFF"/>
                </a:solidFill>
                <a:latin typeface="Franklin Gothic Book" panose="020B0502020104020203"/>
              </a:rPr>
              <a:t>Express</a:t>
            </a:r>
          </a:p>
          <a:p>
            <a:pPr lvl="1">
              <a:lnSpc>
                <a:spcPct val="110000"/>
              </a:lnSpc>
              <a:buClr>
                <a:srgbClr val="ED8428"/>
              </a:buClr>
              <a:buFontTx/>
              <a:buChar char="-"/>
            </a:pPr>
            <a:r>
              <a:rPr lang="en-US" sz="2400" dirty="0">
                <a:solidFill>
                  <a:sysClr val="window" lastClr="FFFFFF"/>
                </a:solidFill>
                <a:latin typeface="Franklin Gothic Book" panose="020B0502020104020203"/>
              </a:rPr>
              <a:t>React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  <a:p>
            <a:pPr lvl="1">
              <a:lnSpc>
                <a:spcPct val="110000"/>
              </a:lnSpc>
              <a:buClr>
                <a:srgbClr val="ED8428"/>
              </a:buClr>
              <a:buFontTx/>
              <a:buChar char="-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Nodejs</a:t>
            </a:r>
          </a:p>
          <a:p>
            <a:pPr marR="0" lvl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383060-4B7D-4127-A1BA-40C2EE537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10" r="29358"/>
          <a:stretch/>
        </p:blipFill>
        <p:spPr>
          <a:xfrm>
            <a:off x="285764" y="1359516"/>
            <a:ext cx="6966173" cy="45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24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885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management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14EC1B4C-4602-4600-9135-0523EE42B58D}"/>
              </a:ext>
            </a:extLst>
          </p:cNvPr>
          <p:cNvPicPr/>
          <p:nvPr/>
        </p:nvPicPr>
        <p:blipFill rotWithShape="1">
          <a:blip r:embed="rId3"/>
          <a:srcRect l="2602" r="-1" b="-1"/>
          <a:stretch/>
        </p:blipFill>
        <p:spPr>
          <a:xfrm>
            <a:off x="611392" y="2347105"/>
            <a:ext cx="5074920" cy="37124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D456589D-81A5-4B53-AD02-4415C0FA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153" y="2346664"/>
            <a:ext cx="5783762" cy="3634486"/>
          </a:xfrm>
        </p:spPr>
        <p:txBody>
          <a:bodyPr>
            <a:normAutofit fontScale="92500" lnSpcReduction="20000"/>
          </a:bodyPr>
          <a:lstStyle/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From the problem identification to testing,  the project took almost 22 weeks to complete. 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We implemented five days and 40 hours of work per week.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There were at max 4 people working for any given module.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There was around 15 meetings between us during the duration of the project.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The hourly wage on average was £25.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The whole project took about £8000 to complete.</a:t>
            </a:r>
          </a:p>
        </p:txBody>
      </p:sp>
    </p:spTree>
    <p:extLst>
      <p:ext uri="{BB962C8B-B14F-4D97-AF65-F5344CB8AC3E}">
        <p14:creationId xmlns:p14="http://schemas.microsoft.com/office/powerpoint/2010/main" val="34578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6EFAEC01-757E-4512-828D-8BC29DA1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9397"/>
            <a:ext cx="12192000" cy="1013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A48F7EBA-532D-4179-BE38-E333B899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5770" y="2110153"/>
            <a:ext cx="6540460" cy="3718027"/>
          </a:xfrm>
          <a:solidFill>
            <a:schemeClr val="tx1">
              <a:lumMod val="75000"/>
              <a:lumOff val="25000"/>
              <a:alpha val="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As it is an online system, one can access the information and perform tasks without going to college. 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Data is safe and secured as we have backup of it.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Our system is easier, convenient, changeable and user friendly in nature.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Saves natural and physical resources.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Increases the productivity and increases the standard of the University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Saves time and money too and reduces the workload.</a:t>
            </a:r>
          </a:p>
        </p:txBody>
      </p:sp>
    </p:spTree>
    <p:extLst>
      <p:ext uri="{BB962C8B-B14F-4D97-AF65-F5344CB8AC3E}">
        <p14:creationId xmlns:p14="http://schemas.microsoft.com/office/powerpoint/2010/main" val="331642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6EFAEC01-757E-4512-828D-8BC29DA1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64" y="1124998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Future works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A48F7EBA-532D-4179-BE38-E333B899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477" y="1267433"/>
            <a:ext cx="5862356" cy="46080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Our System is not yet complete. There are some the functionalities that doesn't exist in our system, but we are working to add in the future. </a:t>
            </a:r>
          </a:p>
          <a:p>
            <a:pPr marL="0" indent="0">
              <a:buNone/>
            </a:pPr>
            <a:r>
              <a:rPr lang="en-US" sz="2000" dirty="0"/>
              <a:t>These are as follows: </a:t>
            </a:r>
          </a:p>
          <a:p>
            <a:pPr>
              <a:buFont typeface="Franklin Gothic Book" panose="020B0503020102020204" pitchFamily="34" charset="0"/>
              <a:buChar char="–"/>
            </a:pPr>
            <a:endParaRPr lang="en-US" sz="2000" dirty="0"/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/>
              <a:t>File/Image/Video Upload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/>
              <a:t>Payment System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/>
              <a:t>Online Exams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/>
              <a:t>Virtual Class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/>
              <a:t>E-Library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/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2208395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4743" y="464369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800" dirty="0"/>
              <a:t>Thank you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6" name="Content Placeholder 7">
            <a:extLst>
              <a:ext uri="{FF2B5EF4-FFF2-40B4-BE49-F238E27FC236}">
                <a16:creationId xmlns:a16="http://schemas.microsoft.com/office/drawing/2014/main" id="{7D406967-6B31-4BDD-BB4F-45CF1BC77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419693"/>
              </p:ext>
            </p:extLst>
          </p:nvPr>
        </p:nvGraphicFramePr>
        <p:xfrm>
          <a:off x="658247" y="984739"/>
          <a:ext cx="6792742" cy="5203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4144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3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4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5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6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7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8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{BA443D61-1D29-4816-AB39-CA71864E69F9}tf11964407_win32</Template>
  <TotalTime>259</TotalTime>
  <Words>361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Franklin Gothic Book</vt:lpstr>
      <vt:lpstr>Franklin Gothic Demi</vt:lpstr>
      <vt:lpstr>Gill Sans MT</vt:lpstr>
      <vt:lpstr>Wingdings 2</vt:lpstr>
      <vt:lpstr>DividendVTI</vt:lpstr>
      <vt:lpstr>Course Management system</vt:lpstr>
      <vt:lpstr>introduction</vt:lpstr>
      <vt:lpstr>Problem Domain</vt:lpstr>
      <vt:lpstr>Proposed System</vt:lpstr>
      <vt:lpstr>Project management</vt:lpstr>
      <vt:lpstr>Benefits</vt:lpstr>
      <vt:lpstr>Future works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Management system</dc:title>
  <dc:creator>Safal Sharma</dc:creator>
  <cp:lastModifiedBy>Dastan Hunt</cp:lastModifiedBy>
  <cp:revision>14</cp:revision>
  <dcterms:created xsi:type="dcterms:W3CDTF">2021-05-20T17:08:45Z</dcterms:created>
  <dcterms:modified xsi:type="dcterms:W3CDTF">2021-05-21T00:31:09Z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