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4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700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27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35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19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27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221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12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5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25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05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559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3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4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372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6935-FE66-4F46-BB6E-714B7FDE7CD7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E093E-3258-4070-9EA2-EAF5B911C9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3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grid.cesnet.cz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metacentrum.cz/wiki/Pruvodce_pro_zacatecnik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metacentrum.cz/wiki/Prace_s_da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076461-F219-AD40-CA91-BA65EC69E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Metacentrum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356A6F-29C5-5598-80E6-E26772913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 descr="Obsah obrázku Grafika, grafický design, symbol, Barevnost&#10;&#10;Popis byl vytvořen automaticky">
            <a:extLst>
              <a:ext uri="{FF2B5EF4-FFF2-40B4-BE49-F238E27FC236}">
                <a16:creationId xmlns:a16="http://schemas.microsoft.com/office/drawing/2014/main" id="{7170E507-BB3F-80C7-D6A1-64D56EA5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79" y="853429"/>
            <a:ext cx="2039682" cy="20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2D29E0-079C-1AA3-0770-E178B4B3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GPU 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E57287-23E0-2555-6713-A893B4FF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7C4B528-D02F-BFEC-AFCF-DE718ECD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9" y="1468582"/>
            <a:ext cx="9316365" cy="41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F33C8C-9750-E2A0-DDEF-E5ADEAAA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Sestavení </a:t>
            </a:r>
            <a:r>
              <a:rPr lang="cs-CZ" dirty="0" err="1"/>
              <a:t>qsub</a:t>
            </a:r>
            <a:r>
              <a:rPr lang="cs-CZ" dirty="0"/>
              <a:t> příkazu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E9FB0F-6489-F820-C060-4F05E0A0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Vygenerovány dva typy</a:t>
            </a:r>
          </a:p>
          <a:p>
            <a:pPr lvl="1"/>
            <a:r>
              <a:rPr lang="cs-CZ" dirty="0"/>
              <a:t>Pro zadání z příkazového řádku (interaktivní úloha)</a:t>
            </a:r>
          </a:p>
          <a:p>
            <a:pPr lvl="2"/>
            <a:r>
              <a:rPr lang="cs-CZ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qsub</a:t>
            </a:r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-I </a:t>
            </a:r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-l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walltime</a:t>
            </a:r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=24:0:0 -q gpu@meta-pbs.metacentrum.cz -l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=2:ncpus=4:ngpus=1:mem=30gb:scratch_ssd=10gb	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Pro zadání v </a:t>
            </a:r>
            <a:r>
              <a:rPr lang="cs-CZ" dirty="0" err="1">
                <a:solidFill>
                  <a:srgbClr val="000000"/>
                </a:solidFill>
                <a:latin typeface="Arial" panose="020B0604020202020204" pitchFamily="34" charset="0"/>
              </a:rPr>
              <a:t>shellovém</a:t>
            </a:r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 skriptu (dávková úloha)</a:t>
            </a:r>
          </a:p>
          <a:p>
            <a:pPr lvl="2"/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729198C2-9FD3-1488-308F-C18F6346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61" y="3910365"/>
            <a:ext cx="547763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57071C-52D0-C763-1EB7-AF18FA3A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Interaktivní úloha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235039-D71B-F3D3-0101-E55C04CB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54855" cy="3880773"/>
          </a:xfrm>
        </p:spPr>
        <p:txBody>
          <a:bodyPr/>
          <a:lstStyle/>
          <a:p>
            <a:r>
              <a:rPr lang="cs-CZ" dirty="0"/>
              <a:t>Připojení přímo k výpočetnímu serveru</a:t>
            </a:r>
          </a:p>
          <a:p>
            <a:r>
              <a:rPr lang="cs-CZ" dirty="0"/>
              <a:t>Lze přímo spouštět a zastavovat jednotlivé linuxové příkazy (plná kontrola)</a:t>
            </a:r>
          </a:p>
          <a:p>
            <a:r>
              <a:rPr lang="cs-CZ" dirty="0"/>
              <a:t>Zapnutí interaktivní úlohy lze použít pomocí </a:t>
            </a:r>
            <a:r>
              <a:rPr lang="cs-CZ" b="1" dirty="0"/>
              <a:t>přepínače –</a:t>
            </a:r>
            <a:r>
              <a:rPr lang="cs-CZ" b="1" dirty="0">
                <a:latin typeface="Consolas" panose="020B0609020204030204" pitchFamily="49" charset="0"/>
              </a:rPr>
              <a:t>I</a:t>
            </a:r>
            <a:r>
              <a:rPr lang="cs-CZ" b="1" dirty="0"/>
              <a:t> </a:t>
            </a:r>
            <a:r>
              <a:rPr lang="cs-CZ" dirty="0"/>
              <a:t>v </a:t>
            </a:r>
            <a:r>
              <a:rPr lang="cs-CZ" dirty="0" err="1"/>
              <a:t>qsub</a:t>
            </a:r>
            <a:r>
              <a:rPr lang="cs-CZ" dirty="0"/>
              <a:t> příkazu</a:t>
            </a:r>
          </a:p>
          <a:p>
            <a:r>
              <a:rPr lang="cs-CZ" dirty="0"/>
              <a:t>Po přidělení hardwarových prostředků dojde k připojení ke stroji s požadovanými HW prostředky</a:t>
            </a:r>
          </a:p>
          <a:p>
            <a:endParaRPr lang="cs-CZ" dirty="0"/>
          </a:p>
          <a:p>
            <a:r>
              <a:rPr lang="cs-CZ" dirty="0"/>
              <a:t>Jedná se o čistě nainstalovaný Linux, neobsahuje žádné nainstalované balíčky</a:t>
            </a:r>
          </a:p>
          <a:p>
            <a:r>
              <a:rPr lang="cs-CZ" dirty="0"/>
              <a:t>Vše potřebné je potřeba nainstalovat</a:t>
            </a:r>
          </a:p>
          <a:p>
            <a:r>
              <a:rPr lang="cs-CZ" dirty="0"/>
              <a:t>Vhodné vytvořit si </a:t>
            </a:r>
            <a:r>
              <a:rPr lang="cs-CZ" dirty="0" err="1"/>
              <a:t>Anaconda</a:t>
            </a:r>
            <a:r>
              <a:rPr lang="cs-CZ" dirty="0"/>
              <a:t> (Mamba) prostředí a následně ho vždy jen aktivovat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06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2CCD4C-9B1E-6F87-E94E-47E6BCF6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Anaconda</a:t>
            </a:r>
            <a:r>
              <a:rPr lang="cs-CZ" dirty="0"/>
              <a:t> (mamba) </a:t>
            </a:r>
            <a:r>
              <a:rPr lang="cs-CZ" dirty="0" err="1"/>
              <a:t>enviroment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338FBC-F660-E62D-5731-135132B4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62202" cy="3880773"/>
          </a:xfrm>
        </p:spPr>
        <p:txBody>
          <a:bodyPr/>
          <a:lstStyle/>
          <a:p>
            <a:r>
              <a:rPr lang="cs-CZ" dirty="0"/>
              <a:t>Lze přidat aplikace pomocí </a:t>
            </a:r>
            <a:r>
              <a:rPr lang="cs-CZ" b="1" dirty="0">
                <a:latin typeface="Consolas" panose="020B0609020204030204" pitchFamily="49" charset="0"/>
              </a:rPr>
              <a:t>module </a:t>
            </a:r>
            <a:r>
              <a:rPr lang="cs-CZ" b="1" dirty="0" err="1">
                <a:latin typeface="Consolas" panose="020B0609020204030204" pitchFamily="49" charset="0"/>
              </a:rPr>
              <a:t>add</a:t>
            </a:r>
            <a:r>
              <a:rPr lang="cs-CZ" b="1" dirty="0">
                <a:latin typeface="Consolas" panose="020B0609020204030204" pitchFamily="49" charset="0"/>
              </a:rPr>
              <a:t> + jméno aplikace </a:t>
            </a:r>
          </a:p>
          <a:p>
            <a:pPr lvl="1"/>
            <a:r>
              <a:rPr lang="cs-CZ" b="1" dirty="0"/>
              <a:t>Pro Mambu 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module 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mambaforge</a:t>
            </a:r>
            <a:endParaRPr lang="cs-CZ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cs-CZ" dirty="0"/>
              <a:t>Vytvoření prostředí musí mít pevně dané umístění na disku</a:t>
            </a:r>
          </a:p>
          <a:p>
            <a:pPr lvl="1"/>
            <a:r>
              <a:rPr lang="cs-CZ" dirty="0"/>
              <a:t>Jinak k němu v úlohách nelze přistupovat</a:t>
            </a:r>
          </a:p>
          <a:p>
            <a:r>
              <a:rPr lang="cs-CZ" dirty="0"/>
              <a:t>Umístění určeno parametrem –prefix (</a:t>
            </a:r>
            <a:r>
              <a:rPr lang="cs-CZ" dirty="0" err="1"/>
              <a:t>mkdir</a:t>
            </a:r>
            <a:r>
              <a:rPr lang="cs-CZ" dirty="0"/>
              <a:t> </a:t>
            </a:r>
            <a:r>
              <a:rPr lang="cs-CZ" dirty="0" err="1"/>
              <a:t>envs</a:t>
            </a:r>
            <a:r>
              <a:rPr lang="cs-CZ" dirty="0"/>
              <a:t>, </a:t>
            </a:r>
            <a:r>
              <a:rPr lang="cs-CZ" dirty="0" err="1"/>
              <a:t>mkdir</a:t>
            </a:r>
            <a:r>
              <a:rPr lang="cs-CZ" dirty="0"/>
              <a:t> temp)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mamba</a:t>
            </a:r>
            <a:r>
              <a:rPr lang="it-IT" dirty="0">
                <a:latin typeface="Consolas" panose="020B0609020204030204" pitchFamily="49" charset="0"/>
              </a:rPr>
              <a:t> create --pre</a:t>
            </a:r>
            <a:r>
              <a:rPr lang="cs-CZ" dirty="0">
                <a:latin typeface="Consolas" panose="020B0609020204030204" pitchFamily="49" charset="0"/>
              </a:rPr>
              <a:t>f</a:t>
            </a:r>
            <a:r>
              <a:rPr lang="it-IT" dirty="0">
                <a:latin typeface="Consolas" panose="020B0609020204030204" pitchFamily="49" charset="0"/>
              </a:rPr>
              <a:t>ix /</a:t>
            </a:r>
            <a:r>
              <a:rPr lang="cs-CZ" dirty="0" err="1">
                <a:latin typeface="Consolas" panose="020B0609020204030204" pitchFamily="49" charset="0"/>
              </a:rPr>
              <a:t>storage</a:t>
            </a:r>
            <a:r>
              <a:rPr lang="cs-CZ" dirty="0">
                <a:latin typeface="Consolas" panose="020B0609020204030204" pitchFamily="49" charset="0"/>
              </a:rPr>
              <a:t>/brno2/</a:t>
            </a:r>
            <a:r>
              <a:rPr lang="cs-CZ" dirty="0" err="1">
                <a:latin typeface="Consolas" panose="020B0609020204030204" pitchFamily="49" charset="0"/>
              </a:rPr>
              <a:t>home</a:t>
            </a:r>
            <a:r>
              <a:rPr lang="cs-CZ" dirty="0">
                <a:latin typeface="Consolas" panose="020B0609020204030204" pitchFamily="49" charset="0"/>
              </a:rPr>
              <a:t>/</a:t>
            </a:r>
            <a:r>
              <a:rPr lang="cs-CZ" dirty="0" err="1">
                <a:latin typeface="Consolas" panose="020B0609020204030204" pitchFamily="49" charset="0"/>
              </a:rPr>
              <a:t>martin_polacek</a:t>
            </a:r>
            <a:r>
              <a:rPr lang="cs-CZ" dirty="0">
                <a:latin typeface="Consolas" panose="020B0609020204030204" pitchFamily="49" charset="0"/>
              </a:rPr>
              <a:t>/</a:t>
            </a:r>
            <a:r>
              <a:rPr lang="cs-CZ" dirty="0" err="1">
                <a:latin typeface="Consolas" panose="020B0609020204030204" pitchFamily="49" charset="0"/>
              </a:rPr>
              <a:t>envs</a:t>
            </a:r>
            <a:r>
              <a:rPr lang="cs-CZ" dirty="0">
                <a:latin typeface="Consolas" panose="020B0609020204030204" pitchFamily="49" charset="0"/>
              </a:rPr>
              <a:t>/PLI4 python</a:t>
            </a:r>
          </a:p>
          <a:p>
            <a:pPr lvl="1"/>
            <a:r>
              <a:rPr lang="cs-CZ" dirty="0">
                <a:latin typeface="+mj-lt"/>
              </a:rPr>
              <a:t>Následně lze aktivovat pomocí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mamba </a:t>
            </a:r>
            <a:r>
              <a:rPr lang="cs-CZ" dirty="0" err="1">
                <a:latin typeface="Consolas" panose="020B0609020204030204" pitchFamily="49" charset="0"/>
              </a:rPr>
              <a:t>activate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/</a:t>
            </a:r>
            <a:r>
              <a:rPr lang="cs-CZ" dirty="0" err="1">
                <a:latin typeface="Consolas" panose="020B0609020204030204" pitchFamily="49" charset="0"/>
              </a:rPr>
              <a:t>storage</a:t>
            </a:r>
            <a:r>
              <a:rPr lang="cs-CZ" dirty="0">
                <a:latin typeface="Consolas" panose="020B0609020204030204" pitchFamily="49" charset="0"/>
              </a:rPr>
              <a:t>/brno2/</a:t>
            </a:r>
            <a:r>
              <a:rPr lang="cs-CZ" dirty="0" err="1">
                <a:latin typeface="Consolas" panose="020B0609020204030204" pitchFamily="49" charset="0"/>
              </a:rPr>
              <a:t>home</a:t>
            </a:r>
            <a:r>
              <a:rPr lang="cs-CZ" dirty="0">
                <a:latin typeface="Consolas" panose="020B0609020204030204" pitchFamily="49" charset="0"/>
              </a:rPr>
              <a:t>/</a:t>
            </a:r>
            <a:r>
              <a:rPr lang="cs-CZ" dirty="0" err="1">
                <a:latin typeface="Consolas" panose="020B0609020204030204" pitchFamily="49" charset="0"/>
              </a:rPr>
              <a:t>martin_polacek</a:t>
            </a:r>
            <a:r>
              <a:rPr lang="cs-CZ" dirty="0">
                <a:latin typeface="Consolas" panose="020B0609020204030204" pitchFamily="49" charset="0"/>
              </a:rPr>
              <a:t>/</a:t>
            </a:r>
            <a:r>
              <a:rPr lang="cs-CZ" dirty="0" err="1">
                <a:latin typeface="Consolas" panose="020B0609020204030204" pitchFamily="49" charset="0"/>
              </a:rPr>
              <a:t>envs</a:t>
            </a:r>
            <a:r>
              <a:rPr lang="cs-CZ" dirty="0">
                <a:latin typeface="Consolas" panose="020B0609020204030204" pitchFamily="49" charset="0"/>
              </a:rPr>
              <a:t>/PLI2 </a:t>
            </a:r>
          </a:p>
        </p:txBody>
      </p:sp>
      <p:pic>
        <p:nvPicPr>
          <p:cNvPr id="5" name="Obrázek 4" descr="Obsah obrázku kruh, Grafika, Barevnost, grafický design&#10;&#10;Popis byl vytvořen automaticky">
            <a:extLst>
              <a:ext uri="{FF2B5EF4-FFF2-40B4-BE49-F238E27FC236}">
                <a16:creationId xmlns:a16="http://schemas.microsoft.com/office/drawing/2014/main" id="{48875C49-1CBC-F32F-1EE9-5B9C62372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74" y="572656"/>
            <a:ext cx="1782618" cy="17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47A76-483A-C7FF-8655-B37DE263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Anaconda</a:t>
            </a:r>
            <a:r>
              <a:rPr lang="cs-CZ" dirty="0"/>
              <a:t> instalace balíčků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707C50-5AF7-9A60-8A32-903BCAB8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 instalací velkých balíčků je nutné nastavit $</a:t>
            </a:r>
            <a:r>
              <a:rPr lang="cs-CZ" dirty="0" err="1"/>
              <a:t>tmpdir</a:t>
            </a:r>
            <a:endParaRPr lang="cs-CZ" dirty="0"/>
          </a:p>
          <a:p>
            <a:pPr lvl="1"/>
            <a:r>
              <a:rPr lang="cs-CZ" dirty="0"/>
              <a:t>V opačném případě využívaná lokální složka s nedostatečným místem</a:t>
            </a:r>
          </a:p>
          <a:p>
            <a:pPr lvl="1"/>
            <a:r>
              <a:rPr lang="cs-CZ" dirty="0"/>
              <a:t>Nutné vytvořit si složku ve svém </a:t>
            </a:r>
            <a:r>
              <a:rPr lang="cs-CZ" dirty="0" err="1"/>
              <a:t>home</a:t>
            </a:r>
            <a:r>
              <a:rPr lang="cs-CZ" dirty="0"/>
              <a:t> uložišti </a:t>
            </a:r>
            <a:r>
              <a:rPr lang="cs-CZ" dirty="0" err="1"/>
              <a:t>eval</a:t>
            </a:r>
            <a:r>
              <a:rPr lang="cs-CZ" dirty="0"/>
              <a:t> $(</a:t>
            </a:r>
            <a:r>
              <a:rPr lang="cs-CZ" dirty="0" err="1"/>
              <a:t>resize</a:t>
            </a:r>
            <a:r>
              <a:rPr lang="cs-CZ" dirty="0"/>
              <a:t>)</a:t>
            </a:r>
          </a:p>
          <a:p>
            <a:pPr lvl="1"/>
            <a:r>
              <a:rPr lang="cs-CZ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export TMPDIR=/</a:t>
            </a:r>
            <a:r>
              <a:rPr lang="cs-CZ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cs-CZ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/brno2/</a:t>
            </a:r>
            <a:r>
              <a:rPr lang="cs-CZ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cs-CZ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martin_polacek</a:t>
            </a:r>
            <a:r>
              <a:rPr lang="cs-CZ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dirty="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cs-CZ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chemeClr val="tx1"/>
                </a:solidFill>
                <a:latin typeface="+mj-lt"/>
              </a:rPr>
              <a:t>Následně lze instalovat balíčky pomocí pip nebo mamba (doporučeno)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j-lt"/>
              </a:rPr>
              <a:t>Nutné instalovat balíčky s podporou trénování na GPU (CUDA)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CBB9B56-180D-6C62-5163-6EB2755C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22" y="4498109"/>
            <a:ext cx="5524513" cy="21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9CCBA6-4DCA-0AF3-8248-563AED28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Spuštění dávkové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8EE26F-ABFC-1414-D1C1-3634D46F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Nutné vytvořit </a:t>
            </a:r>
            <a:r>
              <a:rPr lang="cs-CZ" dirty="0" err="1"/>
              <a:t>shell</a:t>
            </a:r>
            <a:r>
              <a:rPr lang="cs-CZ" dirty="0"/>
              <a:t> skript, který se spustí a inicializuje úlohu</a:t>
            </a:r>
          </a:p>
          <a:p>
            <a:r>
              <a:rPr lang="cs-CZ" dirty="0"/>
              <a:t>Nastavení požadovaných zdrojů lze vygenerovat pomocí </a:t>
            </a:r>
            <a:r>
              <a:rPr lang="cs-CZ" dirty="0" err="1"/>
              <a:t>qsub</a:t>
            </a:r>
            <a:r>
              <a:rPr lang="cs-CZ" dirty="0"/>
              <a:t> generátoru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Následně je nutné přidat modul </a:t>
            </a:r>
            <a:r>
              <a:rPr lang="cs-CZ" dirty="0" err="1"/>
              <a:t>conda</a:t>
            </a:r>
            <a:r>
              <a:rPr lang="cs-CZ" dirty="0"/>
              <a:t> a aktivovat dané prostředí</a:t>
            </a:r>
          </a:p>
          <a:p>
            <a:r>
              <a:rPr lang="cs-CZ" dirty="0"/>
              <a:t>Dvě možnosti práce s daty</a:t>
            </a:r>
          </a:p>
          <a:p>
            <a:pPr lvl="1"/>
            <a:r>
              <a:rPr lang="cs-CZ" dirty="0"/>
              <a:t>Přístup k datům a spouštění úloh přímo ve svém </a:t>
            </a:r>
            <a:r>
              <a:rPr lang="cs-CZ" dirty="0" err="1"/>
              <a:t>home</a:t>
            </a:r>
            <a:r>
              <a:rPr lang="cs-CZ" dirty="0"/>
              <a:t> adresáři</a:t>
            </a:r>
          </a:p>
          <a:p>
            <a:pPr lvl="1"/>
            <a:r>
              <a:rPr lang="cs-CZ" dirty="0"/>
              <a:t>Použití SCRATCH adresáře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71245A3-332C-3B17-77D4-D755A846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86" y="3052710"/>
            <a:ext cx="412490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7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7B1CE2-C5CA-64AA-4761-C4210741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daty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327CE-B21A-69C2-152D-B3AC04DA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</a:t>
            </a:r>
            <a:r>
              <a:rPr lang="cs-CZ" dirty="0" err="1"/>
              <a:t>home</a:t>
            </a:r>
            <a:r>
              <a:rPr lang="cs-CZ" dirty="0"/>
              <a:t> adresáře</a:t>
            </a:r>
          </a:p>
          <a:p>
            <a:pPr lvl="1"/>
            <a:r>
              <a:rPr lang="cs-CZ" dirty="0"/>
              <a:t>Málo souborů (</a:t>
            </a:r>
            <a:r>
              <a:rPr lang="cs-CZ" dirty="0" err="1"/>
              <a:t>home</a:t>
            </a:r>
            <a:r>
              <a:rPr lang="cs-CZ" dirty="0"/>
              <a:t> adresář omezen kvótou)</a:t>
            </a:r>
          </a:p>
          <a:p>
            <a:pPr lvl="1"/>
            <a:r>
              <a:rPr lang="cs-CZ" dirty="0"/>
              <a:t>Neukládají se velké objemy dat v průběhu scriptu (většinou až na konci)</a:t>
            </a:r>
          </a:p>
          <a:p>
            <a:pPr lvl="1"/>
            <a:r>
              <a:rPr lang="cs-CZ" dirty="0"/>
              <a:t>Vždy nutné používat celé cesty</a:t>
            </a:r>
          </a:p>
          <a:p>
            <a:r>
              <a:rPr lang="cs-CZ" dirty="0"/>
              <a:t>SCRATCH adresář</a:t>
            </a:r>
          </a:p>
          <a:p>
            <a:pPr lvl="1"/>
            <a:r>
              <a:rPr lang="cs-CZ" dirty="0"/>
              <a:t>Velké množství souborů (např. rozbalení archivu dat)</a:t>
            </a:r>
          </a:p>
          <a:p>
            <a:pPr lvl="1"/>
            <a:r>
              <a:rPr lang="cs-CZ" dirty="0"/>
              <a:t>Časté ukládání</a:t>
            </a:r>
          </a:p>
          <a:p>
            <a:pPr lvl="1"/>
            <a:r>
              <a:rPr lang="cs-CZ" dirty="0"/>
              <a:t>Na začátku scriptu se zkopírují data z </a:t>
            </a:r>
            <a:r>
              <a:rPr lang="cs-CZ" dirty="0" err="1"/>
              <a:t>home</a:t>
            </a:r>
            <a:r>
              <a:rPr lang="cs-CZ" dirty="0"/>
              <a:t> adresáře do SCRATCH</a:t>
            </a:r>
          </a:p>
          <a:p>
            <a:pPr lvl="1"/>
            <a:r>
              <a:rPr lang="cs-CZ" dirty="0"/>
              <a:t>Na konci se překopírují zpátky a SCRATCH adresář se smaže (musí smazat uživatel)</a:t>
            </a:r>
          </a:p>
        </p:txBody>
      </p:sp>
    </p:spTree>
    <p:extLst>
      <p:ext uri="{BB962C8B-B14F-4D97-AF65-F5344CB8AC3E}">
        <p14:creationId xmlns:p14="http://schemas.microsoft.com/office/powerpoint/2010/main" val="54046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5E4FCD-466F-CE00-C798-CCB35776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SCRATCH adresář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E98454-91F3-3CFD-DA54-0201BACD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dirty="0">
                <a:solidFill>
                  <a:schemeClr val="tx1"/>
                </a:solidFill>
                <a:effectLst/>
                <a:latin typeface="+mj-lt"/>
              </a:rPr>
              <a:t>Na začátku scriptu</a:t>
            </a:r>
          </a:p>
          <a:p>
            <a:pPr lvl="1"/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DATADIR=/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/brno2/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uzJmeno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/XXX</a:t>
            </a:r>
          </a:p>
          <a:p>
            <a:pPr lvl="1"/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700 $SCRATCHDIR</a:t>
            </a:r>
          </a:p>
          <a:p>
            <a:pPr lvl="1"/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-r $DATADIR $SCRATCHDIR</a:t>
            </a:r>
          </a:p>
          <a:p>
            <a:r>
              <a:rPr lang="cs-CZ" dirty="0">
                <a:solidFill>
                  <a:schemeClr val="tx1"/>
                </a:solidFill>
                <a:latin typeface="+mj-lt"/>
              </a:rPr>
              <a:t>Na konci scriptu</a:t>
            </a:r>
          </a:p>
          <a:p>
            <a:pPr lvl="1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 -R outs $DATADIR/outs/$JOID</a:t>
            </a:r>
          </a:p>
          <a:p>
            <a:pPr lvl="1"/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clean_scratch</a:t>
            </a:r>
            <a:endParaRPr lang="cs-CZ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cs-CZ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160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73E551-53B0-2D22-1B17-34A64BF8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script - SCRATCH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54986A-1C0C-F320-C8D1-659AAB5D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975"/>
            <a:ext cx="8596668" cy="4678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#!/bin/bash</a:t>
            </a:r>
            <a:endParaRPr lang="cs-CZ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#PBS -N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Training_script</a:t>
            </a:r>
            <a:endParaRPr lang="cs-CZ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#PBS -l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=1:ncpus=1:mem=100gb:scratch_ssd=36gb:ngpus=1:gpu_cap=cuda80</a:t>
            </a:r>
            <a:endParaRPr lang="cs-CZ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#PBS -l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walltime</a:t>
            </a: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=24:00:00 </a:t>
            </a:r>
            <a:endParaRPr lang="cs-CZ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#PBS -q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</a:t>
            </a:r>
            <a:endParaRPr lang="cs-CZ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DATADIR=/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/brno2/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martin_polacek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/ukázka</a:t>
            </a: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700 $SCRATCHDIR</a:t>
            </a: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-r $DATADIR $SCRATCHDIR</a:t>
            </a:r>
          </a:p>
          <a:p>
            <a:pPr marL="0" indent="0">
              <a:buNone/>
            </a:pP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module 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mambaforge</a:t>
            </a: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mamba 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/brno2/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martin_polacek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envs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/PLI</a:t>
            </a:r>
          </a:p>
          <a:p>
            <a:pPr marL="0" indent="0">
              <a:buNone/>
            </a:pP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python3 run_training.py --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gpus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b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outs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$DATADIR/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outs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/$JOID </a:t>
            </a:r>
            <a:b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clean_scratch</a:t>
            </a:r>
            <a:endParaRPr lang="cs-CZ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0166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899D6-528A-5192-8910-4454595FC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7E4E03-2956-CCF4-290F-FD58C69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Ukázkový script - HOME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54FD0A-6030-71B4-37A0-2718A2F0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975"/>
            <a:ext cx="8596668" cy="4678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#!/bin/bash</a:t>
            </a:r>
            <a:endParaRPr lang="cs-CZ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#PBS -N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Training_script</a:t>
            </a:r>
            <a:endParaRPr lang="cs-CZ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#PBS -l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=1:ncpus=1:mem=100gb:scratch_ssd=1gb:ngpus=1:gpu_cap=cuda80</a:t>
            </a:r>
            <a:endParaRPr lang="cs-CZ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#PBS -l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walltime</a:t>
            </a: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=24:00:00 </a:t>
            </a:r>
            <a:endParaRPr lang="cs-CZ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#PBS -q </a:t>
            </a:r>
            <a:r>
              <a:rPr lang="cs-CZ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</a:t>
            </a:r>
            <a:endParaRPr lang="cs-CZ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DATADIR=/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/brno2/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martin_polacek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/ukázka</a:t>
            </a: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module 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mambaforge</a:t>
            </a: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mamba 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/brno2/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martin_polacek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condaEnv</a:t>
            </a:r>
            <a:endParaRPr lang="cs-CZ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python3 $DATADIR/run_training.py --</a:t>
            </a:r>
            <a:r>
              <a:rPr lang="cs-CZ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gpus</a:t>
            </a:r>
            <a:r>
              <a:rPr lang="cs-CZ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1268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5BE5C-5090-4B66-E147-507C8F1C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Gridové počítání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87FDC3-5C5B-5276-54A7-E15C77CE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5D4A7-57A1-4E83-D0ED-9197F204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166191"/>
            <a:ext cx="8050221" cy="56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0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967FB1-9170-2CA8-5C8D-6D6E8B3F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Ondemand</a:t>
            </a:r>
            <a:r>
              <a:rPr lang="cs-CZ" dirty="0"/>
              <a:t> – </a:t>
            </a:r>
            <a:r>
              <a:rPr lang="cs-CZ" dirty="0" err="1"/>
              <a:t>Jupyter</a:t>
            </a:r>
            <a:r>
              <a:rPr lang="cs-CZ" dirty="0"/>
              <a:t> Notebook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70B891-57B7-5CCB-2196-D8D56967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Lze spustit </a:t>
            </a:r>
            <a:r>
              <a:rPr lang="cs-CZ" dirty="0" err="1"/>
              <a:t>Jupyter</a:t>
            </a:r>
            <a:r>
              <a:rPr lang="cs-CZ" dirty="0"/>
              <a:t> Notebook s požadovanými prostředky</a:t>
            </a:r>
          </a:p>
          <a:p>
            <a:r>
              <a:rPr lang="cs-CZ" dirty="0"/>
              <a:t>Adresa: </a:t>
            </a:r>
            <a:r>
              <a:rPr lang="cs-CZ" dirty="0">
                <a:hlinkClick r:id="rId2"/>
              </a:rPr>
              <a:t>https://ondemand.grid.cesnet.cz/</a:t>
            </a:r>
            <a:endParaRPr lang="cs-CZ" dirty="0"/>
          </a:p>
          <a:p>
            <a:r>
              <a:rPr lang="cs-CZ" dirty="0"/>
              <a:t>V levém sloupci zvolit </a:t>
            </a:r>
            <a:r>
              <a:rPr lang="cs-CZ" dirty="0" err="1"/>
              <a:t>Jupyter</a:t>
            </a:r>
            <a:r>
              <a:rPr lang="cs-CZ" dirty="0"/>
              <a:t> Notebook a zvolit požadované HW prostředky </a:t>
            </a:r>
          </a:p>
          <a:p>
            <a:pPr lvl="1"/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hours</a:t>
            </a:r>
            <a:r>
              <a:rPr lang="cs-CZ" dirty="0"/>
              <a:t>, </a:t>
            </a:r>
            <a:r>
              <a:rPr lang="cs-CZ" dirty="0" err="1"/>
              <a:t>CPUs</a:t>
            </a:r>
            <a:r>
              <a:rPr lang="cs-CZ" dirty="0"/>
              <a:t>, </a:t>
            </a:r>
            <a:r>
              <a:rPr lang="cs-CZ" dirty="0" err="1"/>
              <a:t>Memory</a:t>
            </a:r>
            <a:r>
              <a:rPr lang="cs-CZ" dirty="0"/>
              <a:t>, </a:t>
            </a:r>
            <a:r>
              <a:rPr lang="cs-CZ" dirty="0" err="1"/>
              <a:t>GPUs</a:t>
            </a:r>
            <a:endParaRPr lang="cs-CZ" dirty="0"/>
          </a:p>
          <a:p>
            <a:pPr lvl="1"/>
            <a:r>
              <a:rPr lang="cs-CZ" dirty="0"/>
              <a:t>Jako frontu úloh zvolit </a:t>
            </a:r>
            <a:r>
              <a:rPr lang="cs-CZ" dirty="0" err="1"/>
              <a:t>ood</a:t>
            </a:r>
            <a:r>
              <a:rPr lang="cs-CZ" dirty="0"/>
              <a:t> (domovský adresář Brno2)</a:t>
            </a:r>
          </a:p>
          <a:p>
            <a:r>
              <a:rPr lang="cs-CZ" dirty="0"/>
              <a:t>V případě jiných front (</a:t>
            </a:r>
            <a:r>
              <a:rPr lang="cs-CZ" dirty="0" err="1"/>
              <a:t>gpu</a:t>
            </a:r>
            <a:r>
              <a:rPr lang="cs-CZ" dirty="0"/>
              <a:t>, </a:t>
            </a:r>
            <a:r>
              <a:rPr lang="cs-CZ" dirty="0" err="1"/>
              <a:t>gpu_long</a:t>
            </a:r>
            <a:r>
              <a:rPr lang="cs-CZ" dirty="0"/>
              <a:t> jiné domovské adresáře)</a:t>
            </a:r>
          </a:p>
        </p:txBody>
      </p:sp>
    </p:spTree>
    <p:extLst>
      <p:ext uri="{BB962C8B-B14F-4D97-AF65-F5344CB8AC3E}">
        <p14:creationId xmlns:p14="http://schemas.microsoft.com/office/powerpoint/2010/main" val="204390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4938D1-438A-6088-E2B7-C3EDE5FC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Ondemand</a:t>
            </a:r>
            <a:r>
              <a:rPr lang="cs-CZ" dirty="0"/>
              <a:t> – </a:t>
            </a:r>
            <a:r>
              <a:rPr lang="cs-CZ" dirty="0" err="1"/>
              <a:t>Jupyter</a:t>
            </a:r>
            <a:r>
              <a:rPr lang="cs-CZ" dirty="0"/>
              <a:t> + Mamba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6B55F4-FD5C-4451-A9E9-4CD45942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Mamba prostředí je nutné importovat ještě před spuštěním kernelu</a:t>
            </a:r>
          </a:p>
          <a:p>
            <a:pPr lvl="1"/>
            <a:r>
              <a:rPr lang="cs-CZ" dirty="0"/>
              <a:t>Musíme vytvořit vlastní kernel</a:t>
            </a:r>
          </a:p>
          <a:p>
            <a:pPr lvl="1"/>
            <a:r>
              <a:rPr lang="cs-CZ" dirty="0"/>
              <a:t>Vytvořit vlastní spouštěcí script</a:t>
            </a:r>
          </a:p>
          <a:p>
            <a:r>
              <a:rPr lang="cs-CZ" dirty="0"/>
              <a:t>Vytvoření kernelu – na čelním uzlu s </a:t>
            </a:r>
            <a:r>
              <a:rPr lang="cs-CZ" dirty="0" err="1"/>
              <a:t>home</a:t>
            </a:r>
            <a:r>
              <a:rPr lang="cs-CZ" dirty="0"/>
              <a:t> brno2 (</a:t>
            </a:r>
            <a:r>
              <a:rPr lang="cs-CZ" dirty="0" err="1"/>
              <a:t>skirit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module 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py-ipykernel</a:t>
            </a:r>
            <a:endParaRPr lang="cs-CZ" dirty="0"/>
          </a:p>
          <a:p>
            <a:pPr lvl="1"/>
            <a:r>
              <a:rPr lang="cs-CZ" dirty="0"/>
              <a:t>python3 -m </a:t>
            </a:r>
            <a:r>
              <a:rPr lang="cs-CZ" dirty="0" err="1"/>
              <a:t>ipykernel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--user --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PLI_kernel</a:t>
            </a:r>
            <a:r>
              <a:rPr lang="cs-CZ" dirty="0"/>
              <a:t> --display-</a:t>
            </a:r>
            <a:r>
              <a:rPr lang="cs-CZ" dirty="0" err="1"/>
              <a:t>name</a:t>
            </a:r>
            <a:r>
              <a:rPr lang="cs-CZ" dirty="0"/>
              <a:t> „PLI kernel2„</a:t>
            </a:r>
          </a:p>
          <a:p>
            <a:r>
              <a:rPr lang="cs-CZ" dirty="0"/>
              <a:t>Nachází se ve složce:</a:t>
            </a:r>
          </a:p>
          <a:p>
            <a:pPr lvl="1"/>
            <a:r>
              <a:rPr lang="en-US" dirty="0"/>
              <a:t>/storage/brno2/home/</a:t>
            </a:r>
            <a:r>
              <a:rPr lang="cs-CZ" dirty="0" err="1"/>
              <a:t>uzJmeno</a:t>
            </a:r>
            <a:r>
              <a:rPr lang="en-US" dirty="0"/>
              <a:t>/.local/share/</a:t>
            </a:r>
            <a:r>
              <a:rPr lang="en-US" dirty="0" err="1"/>
              <a:t>jupyter</a:t>
            </a:r>
            <a:r>
              <a:rPr lang="en-US" dirty="0"/>
              <a:t>/kernels/</a:t>
            </a:r>
            <a:r>
              <a:rPr lang="cs-CZ" dirty="0" err="1"/>
              <a:t>PLI_kernel</a:t>
            </a:r>
            <a:endParaRPr lang="cs-CZ" dirty="0"/>
          </a:p>
          <a:p>
            <a:pPr lvl="1"/>
            <a:r>
              <a:rPr lang="cs-CZ" dirty="0"/>
              <a:t>Vytvoříme zde </a:t>
            </a:r>
            <a:r>
              <a:rPr lang="cs-CZ" dirty="0" err="1"/>
              <a:t>sh</a:t>
            </a:r>
            <a:r>
              <a:rPr lang="cs-CZ" dirty="0"/>
              <a:t> script start_kernel.sh</a:t>
            </a:r>
          </a:p>
          <a:p>
            <a:pPr lvl="1"/>
            <a:r>
              <a:rPr lang="cs-CZ" dirty="0"/>
              <a:t>Nastavíme m oprávnění </a:t>
            </a:r>
            <a:r>
              <a:rPr lang="cs-CZ" dirty="0" err="1"/>
              <a:t>a+c</a:t>
            </a:r>
            <a:r>
              <a:rPr lang="cs-CZ" dirty="0"/>
              <a:t> (</a:t>
            </a:r>
            <a:r>
              <a:rPr lang="cs-CZ" dirty="0" err="1"/>
              <a:t>chmod</a:t>
            </a:r>
            <a:r>
              <a:rPr lang="cs-CZ" dirty="0"/>
              <a:t> </a:t>
            </a:r>
            <a:r>
              <a:rPr lang="cs-CZ" dirty="0" err="1"/>
              <a:t>a+x</a:t>
            </a:r>
            <a:r>
              <a:rPr lang="cs-CZ" dirty="0"/>
              <a:t> start_kernel.sh)</a:t>
            </a:r>
          </a:p>
        </p:txBody>
      </p:sp>
    </p:spTree>
    <p:extLst>
      <p:ext uri="{BB962C8B-B14F-4D97-AF65-F5344CB8AC3E}">
        <p14:creationId xmlns:p14="http://schemas.microsoft.com/office/powerpoint/2010/main" val="345904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C1290-7075-DA5D-9835-1F93A845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CCA65-444C-D73B-8482-CFC5C24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Ondemand</a:t>
            </a:r>
            <a:r>
              <a:rPr lang="cs-CZ" dirty="0"/>
              <a:t> – </a:t>
            </a:r>
            <a:r>
              <a:rPr lang="cs-CZ" dirty="0" err="1"/>
              <a:t>Jupyter</a:t>
            </a:r>
            <a:r>
              <a:rPr lang="cs-CZ" dirty="0"/>
              <a:t> + Mamba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A4D58B-A1FF-40D6-CBC1-81745C4B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Ve spouštěcím scriptu musíme načíst mamba prostředí: </a:t>
            </a:r>
          </a:p>
          <a:p>
            <a:r>
              <a:rPr lang="cs-CZ" dirty="0" err="1"/>
              <a:t>chmod</a:t>
            </a:r>
            <a:r>
              <a:rPr lang="cs-CZ" dirty="0"/>
              <a:t> </a:t>
            </a:r>
            <a:r>
              <a:rPr lang="cs-CZ" dirty="0" err="1"/>
              <a:t>a+x</a:t>
            </a:r>
            <a:r>
              <a:rPr lang="cs-CZ" dirty="0"/>
              <a:t> start_kernel.sh</a:t>
            </a:r>
          </a:p>
          <a:p>
            <a:pPr marL="400050" lvl="1" indent="0">
              <a:buNone/>
            </a:pP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#!/bin/bash</a:t>
            </a:r>
            <a:b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module 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mambaforge</a:t>
            </a:r>
            <a:b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mamba 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/brno2/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uzJmeno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envs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/XXX</a:t>
            </a:r>
            <a:b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cs-CZ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python "$@"</a:t>
            </a:r>
            <a:endParaRPr lang="cs-CZ" dirty="0"/>
          </a:p>
          <a:p>
            <a:r>
              <a:rPr lang="cs-CZ" dirty="0"/>
              <a:t>Upravíme soubor </a:t>
            </a:r>
            <a:r>
              <a:rPr lang="cs-CZ" dirty="0" err="1"/>
              <a:t>kernel.json</a:t>
            </a:r>
            <a:endParaRPr lang="cs-CZ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chemeClr val="tx1"/>
                </a:solidFill>
                <a:latin typeface="Consolas" panose="020B0609020204030204" pitchFamily="49" charset="0"/>
              </a:rPr>
              <a:t>Cestu k pythonu nahradíme za cestu k našemu scriptu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F93FFA-6890-BCDE-AA16-36A0A18B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7" y="4873470"/>
            <a:ext cx="7007870" cy="19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4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2E35C-8A47-2E35-2B76-31584B6C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OnDemand</a:t>
            </a:r>
            <a:r>
              <a:rPr lang="cs-CZ" dirty="0"/>
              <a:t> – Aktivace nového kernelu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11C721-3928-493C-F645-887A506F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mamba prostředí musíme doinstaloval kernel a </a:t>
            </a:r>
            <a:r>
              <a:rPr lang="cs-CZ" dirty="0" err="1"/>
              <a:t>jupyter</a:t>
            </a:r>
            <a:endParaRPr lang="cs-CZ" dirty="0"/>
          </a:p>
          <a:p>
            <a:pPr lvl="1"/>
            <a:r>
              <a:rPr lang="cs-CZ" b="0" i="0" dirty="0">
                <a:solidFill>
                  <a:srgbClr val="36464E"/>
                </a:solidFill>
                <a:effectLst/>
                <a:latin typeface="_"/>
              </a:rPr>
              <a:t>mamba </a:t>
            </a:r>
            <a:r>
              <a:rPr lang="cs-CZ" b="0" i="0" dirty="0" err="1">
                <a:solidFill>
                  <a:srgbClr val="36464E"/>
                </a:solidFill>
                <a:effectLst/>
                <a:latin typeface="_"/>
              </a:rPr>
              <a:t>install</a:t>
            </a:r>
            <a:r>
              <a:rPr lang="cs-CZ" b="0" i="0" dirty="0">
                <a:solidFill>
                  <a:srgbClr val="36464E"/>
                </a:solidFill>
                <a:effectLst/>
                <a:latin typeface="_"/>
              </a:rPr>
              <a:t> </a:t>
            </a:r>
            <a:r>
              <a:rPr lang="cs-CZ" b="0" i="0" dirty="0" err="1">
                <a:solidFill>
                  <a:srgbClr val="36464E"/>
                </a:solidFill>
                <a:effectLst/>
                <a:latin typeface="_"/>
              </a:rPr>
              <a:t>ipykernel</a:t>
            </a:r>
            <a:endParaRPr lang="cs-CZ" b="0" i="0" dirty="0">
              <a:solidFill>
                <a:srgbClr val="36464E"/>
              </a:solidFill>
              <a:effectLst/>
              <a:latin typeface="_"/>
            </a:endParaRPr>
          </a:p>
          <a:p>
            <a:pPr lvl="1"/>
            <a:r>
              <a:rPr lang="cs-CZ" dirty="0">
                <a:solidFill>
                  <a:srgbClr val="36464E"/>
                </a:solidFill>
                <a:latin typeface="_"/>
              </a:rPr>
              <a:t>mamba </a:t>
            </a:r>
            <a:r>
              <a:rPr lang="cs-CZ" dirty="0" err="1">
                <a:solidFill>
                  <a:srgbClr val="36464E"/>
                </a:solidFill>
                <a:latin typeface="_"/>
              </a:rPr>
              <a:t>install</a:t>
            </a:r>
            <a:r>
              <a:rPr lang="cs-CZ" dirty="0">
                <a:solidFill>
                  <a:srgbClr val="36464E"/>
                </a:solidFill>
                <a:latin typeface="_"/>
              </a:rPr>
              <a:t> </a:t>
            </a:r>
            <a:r>
              <a:rPr lang="cs-CZ" dirty="0" err="1">
                <a:solidFill>
                  <a:srgbClr val="36464E"/>
                </a:solidFill>
                <a:latin typeface="_"/>
              </a:rPr>
              <a:t>jupyter</a:t>
            </a:r>
            <a:r>
              <a:rPr lang="cs-CZ" b="0" i="0" dirty="0">
                <a:solidFill>
                  <a:srgbClr val="36464E"/>
                </a:solidFill>
                <a:effectLst/>
                <a:latin typeface="_"/>
              </a:rPr>
              <a:t> 		</a:t>
            </a:r>
            <a:endParaRPr lang="cs-CZ" dirty="0"/>
          </a:p>
          <a:p>
            <a:r>
              <a:rPr lang="cs-CZ" dirty="0"/>
              <a:t>Po spuštění úlohy v </a:t>
            </a:r>
            <a:r>
              <a:rPr lang="cs-CZ" dirty="0" err="1"/>
              <a:t>Jupyter</a:t>
            </a:r>
            <a:r>
              <a:rPr lang="cs-CZ" dirty="0"/>
              <a:t> notebooku lze již vybrat nový kernel</a:t>
            </a:r>
          </a:p>
          <a:p>
            <a:r>
              <a:rPr lang="cs-CZ" dirty="0"/>
              <a:t>V případě doinstalování balíčků je vždy nutné kernel RESTARTOVAT!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B1746D-71D9-A98E-7127-BF897C69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58" y="4248150"/>
            <a:ext cx="5616944" cy="24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6FF4CA-5252-3A6B-3D24-81068064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OnDemand</a:t>
            </a:r>
            <a:r>
              <a:rPr lang="cs-CZ" dirty="0"/>
              <a:t> – jiný HOME adresář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4B3D8A-0BD2-7970-F5E1-5A8BA0F3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12739"/>
          </a:xfrm>
        </p:spPr>
        <p:txBody>
          <a:bodyPr/>
          <a:lstStyle/>
          <a:p>
            <a:r>
              <a:rPr lang="cs-CZ" dirty="0"/>
              <a:t>V případě zvolení jiné fronty lze dostat stroj, který má jiný HOME adresář</a:t>
            </a:r>
          </a:p>
          <a:p>
            <a:pPr lvl="1"/>
            <a:r>
              <a:rPr lang="cs-CZ" dirty="0"/>
              <a:t>Kernel nainstalovaný na brno2 není k dispozici</a:t>
            </a:r>
          </a:p>
          <a:p>
            <a:pPr lvl="1"/>
            <a:r>
              <a:rPr lang="cs-CZ" dirty="0"/>
              <a:t>Nejsou k dispozici uložená data</a:t>
            </a:r>
          </a:p>
          <a:p>
            <a:r>
              <a:rPr lang="cs-CZ" dirty="0"/>
              <a:t>Řešením je připojení svého domovského adresáře pomocí symbolických proměnných</a:t>
            </a:r>
          </a:p>
          <a:p>
            <a:r>
              <a:rPr lang="cs-CZ" dirty="0"/>
              <a:t>Připojení existujícího kernelu:</a:t>
            </a:r>
          </a:p>
          <a:p>
            <a:pPr lvl="1"/>
            <a:r>
              <a:rPr lang="en-US" dirty="0"/>
              <a:t>ln -s /storage/brno2/home/</a:t>
            </a:r>
            <a:r>
              <a:rPr lang="cs-CZ" dirty="0" err="1"/>
              <a:t>uzJmeno</a:t>
            </a:r>
            <a:r>
              <a:rPr lang="en-US" dirty="0"/>
              <a:t>/.local/share/</a:t>
            </a:r>
            <a:r>
              <a:rPr lang="en-US" dirty="0" err="1"/>
              <a:t>jupyter</a:t>
            </a:r>
            <a:r>
              <a:rPr lang="en-US" dirty="0"/>
              <a:t>/kernels/</a:t>
            </a:r>
            <a:r>
              <a:rPr lang="cs-CZ" dirty="0" err="1"/>
              <a:t>mujKernel</a:t>
            </a:r>
            <a:r>
              <a:rPr lang="en-US" dirty="0"/>
              <a:t>/ 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/</a:t>
            </a:r>
            <a:r>
              <a:rPr lang="cs-CZ" dirty="0" err="1"/>
              <a:t>storage</a:t>
            </a:r>
            <a:r>
              <a:rPr lang="cs-CZ" dirty="0"/>
              <a:t>/XXX/</a:t>
            </a:r>
            <a:r>
              <a:rPr lang="cs-CZ" dirty="0" err="1"/>
              <a:t>home</a:t>
            </a:r>
            <a:r>
              <a:rPr lang="cs-CZ" dirty="0"/>
              <a:t>/</a:t>
            </a:r>
            <a:r>
              <a:rPr lang="cs-CZ" dirty="0" err="1"/>
              <a:t>uzJmeno</a:t>
            </a:r>
            <a:r>
              <a:rPr lang="cs-CZ" dirty="0"/>
              <a:t>/.</a:t>
            </a:r>
            <a:r>
              <a:rPr lang="cs-CZ" dirty="0" err="1"/>
              <a:t>local</a:t>
            </a:r>
            <a:r>
              <a:rPr lang="cs-CZ" dirty="0"/>
              <a:t>/</a:t>
            </a:r>
            <a:r>
              <a:rPr lang="cs-CZ" dirty="0" err="1"/>
              <a:t>share</a:t>
            </a:r>
            <a:r>
              <a:rPr lang="cs-CZ" dirty="0"/>
              <a:t>/</a:t>
            </a:r>
            <a:r>
              <a:rPr lang="cs-CZ" dirty="0" err="1"/>
              <a:t>juypter</a:t>
            </a:r>
            <a:r>
              <a:rPr lang="cs-CZ" dirty="0"/>
              <a:t>/</a:t>
            </a:r>
            <a:r>
              <a:rPr lang="cs-CZ" dirty="0" err="1"/>
              <a:t>kernels</a:t>
            </a:r>
            <a:r>
              <a:rPr lang="cs-CZ" dirty="0"/>
              <a:t>/</a:t>
            </a:r>
            <a:r>
              <a:rPr lang="cs-CZ" dirty="0" err="1"/>
              <a:t>mujKernel</a:t>
            </a:r>
            <a:endParaRPr lang="cs-CZ" dirty="0"/>
          </a:p>
          <a:p>
            <a:r>
              <a:rPr lang="cs-CZ" dirty="0"/>
              <a:t>Připojení </a:t>
            </a:r>
            <a:r>
              <a:rPr lang="cs-CZ" dirty="0" err="1"/>
              <a:t>home</a:t>
            </a:r>
            <a:r>
              <a:rPr lang="cs-CZ" dirty="0"/>
              <a:t> adresáře</a:t>
            </a:r>
          </a:p>
          <a:p>
            <a:pPr lvl="1"/>
            <a:r>
              <a:rPr lang="cs-CZ" dirty="0" err="1"/>
              <a:t>ln</a:t>
            </a:r>
            <a:r>
              <a:rPr lang="cs-CZ" dirty="0"/>
              <a:t> –s /</a:t>
            </a:r>
            <a:r>
              <a:rPr lang="cs-CZ" dirty="0" err="1"/>
              <a:t>storage</a:t>
            </a:r>
            <a:r>
              <a:rPr lang="cs-CZ" dirty="0"/>
              <a:t>/brno2/</a:t>
            </a:r>
            <a:r>
              <a:rPr lang="cs-CZ" dirty="0" err="1"/>
              <a:t>home</a:t>
            </a:r>
            <a:r>
              <a:rPr lang="cs-CZ" dirty="0"/>
              <a:t>/</a:t>
            </a:r>
            <a:r>
              <a:rPr lang="cs-CZ" dirty="0" err="1"/>
              <a:t>uzJmeno</a:t>
            </a:r>
            <a:r>
              <a:rPr lang="cs-CZ" dirty="0"/>
              <a:t>/ /</a:t>
            </a:r>
            <a:r>
              <a:rPr lang="cs-CZ" dirty="0" err="1"/>
              <a:t>storage</a:t>
            </a:r>
            <a:r>
              <a:rPr lang="cs-CZ" dirty="0"/>
              <a:t>/XXX/</a:t>
            </a:r>
            <a:r>
              <a:rPr lang="cs-CZ" dirty="0" err="1"/>
              <a:t>home</a:t>
            </a:r>
            <a:r>
              <a:rPr lang="cs-CZ" dirty="0"/>
              <a:t>/</a:t>
            </a:r>
            <a:r>
              <a:rPr lang="cs-CZ" dirty="0" err="1"/>
              <a:t>uzJmeno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2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9698E6-4B1D-DAEF-63E5-63197C48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D16120-C7C8-338F-48EE-96C4C276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Dostupné v průvodci začátečníka</a:t>
            </a:r>
          </a:p>
          <a:p>
            <a:r>
              <a:rPr lang="cs-CZ" dirty="0"/>
              <a:t>Adresa: </a:t>
            </a:r>
            <a:r>
              <a:rPr lang="cs-CZ" dirty="0">
                <a:hlinkClick r:id="rId2"/>
              </a:rPr>
              <a:t>https://wiki.metacentrum.cz/wiki/Pruvodce_pro_zacatecniky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451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D50D4D-3A7E-18F8-C1B1-440265A7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Přihlášení na čelní uzel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038B68-6F36-61C8-AF7B-651EB6A6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uzly běží pod OS Linux</a:t>
            </a:r>
          </a:p>
          <a:p>
            <a:r>
              <a:rPr lang="cs-CZ" dirty="0"/>
              <a:t>Přihlašuje se pomocí </a:t>
            </a:r>
            <a:r>
              <a:rPr lang="cs-CZ" dirty="0" err="1"/>
              <a:t>pomocí</a:t>
            </a:r>
            <a:r>
              <a:rPr lang="cs-CZ" dirty="0"/>
              <a:t> SSH (Windows -&gt; </a:t>
            </a:r>
            <a:r>
              <a:rPr lang="cs-CZ" dirty="0" err="1"/>
              <a:t>Putty</a:t>
            </a:r>
            <a:r>
              <a:rPr lang="cs-CZ" dirty="0"/>
              <a:t>)</a:t>
            </a:r>
          </a:p>
          <a:p>
            <a:r>
              <a:rPr lang="cs-CZ" dirty="0"/>
              <a:t>Sdílené mezi všemi uživateli</a:t>
            </a:r>
          </a:p>
          <a:p>
            <a:r>
              <a:rPr lang="cs-CZ" dirty="0"/>
              <a:t>Slouží pouze k zadávání úloh do front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77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2115D0-156C-4504-43AC-2D2A4129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čelních uzlů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97DFF8-AB1C-3C68-59B4-680E2969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83B022B-4B81-A2EB-C33A-8B820C99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2" y="1930400"/>
            <a:ext cx="8756700" cy="35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878817-32D5-769F-0CF2-3C82C5A4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Domovské adresáře – datové uzly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655DB7-F555-9864-3D53-8511A014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Přístup k adresářům pomocí FTP (např. </a:t>
            </a:r>
            <a:r>
              <a:rPr lang="cs-CZ" dirty="0" err="1"/>
              <a:t>Filezilla</a:t>
            </a:r>
            <a:r>
              <a:rPr lang="cs-CZ" dirty="0"/>
              <a:t>)</a:t>
            </a:r>
          </a:p>
          <a:p>
            <a:r>
              <a:rPr lang="cs-CZ" dirty="0"/>
              <a:t>Vhodné zvolit server, který slouží pro vybraný čelní uzel jako </a:t>
            </a:r>
            <a:r>
              <a:rPr lang="cs-CZ" dirty="0" err="1"/>
              <a:t>HomeDirectory</a:t>
            </a:r>
            <a:endParaRPr lang="cs-CZ" dirty="0"/>
          </a:p>
          <a:p>
            <a:r>
              <a:rPr lang="cs-CZ" dirty="0"/>
              <a:t>Bez kvót: </a:t>
            </a:r>
            <a:r>
              <a:rPr lang="en-US" dirty="0"/>
              <a:t>/storage/</a:t>
            </a:r>
            <a:r>
              <a:rPr lang="en-US" dirty="0" err="1"/>
              <a:t>brno</a:t>
            </a:r>
            <a:r>
              <a:rPr lang="cs-CZ" dirty="0"/>
              <a:t>2</a:t>
            </a:r>
            <a:r>
              <a:rPr lang="en-US" dirty="0"/>
              <a:t>/home/</a:t>
            </a:r>
            <a:r>
              <a:rPr lang="cs-CZ" dirty="0"/>
              <a:t> (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storage-brno2.metacentrum.cz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cs-CZ" dirty="0">
              <a:sym typeface="Wingdings" panose="05000000000000000000" pitchFamily="2" charset="2"/>
            </a:endParaRPr>
          </a:p>
          <a:p>
            <a:pPr lvl="1"/>
            <a:r>
              <a:rPr lang="cs-CZ" dirty="0"/>
              <a:t>skirit.ics.muni.cz	</a:t>
            </a:r>
          </a:p>
          <a:p>
            <a:pPr lvl="1"/>
            <a:r>
              <a:rPr lang="cs-CZ" dirty="0"/>
              <a:t>perian.grid.cesnet.cz	</a:t>
            </a:r>
          </a:p>
          <a:p>
            <a:r>
              <a:rPr lang="cs-CZ" dirty="0"/>
              <a:t>Seznam všech na </a:t>
            </a:r>
            <a:r>
              <a:rPr lang="cs-CZ" dirty="0">
                <a:hlinkClick r:id="rId2"/>
              </a:rPr>
              <a:t>https://wiki.metacentrum.cz/wiki/Prace_s_daty</a:t>
            </a:r>
            <a:endParaRPr lang="cs-CZ" dirty="0"/>
          </a:p>
          <a:p>
            <a:r>
              <a:rPr lang="cs-CZ" dirty="0"/>
              <a:t>Vhodné nastavit plný přístup pouze pro sebe (</a:t>
            </a:r>
            <a:r>
              <a:rPr lang="cs-CZ" dirty="0" err="1"/>
              <a:t>chmod</a:t>
            </a:r>
            <a:r>
              <a:rPr lang="cs-CZ" dirty="0"/>
              <a:t> 700 .)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2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31E7F9-ADB0-7F56-B739-028F76A0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Správa úloh přes web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821AB-5DFD-DB78-150A-5C0D9090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3096" cy="3880773"/>
          </a:xfrm>
        </p:spPr>
        <p:txBody>
          <a:bodyPr/>
          <a:lstStyle/>
          <a:p>
            <a:r>
              <a:rPr lang="cs-CZ" dirty="0"/>
              <a:t>Metavo.metacentrum.cz -&gt; Stav zdrojů -&gt; Osobní pohled</a:t>
            </a:r>
          </a:p>
          <a:p>
            <a:r>
              <a:rPr lang="cs-CZ" dirty="0"/>
              <a:t>Vždy dostupný výpis všech spuštěných úloh, včetně přidělených HW prostředků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E142836-D055-2DFE-F49C-D262EE5B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6" y="3199612"/>
            <a:ext cx="9454551" cy="82897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2395E69-639E-DB39-A763-4FBA824F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99" y="4258771"/>
            <a:ext cx="2572109" cy="100026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005002E-07E9-D9E2-C234-6CBB04BA1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9" y="4341148"/>
            <a:ext cx="7059352" cy="21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546D7-0890-63C4-60FB-79154E03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úloh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39AE87-37FC-A6E3-5BB7-020DC292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Nelze spouštět přímo na čelním uzlu (vždy pomocí QSUB)</a:t>
            </a:r>
          </a:p>
          <a:p>
            <a:r>
              <a:rPr lang="cs-CZ" dirty="0"/>
              <a:t>Nejdříve se musí zažádat o výpočetní prostředky a vyčkat na jejich přidělení</a:t>
            </a:r>
          </a:p>
          <a:p>
            <a:r>
              <a:rPr lang="cs-CZ" dirty="0"/>
              <a:t>QSUB příkaz lze vytvořit pomocí konfigurátoru na webu</a:t>
            </a:r>
          </a:p>
          <a:p>
            <a:r>
              <a:rPr lang="cs-CZ" dirty="0" err="1"/>
              <a:t>Metavo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Stav zdrojů  Sestavovač </a:t>
            </a:r>
            <a:r>
              <a:rPr lang="cs-CZ" dirty="0" err="1">
                <a:sym typeface="Wingdings" panose="05000000000000000000" pitchFamily="2" charset="2"/>
              </a:rPr>
              <a:t>qsub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847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D99ACB-0D91-5442-C936-3B3100C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Sestavení </a:t>
            </a:r>
            <a:r>
              <a:rPr lang="cs-CZ" dirty="0" err="1"/>
              <a:t>qsub</a:t>
            </a:r>
            <a:r>
              <a:rPr lang="cs-CZ" dirty="0"/>
              <a:t> příkazu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DCE52F-B892-4C5C-11AC-17F2AD0A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74B4253-4990-1425-0512-C4F2C2C2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56" y="1490690"/>
            <a:ext cx="7480515" cy="52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BEA4A-792D-7FBE-3FD3-21D57B06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DFBBF5-0AB7-2CA8-95B1-342F8DE7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Sestavení </a:t>
            </a:r>
            <a:r>
              <a:rPr lang="cs-CZ" dirty="0" err="1"/>
              <a:t>qsub</a:t>
            </a:r>
            <a:r>
              <a:rPr lang="cs-CZ" dirty="0"/>
              <a:t> příkazu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0102F-B3D2-B48F-6346-73577CE0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4498"/>
          </a:xfrm>
        </p:spPr>
        <p:txBody>
          <a:bodyPr>
            <a:normAutofit/>
          </a:bodyPr>
          <a:lstStyle/>
          <a:p>
            <a:r>
              <a:rPr lang="cs-CZ" dirty="0"/>
              <a:t>Maximální doba trvání úlohy	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walltime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=24:0:0 (max. 24h fronta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gpu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/>
              <a:t>Každá fronta má jinou maximální dobu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-q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gpu</a:t>
            </a:r>
            <a:endParaRPr lang="cs-CZ" dirty="0"/>
          </a:p>
          <a:p>
            <a:r>
              <a:rPr lang="cs-CZ" dirty="0"/>
              <a:t>Počet strojů a jader procesoru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=1:ncpus=4</a:t>
            </a:r>
          </a:p>
          <a:p>
            <a:r>
              <a:rPr lang="cs-CZ" dirty="0"/>
              <a:t>Velikost RAM (pozor na MB/GB)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mem=30gb</a:t>
            </a:r>
            <a:endParaRPr lang="cs-CZ" dirty="0"/>
          </a:p>
          <a:p>
            <a:r>
              <a:rPr lang="cs-CZ" dirty="0"/>
              <a:t>Počet grafických karet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ngpus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=1</a:t>
            </a:r>
            <a:endParaRPr lang="cs-CZ" dirty="0"/>
          </a:p>
          <a:p>
            <a:r>
              <a:rPr lang="cs-CZ" dirty="0"/>
              <a:t>Velikost </a:t>
            </a:r>
            <a:r>
              <a:rPr lang="cs-CZ" dirty="0" err="1"/>
              <a:t>scratch</a:t>
            </a:r>
            <a:r>
              <a:rPr lang="cs-CZ" dirty="0"/>
              <a:t> disku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scratch_ssd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=10gb</a:t>
            </a:r>
            <a:endParaRPr lang="cs-CZ" dirty="0"/>
          </a:p>
          <a:p>
            <a:r>
              <a:rPr lang="cs-CZ" dirty="0"/>
              <a:t>Výběr stroje (clusteru)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cl_XXX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cs-CZ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Velikost RAM (pozor na MB/GB)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mem=30gb</a:t>
            </a:r>
            <a:endParaRPr lang="cs-CZ" dirty="0"/>
          </a:p>
          <a:p>
            <a:r>
              <a:rPr lang="cs-CZ" dirty="0"/>
              <a:t>CUDA verze	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cuda_version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=12.2</a:t>
            </a:r>
          </a:p>
          <a:p>
            <a:r>
              <a:rPr lang="cs-CZ" dirty="0">
                <a:solidFill>
                  <a:schemeClr val="tx1"/>
                </a:solidFill>
                <a:latin typeface="+mj-lt"/>
              </a:rPr>
              <a:t>Všechny parametry na:</a:t>
            </a:r>
          </a:p>
          <a:p>
            <a:pPr lvl="1"/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https://wiki.metacentrum.cz/wiki/GPU_stroje</a:t>
            </a:r>
          </a:p>
        </p:txBody>
      </p:sp>
    </p:spTree>
    <p:extLst>
      <p:ext uri="{BB962C8B-B14F-4D97-AF65-F5344CB8AC3E}">
        <p14:creationId xmlns:p14="http://schemas.microsoft.com/office/powerpoint/2010/main" val="111501427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9979</TotalTime>
  <Words>1445</Words>
  <Application>Microsoft Office PowerPoint</Application>
  <PresentationFormat>Širokoúhlá obrazovka</PresentationFormat>
  <Paragraphs>168</Paragraphs>
  <Slides>25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2" baseType="lpstr">
      <vt:lpstr>_</vt:lpstr>
      <vt:lpstr>Arial</vt:lpstr>
      <vt:lpstr>Consolas</vt:lpstr>
      <vt:lpstr>Trebuchet MS</vt:lpstr>
      <vt:lpstr>Wingdings</vt:lpstr>
      <vt:lpstr>Wingdings 3</vt:lpstr>
      <vt:lpstr>Fazeta</vt:lpstr>
      <vt:lpstr>Metacentrum</vt:lpstr>
      <vt:lpstr>Gridové počítání</vt:lpstr>
      <vt:lpstr>Přihlášení na čelní uzel</vt:lpstr>
      <vt:lpstr>Seznam čelních uzlů</vt:lpstr>
      <vt:lpstr>Domovské adresáře – datové uzly</vt:lpstr>
      <vt:lpstr>Správa úloh přes web</vt:lpstr>
      <vt:lpstr>Vytváření úloh</vt:lpstr>
      <vt:lpstr>Sestavení qsub příkazu</vt:lpstr>
      <vt:lpstr>Sestavení qsub příkazu</vt:lpstr>
      <vt:lpstr>GPU stroje</vt:lpstr>
      <vt:lpstr>Sestavení qsub příkazu</vt:lpstr>
      <vt:lpstr>Interaktivní úloha</vt:lpstr>
      <vt:lpstr>Anaconda (mamba) enviroment</vt:lpstr>
      <vt:lpstr>Anaconda instalace balíčků</vt:lpstr>
      <vt:lpstr>Spuštění dávkové úlohy</vt:lpstr>
      <vt:lpstr>Práce s daty</vt:lpstr>
      <vt:lpstr>SCRATCH adresář</vt:lpstr>
      <vt:lpstr>Ukázkový script - SCRATCH</vt:lpstr>
      <vt:lpstr>Ukázkový script - HOME</vt:lpstr>
      <vt:lpstr>Ondemand – Jupyter Notebook</vt:lpstr>
      <vt:lpstr>Ondemand – Jupyter + Mamba</vt:lpstr>
      <vt:lpstr>Ondemand – Jupyter + Mamba</vt:lpstr>
      <vt:lpstr>OnDemand – Aktivace nového kernelu</vt:lpstr>
      <vt:lpstr>OnDemand – jiný HOME adresář</vt:lpstr>
      <vt:lpstr>Další informace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Metacentrum</dc:title>
  <dc:creator>Martin Poláček</dc:creator>
  <cp:lastModifiedBy>Martin Poláček</cp:lastModifiedBy>
  <cp:revision>12</cp:revision>
  <dcterms:created xsi:type="dcterms:W3CDTF">2024-02-15T13:24:08Z</dcterms:created>
  <dcterms:modified xsi:type="dcterms:W3CDTF">2024-03-06T10:08:41Z</dcterms:modified>
</cp:coreProperties>
</file>