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60" r:id="rId3"/>
    <p:sldId id="267" r:id="rId4"/>
    <p:sldId id="268" r:id="rId5"/>
    <p:sldId id="281" r:id="rId6"/>
    <p:sldId id="280" r:id="rId7"/>
    <p:sldId id="272" r:id="rId8"/>
    <p:sldId id="273" r:id="rId9"/>
    <p:sldId id="282" r:id="rId10"/>
    <p:sldId id="274" r:id="rId11"/>
    <p:sldId id="275" r:id="rId12"/>
    <p:sldId id="276" r:id="rId13"/>
    <p:sldId id="285" r:id="rId14"/>
    <p:sldId id="283" r:id="rId15"/>
    <p:sldId id="286" r:id="rId16"/>
    <p:sldId id="279" r:id="rId17"/>
    <p:sldId id="287" r:id="rId18"/>
    <p:sldId id="278" r:id="rId19"/>
    <p:sldId id="277" r:id="rId20"/>
  </p:sldIdLst>
  <p:sldSz cx="9144000" cy="6858000" type="screen4x3"/>
  <p:notesSz cx="7099300" cy="10234613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9281" autoAdjust="0"/>
  </p:normalViewPr>
  <p:slideViewPr>
    <p:cSldViewPr>
      <p:cViewPr varScale="1">
        <p:scale>
          <a:sx n="131" d="100"/>
          <a:sy n="131" d="100"/>
        </p:scale>
        <p:origin x="103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cs-CZ" altLang="en-US" noProof="0" smtClean="0"/>
              <a:t>Klepnutím lze upravit styl předlohy nadpisů.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cs-CZ" altLang="en-US" noProof="0" smtClean="0"/>
              <a:t>Klepnutím lze upravit styl předlohy podnadpisů.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8721B-D764-4621-8FF2-5C7680DBF0F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915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2197-A5B4-4AD7-8E09-A24AFF521A6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723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D549-45B9-44F1-851C-DD6D344AFBC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4031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24C5-FFFB-4FB4-9CA0-47340106411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8999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3607-CA3B-4E50-81B1-525DB75040F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49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53C95-9DC2-492D-956B-4A913717484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9903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583C-0E18-43AD-A904-FE83F1989FE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5750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7B8DD-0F35-420F-90FA-DF8A0274F26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238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B4146-D5FD-43B2-8026-DB6D077812F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66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BFC94-4879-4575-B237-2F3B33ED658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523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05275-BBF2-4AA1-815E-F9483A035DC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83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5EEF-B262-4B9B-8947-FFDF7E790E3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906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F51EB-A477-42A1-9AD7-9131F9BE6F4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1425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Klepnutím lze upravit styly předlohy textu.</a:t>
            </a:r>
          </a:p>
          <a:p>
            <a:pPr lvl="1"/>
            <a:r>
              <a:rPr lang="cs-CZ" altLang="en-US" smtClean="0"/>
              <a:t>Druhá úroveň</a:t>
            </a:r>
          </a:p>
          <a:p>
            <a:pPr lvl="2"/>
            <a:r>
              <a:rPr lang="cs-CZ" altLang="en-US" smtClean="0"/>
              <a:t>Třetí úroveň</a:t>
            </a:r>
          </a:p>
          <a:p>
            <a:pPr lvl="3"/>
            <a:r>
              <a:rPr lang="cs-CZ" altLang="en-US" smtClean="0"/>
              <a:t>Čtvrtá úroveň</a:t>
            </a:r>
          </a:p>
          <a:p>
            <a:pPr lvl="4"/>
            <a:r>
              <a:rPr lang="cs-CZ" altLang="en-US" smtClean="0"/>
              <a:t>Pátá úroveň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5514F4A4-2F98-4834-816A-259E5F767A1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 b="1" smtClean="0"/>
              <a:t>Počítačová lingvistika</a:t>
            </a:r>
            <a:r>
              <a:rPr lang="cs-CZ" altLang="cs-CZ" smtClean="0"/>
              <a:t/>
            </a:r>
            <a:br>
              <a:rPr lang="cs-CZ" altLang="cs-CZ" smtClean="0"/>
            </a:br>
            <a:r>
              <a:rPr lang="cs-CZ" altLang="cs-CZ" smtClean="0"/>
              <a:t>	</a:t>
            </a:r>
            <a:r>
              <a:rPr lang="en-US" altLang="cs-CZ" smtClean="0"/>
              <a:t>Computational linguistics</a:t>
            </a:r>
            <a:r>
              <a:rPr lang="cs-CZ" altLang="cs-CZ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962400"/>
            <a:ext cx="7993062" cy="2779713"/>
          </a:xfrm>
        </p:spPr>
        <p:txBody>
          <a:bodyPr/>
          <a:lstStyle/>
          <a:p>
            <a:pPr eaLnBrk="1" hangingPunct="1"/>
            <a:r>
              <a:rPr lang="cs-CZ" altLang="cs-CZ" smtClean="0"/>
              <a:t>	Statistický popis přirozeného jazyka</a:t>
            </a:r>
            <a:r>
              <a:rPr lang="en-US" altLang="cs-CZ" smtClean="0"/>
              <a:t>;</a:t>
            </a:r>
            <a:r>
              <a:rPr lang="cs-CZ" altLang="cs-CZ" smtClean="0"/>
              <a:t>  	pravděpodobnost a teorie informace</a:t>
            </a:r>
          </a:p>
          <a:p>
            <a:pPr eaLnBrk="1" hangingPunct="1"/>
            <a:endParaRPr lang="cs-CZ" altLang="cs-CZ" smtClean="0"/>
          </a:p>
          <a:p>
            <a:pPr eaLnBrk="1" hangingPunct="1"/>
            <a:endParaRPr lang="cs-CZ" altLang="cs-CZ" smtClean="0"/>
          </a:p>
          <a:p>
            <a:pPr eaLnBrk="1" hangingPunct="1"/>
            <a:endParaRPr lang="cs-CZ" altLang="cs-CZ" smtClean="0"/>
          </a:p>
          <a:p>
            <a:pPr algn="r" eaLnBrk="1" hangingPunct="1"/>
            <a:r>
              <a:rPr lang="en-US" altLang="cs-CZ" sz="1200" smtClean="0">
                <a:cs typeface="Arial" panose="020B0604020202020204" pitchFamily="34" charset="0"/>
              </a:rPr>
              <a:t>©</a:t>
            </a:r>
            <a:r>
              <a:rPr lang="cs-CZ" altLang="cs-CZ" sz="1200" smtClean="0">
                <a:cs typeface="Arial" panose="020B0604020202020204" pitchFamily="34" charset="0"/>
              </a:rPr>
              <a:t> </a:t>
            </a:r>
            <a:r>
              <a:rPr lang="cs-CZ" altLang="cs-CZ" sz="1200" smtClean="0"/>
              <a:t>Petr Červa, TUL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Základní vlastnosti entropie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569325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K</a:t>
            </a:r>
            <a:r>
              <a:rPr lang="en-US" altLang="cs-CZ" sz="2000" smtClean="0"/>
              <a:t>dy je entropie rovna 0</a:t>
            </a:r>
            <a:r>
              <a:rPr lang="cs-CZ" altLang="cs-CZ" sz="200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cs-CZ" sz="1800" smtClean="0"/>
              <a:t>p</a:t>
            </a:r>
            <a:r>
              <a:rPr lang="cs-CZ" altLang="cs-CZ" sz="1800" smtClean="0"/>
              <a:t>okud je výsledek experimentu znám dopředu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Jaká je horní mez entropie?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smtClean="0"/>
              <a:t>největší entropii má rovnoměrné rozdělení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smtClean="0"/>
              <a:t>pro | </a:t>
            </a:r>
            <a:r>
              <a:rPr lang="cs-CZ" altLang="cs-CZ" sz="1800" smtClean="0">
                <a:cs typeface="Arial" panose="020B0604020202020204" pitchFamily="34" charset="0"/>
              </a:rPr>
              <a:t>Ω</a:t>
            </a:r>
            <a:r>
              <a:rPr lang="cs-CZ" altLang="cs-CZ" sz="1800" smtClean="0"/>
              <a:t> | = N platí H(X)  </a:t>
            </a:r>
            <a:r>
              <a:rPr lang="cs-CZ" altLang="cs-CZ" sz="1800" smtClean="0">
                <a:cs typeface="Arial" panose="020B0604020202020204" pitchFamily="34" charset="0"/>
              </a:rPr>
              <a:t>≤</a:t>
            </a:r>
            <a:r>
              <a:rPr lang="cs-CZ" altLang="cs-CZ" sz="1800" smtClean="0"/>
              <a:t> log2(N) !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Entropie je vždy nezáporná hodnota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smtClean="0"/>
              <a:t>0 </a:t>
            </a:r>
            <a:r>
              <a:rPr lang="cs-CZ" altLang="cs-CZ" sz="1800" smtClean="0">
                <a:cs typeface="Arial" panose="020B0604020202020204" pitchFamily="34" charset="0"/>
              </a:rPr>
              <a:t>≤</a:t>
            </a:r>
            <a:r>
              <a:rPr lang="cs-CZ" altLang="cs-CZ" sz="1800" smtClean="0"/>
              <a:t>  H (X) viz vzorec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5632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3068638"/>
          <a:ext cx="5688013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Rastrový obrázek" r:id="rId3" imgW="5458587" imgH="3086531" progId="Paint.Picture">
                  <p:embed/>
                </p:oleObj>
              </mc:Choice>
              <mc:Fallback>
                <p:oleObj name="Rastrový obrázek" r:id="rId3" imgW="5458587" imgH="308653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5688013" cy="321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Perplexita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4895850"/>
          </a:xfrm>
        </p:spPr>
        <p:txBody>
          <a:bodyPr/>
          <a:lstStyle/>
          <a:p>
            <a:pPr eaLnBrk="1" hangingPunct="1">
              <a:defRPr/>
            </a:pPr>
            <a:r>
              <a:rPr lang="cs-CZ" sz="2000" dirty="0" smtClean="0"/>
              <a:t>Náhodná veličina nabývá 2 hodnot se stejnou pravděpodobností</a:t>
            </a:r>
          </a:p>
          <a:p>
            <a:pPr lvl="1" eaLnBrk="1" hangingPunct="1">
              <a:defRPr/>
            </a:pPr>
            <a:r>
              <a:rPr lang="cs-CZ" sz="2000" dirty="0">
                <a:ea typeface="+mn-ea"/>
                <a:cs typeface="+mn-cs"/>
              </a:rPr>
              <a:t>H(X) = 1 </a:t>
            </a:r>
            <a:r>
              <a:rPr lang="cs-CZ" sz="2000" dirty="0" smtClean="0">
                <a:ea typeface="+mn-ea"/>
                <a:cs typeface="+mn-cs"/>
              </a:rPr>
              <a:t>bit, </a:t>
            </a:r>
            <a:r>
              <a:rPr lang="cs-CZ" sz="2000" dirty="0" smtClean="0"/>
              <a:t>G</a:t>
            </a:r>
            <a:r>
              <a:rPr lang="en-US" sz="2000" dirty="0" smtClean="0"/>
              <a:t>(X) </a:t>
            </a:r>
            <a:r>
              <a:rPr lang="cs-CZ" sz="2000" dirty="0"/>
              <a:t>=</a:t>
            </a:r>
            <a:r>
              <a:rPr lang="en-US" sz="2000" dirty="0" smtClean="0"/>
              <a:t> 2</a:t>
            </a:r>
            <a:endParaRPr lang="cs-CZ" sz="20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cs-CZ" sz="2000" dirty="0" smtClean="0"/>
              <a:t>Náhodná veličina nabývá 32 hodnot se stejnou pravděpodobností</a:t>
            </a:r>
          </a:p>
          <a:p>
            <a:pPr lvl="1" eaLnBrk="1" hangingPunct="1">
              <a:defRPr/>
            </a:pPr>
            <a:r>
              <a:rPr lang="cs-CZ" sz="2000" dirty="0">
                <a:ea typeface="+mn-ea"/>
                <a:cs typeface="+mn-cs"/>
              </a:rPr>
              <a:t>H(X) = 5 </a:t>
            </a:r>
            <a:r>
              <a:rPr lang="cs-CZ" sz="2000" dirty="0" smtClean="0">
                <a:ea typeface="+mn-ea"/>
                <a:cs typeface="+mn-cs"/>
              </a:rPr>
              <a:t>bit, G</a:t>
            </a:r>
            <a:r>
              <a:rPr lang="en-US" sz="2000" dirty="0" smtClean="0">
                <a:ea typeface="+mn-ea"/>
                <a:cs typeface="+mn-cs"/>
              </a:rPr>
              <a:t>(X) = 32</a:t>
            </a:r>
            <a:endParaRPr lang="cs-CZ" sz="20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cs-CZ" sz="2000" dirty="0" smtClean="0"/>
              <a:t>Náhodná veličina nabývající 32 možných hodnot, 2 s pravděpodobností téměř 0,5 – zbytek se zanedbatelně malou, téměř nulovou</a:t>
            </a:r>
          </a:p>
          <a:p>
            <a:pPr lvl="1" eaLnBrk="1" hangingPunct="1">
              <a:defRPr/>
            </a:pPr>
            <a:r>
              <a:rPr lang="cs-CZ" sz="2000" dirty="0">
                <a:ea typeface="+mn-ea"/>
                <a:cs typeface="+mn-cs"/>
              </a:rPr>
              <a:t>H(X) cca 1 </a:t>
            </a:r>
            <a:r>
              <a:rPr lang="cs-CZ" sz="2000" dirty="0" smtClean="0">
                <a:ea typeface="+mn-ea"/>
                <a:cs typeface="+mn-cs"/>
              </a:rPr>
              <a:t>bit</a:t>
            </a:r>
            <a:r>
              <a:rPr lang="en-US" sz="2000" dirty="0" smtClean="0">
                <a:ea typeface="+mn-ea"/>
                <a:cs typeface="+mn-cs"/>
              </a:rPr>
              <a:t>, </a:t>
            </a:r>
            <a:r>
              <a:rPr lang="cs-CZ" sz="2000" dirty="0" smtClean="0"/>
              <a:t>G</a:t>
            </a:r>
            <a:r>
              <a:rPr lang="en-US" sz="2000" dirty="0"/>
              <a:t>(X) </a:t>
            </a:r>
            <a:r>
              <a:rPr lang="en-US" sz="2000" dirty="0" smtClean="0"/>
              <a:t>&gt; 2</a:t>
            </a:r>
            <a:endParaRPr lang="cs-CZ" sz="20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cs-CZ" sz="2000" dirty="0" err="1" smtClean="0"/>
              <a:t>Perplexita</a:t>
            </a:r>
            <a:r>
              <a:rPr lang="cs-CZ" sz="2000" dirty="0" smtClean="0"/>
              <a:t> umožňuje </a:t>
            </a:r>
            <a:r>
              <a:rPr lang="en-US" sz="2000" dirty="0" err="1" smtClean="0"/>
              <a:t>po</a:t>
            </a:r>
            <a:r>
              <a:rPr lang="cs-CZ" sz="2000" dirty="0" smtClean="0"/>
              <a:t>ro</a:t>
            </a:r>
            <a:r>
              <a:rPr lang="en-US" sz="2000" dirty="0" err="1" smtClean="0"/>
              <a:t>vn</a:t>
            </a:r>
            <a:r>
              <a:rPr lang="cs-CZ" sz="2000" dirty="0" err="1" smtClean="0"/>
              <a:t>at</a:t>
            </a:r>
            <a:r>
              <a:rPr lang="cs-CZ" sz="2000" dirty="0" smtClean="0"/>
              <a:t>, jak těžké </a:t>
            </a:r>
            <a:r>
              <a:rPr lang="cs-CZ" sz="2000" dirty="0"/>
              <a:t>je předvídat dvě náhodné veličiny, které </a:t>
            </a:r>
            <a:r>
              <a:rPr lang="cs-CZ" sz="2000" dirty="0" smtClean="0"/>
              <a:t>nabývají stejného počtu hodnot ale mají různou entropii:</a:t>
            </a:r>
          </a:p>
          <a:p>
            <a:pPr lvl="1" eaLnBrk="1" hangingPunct="1">
              <a:buFont typeface="Symbol"/>
              <a:buChar char="Þ"/>
              <a:defRPr/>
            </a:pPr>
            <a:r>
              <a:rPr lang="cs-CZ" sz="1800" dirty="0"/>
              <a:t>t</a:t>
            </a:r>
            <a:r>
              <a:rPr lang="cs-CZ" sz="1800" dirty="0" smtClean="0"/>
              <a:t>oto porovnání je vztaženo k veličině s rovnoměrným rozdělením </a:t>
            </a:r>
            <a:r>
              <a:rPr lang="cs-CZ" sz="1800" dirty="0" err="1" smtClean="0"/>
              <a:t>pravděp</a:t>
            </a:r>
            <a:r>
              <a:rPr lang="cs-CZ" sz="1800" dirty="0" smtClean="0"/>
              <a:t>.</a:t>
            </a:r>
          </a:p>
          <a:p>
            <a:pPr lvl="1" eaLnBrk="1" hangingPunct="1">
              <a:buFont typeface="Symbol"/>
              <a:buChar char="Þ"/>
              <a:defRPr/>
            </a:pPr>
            <a:r>
              <a:rPr lang="cs-CZ" sz="1800" dirty="0" smtClean="0"/>
              <a:t>predikovat veličinu s </a:t>
            </a:r>
            <a:r>
              <a:rPr lang="cs-CZ" sz="1800" dirty="0" err="1" smtClean="0"/>
              <a:t>perplexitou</a:t>
            </a:r>
            <a:r>
              <a:rPr lang="cs-CZ" sz="1800" dirty="0" smtClean="0"/>
              <a:t> </a:t>
            </a:r>
            <a:r>
              <a:rPr lang="cs-CZ" sz="1800" b="1" dirty="0" smtClean="0"/>
              <a:t>k</a:t>
            </a:r>
            <a:r>
              <a:rPr lang="cs-CZ" sz="1800" dirty="0" smtClean="0"/>
              <a:t> je stejně těžké, jako predikovat výsledek experimentu s náhodnou veličinou o </a:t>
            </a:r>
            <a:r>
              <a:rPr lang="cs-CZ" sz="1800" b="1" dirty="0" smtClean="0"/>
              <a:t>k</a:t>
            </a:r>
            <a:r>
              <a:rPr lang="cs-CZ" sz="1800" dirty="0" smtClean="0"/>
              <a:t> výstupech a rovnoměrným rozložením pravděpodobnosti</a:t>
            </a:r>
          </a:p>
          <a:p>
            <a:pPr lvl="1" eaLnBrk="1" hangingPunct="1">
              <a:buFont typeface="Symbol"/>
              <a:buChar char="Þ"/>
              <a:defRPr/>
            </a:pPr>
            <a:r>
              <a:rPr lang="cs-CZ" sz="1800" dirty="0" err="1" smtClean="0"/>
              <a:t>perplexita</a:t>
            </a:r>
            <a:r>
              <a:rPr lang="cs-CZ" sz="1800" dirty="0" smtClean="0"/>
              <a:t> neudává, kolika hodnota veličina nabývá !!! Pouze říká, jak těžké je ji předvídat ve vztahu k veličině s </a:t>
            </a:r>
            <a:r>
              <a:rPr lang="cs-CZ" sz="1800" b="1" dirty="0" smtClean="0"/>
              <a:t>k</a:t>
            </a:r>
            <a:r>
              <a:rPr lang="cs-CZ" sz="1800" dirty="0" smtClean="0"/>
              <a:t> výstupy a rovnoměrným rozdělením !!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cs-CZ" sz="18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6011863" y="333375"/>
          <a:ext cx="18716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863225" imgH="228501" progId="Equation.DSMT4">
                  <p:embed/>
                </p:oleObj>
              </mc:Choice>
              <mc:Fallback>
                <p:oleObj name="Equation" r:id="rId3" imgW="863225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33375"/>
                        <a:ext cx="18716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Sdružená a podmíněná entropie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14705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Dvě náhodné veličiny: X a Y</a:t>
            </a:r>
            <a:endParaRPr lang="el-GR" altLang="cs-CZ" sz="20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Sdružená entropie :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001838" y="1916113"/>
          <a:ext cx="4710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2679700" imgH="279400" progId="Equation.DSMT4">
                  <p:embed/>
                </p:oleObj>
              </mc:Choice>
              <mc:Fallback>
                <p:oleObj name="Equation" r:id="rId3" imgW="26797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916113"/>
                        <a:ext cx="47101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68313" y="2492375"/>
            <a:ext cx="8569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cs-CZ" altLang="cs-CZ" sz="2000"/>
              <a:t>Podmíněná entropie: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/>
              <a:t>vyčísluje zbytkovou míru nejistoty náhodné veličiny Y za podmínky, že jsou známy hodnoty náhodné veličiny X</a:t>
            </a:r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  <a:p>
            <a:pPr lvl="1" eaLnBrk="1" hangingPunct="1">
              <a:lnSpc>
                <a:spcPct val="90000"/>
              </a:lnSpc>
            </a:pPr>
            <a:endParaRPr lang="cs-CZ" altLang="cs-CZ" sz="1800"/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1763713" y="3500438"/>
          <a:ext cx="52641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2997200" imgH="1041400" progId="Equation.DSMT4">
                  <p:embed/>
                </p:oleObj>
              </mc:Choice>
              <mc:Fallback>
                <p:oleObj name="Equation" r:id="rId5" imgW="2997200" imgH="1041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526415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5157788"/>
          <a:ext cx="3216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1777229" imgH="203112" progId="Equation.DSMT4">
                  <p:embed/>
                </p:oleObj>
              </mc:Choice>
              <mc:Fallback>
                <p:oleObj name="Equation" r:id="rId7" imgW="1777229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32162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Příklad: sdružená entropie dvojic slov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07950" y="1557338"/>
            <a:ext cx="90360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/>
              <a:t>X, Y jsou množiny všech slov =&gt; sčítá se přes všechny možné dvojice slov</a:t>
            </a:r>
          </a:p>
          <a:p>
            <a:pPr eaLnBrk="1" hangingPunct="1"/>
            <a:endParaRPr lang="cs-CZ" altLang="cs-CZ" sz="2000"/>
          </a:p>
          <a:p>
            <a:pPr eaLnBrk="1" hangingPunct="1"/>
            <a:r>
              <a:rPr lang="cs-CZ" altLang="cs-CZ" sz="2000"/>
              <a:t>Příklad textu</a:t>
            </a:r>
          </a:p>
          <a:p>
            <a:pPr eaLnBrk="1" hangingPunct="1"/>
            <a:endParaRPr lang="cs-CZ" altLang="cs-CZ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/>
              <a:t>	„</a:t>
            </a:r>
            <a:r>
              <a:rPr lang="en-US" altLang="cs-CZ" sz="2000"/>
              <a:t>&lt;s&gt; </a:t>
            </a:r>
            <a:r>
              <a:rPr lang="cs-CZ" altLang="cs-CZ" sz="2000"/>
              <a:t>dnes respektive dnes možná“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/>
              <a:t>	Řešení: (součet rovnou pouze přes viděné dvojice)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000"/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cs-CZ" sz="2000"/>
              <a:t>	H(X</a:t>
            </a:r>
            <a:r>
              <a:rPr lang="cs-CZ" altLang="cs-CZ" sz="2000"/>
              <a:t>,</a:t>
            </a:r>
            <a:r>
              <a:rPr lang="en-US" altLang="cs-CZ" sz="2000"/>
              <a:t>Y) = P(&lt;s&gt;</a:t>
            </a:r>
            <a:r>
              <a:rPr lang="cs-CZ" altLang="cs-CZ" sz="2000"/>
              <a:t>,dnes</a:t>
            </a:r>
            <a:r>
              <a:rPr lang="en-US" altLang="cs-CZ" sz="2000"/>
              <a:t>)log(P(&lt;s&gt;</a:t>
            </a:r>
            <a:r>
              <a:rPr lang="cs-CZ" altLang="cs-CZ" sz="2000"/>
              <a:t>,dnes</a:t>
            </a:r>
            <a:r>
              <a:rPr lang="en-US" altLang="cs-CZ" sz="2000"/>
              <a:t>)+ P(</a:t>
            </a:r>
            <a:r>
              <a:rPr lang="cs-CZ" altLang="cs-CZ" sz="2000"/>
              <a:t>dnes,resp.</a:t>
            </a:r>
            <a:r>
              <a:rPr lang="en-US" altLang="cs-CZ" sz="2000"/>
              <a:t>)log(P(</a:t>
            </a:r>
            <a:r>
              <a:rPr lang="cs-CZ" altLang="cs-CZ" sz="2000"/>
              <a:t>dnes,resp.</a:t>
            </a:r>
            <a:r>
              <a:rPr lang="en-US" altLang="cs-CZ" sz="2000"/>
              <a:t>)+…. H(</a:t>
            </a:r>
            <a:r>
              <a:rPr lang="cs-CZ" altLang="cs-CZ" sz="2000"/>
              <a:t>X</a:t>
            </a:r>
            <a:r>
              <a:rPr lang="en-US" altLang="cs-CZ" sz="2000"/>
              <a:t>,</a:t>
            </a:r>
            <a:r>
              <a:rPr lang="cs-CZ" altLang="cs-CZ" sz="2000"/>
              <a:t>Y</a:t>
            </a:r>
            <a:r>
              <a:rPr lang="en-US" altLang="cs-CZ" sz="2000"/>
              <a:t>) =</a:t>
            </a:r>
            <a:r>
              <a:rPr lang="cs-CZ" altLang="cs-CZ" sz="2000"/>
              <a:t> -</a:t>
            </a:r>
            <a:r>
              <a:rPr lang="en-US" altLang="cs-CZ" sz="2000"/>
              <a:t>[1/4log(1/4)+1/4*log(1/4)+1/4*log(1/4)+1/4log(1/4)] = 2</a:t>
            </a:r>
          </a:p>
        </p:txBody>
      </p:sp>
      <p:graphicFrame>
        <p:nvGraphicFramePr>
          <p:cNvPr id="1536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1268413"/>
          <a:ext cx="46085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2679700" imgH="279400" progId="Equation.DSMT4">
                  <p:embed/>
                </p:oleObj>
              </mc:Choice>
              <mc:Fallback>
                <p:oleObj name="Equation" r:id="rId3" imgW="26797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413"/>
                        <a:ext cx="46085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9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9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79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9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800" smtClean="0"/>
              <a:t>Příklad: podmíněná entropie dvojic slov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07950" y="1700213"/>
            <a:ext cx="89281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2000"/>
              <a:t>X,Y jsou množiny všech slov </a:t>
            </a:r>
            <a:r>
              <a:rPr lang="en-US" altLang="cs-CZ" sz="2000"/>
              <a:t>=&gt;</a:t>
            </a:r>
            <a:r>
              <a:rPr lang="cs-CZ" altLang="cs-CZ" sz="2000"/>
              <a:t> sčítá se přes všechny možné kombinace</a:t>
            </a:r>
            <a:r>
              <a:rPr lang="en-US" altLang="cs-CZ" sz="2000"/>
              <a:t> slov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/>
          </a:p>
          <a:p>
            <a:pPr eaLnBrk="1" hangingPunct="1"/>
            <a:r>
              <a:rPr lang="cs-CZ" altLang="cs-CZ" sz="2600"/>
              <a:t>Text: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600"/>
              <a:t>	</a:t>
            </a:r>
            <a:r>
              <a:rPr lang="cs-CZ" altLang="cs-CZ" sz="2000"/>
              <a:t>„</a:t>
            </a:r>
            <a:r>
              <a:rPr lang="en-US" altLang="cs-CZ" sz="2000"/>
              <a:t>&lt;s&gt; </a:t>
            </a:r>
            <a:r>
              <a:rPr lang="cs-CZ" altLang="cs-CZ" sz="2000"/>
              <a:t>dnes respektive dnes možná“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1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/>
              <a:t>	Řešení: (součet rovnou pouze přes viděné dvojice)</a:t>
            </a:r>
          </a:p>
          <a:p>
            <a:pPr eaLnBrk="1" hangingPunct="1">
              <a:spcBef>
                <a:spcPct val="6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cs-CZ" altLang="cs-CZ" sz="2000"/>
              <a:t>	</a:t>
            </a:r>
            <a:r>
              <a:rPr lang="en-US" altLang="cs-CZ" sz="2000"/>
              <a:t>H(</a:t>
            </a:r>
            <a:r>
              <a:rPr lang="cs-CZ" altLang="cs-CZ" sz="2000"/>
              <a:t>Y</a:t>
            </a:r>
            <a:r>
              <a:rPr lang="en-US" altLang="cs-CZ" sz="2000"/>
              <a:t>|</a:t>
            </a:r>
            <a:r>
              <a:rPr lang="cs-CZ" altLang="cs-CZ" sz="2000"/>
              <a:t>X</a:t>
            </a:r>
            <a:r>
              <a:rPr lang="en-US" altLang="cs-CZ" sz="2000"/>
              <a:t>) = P(&lt;s&gt;</a:t>
            </a:r>
            <a:r>
              <a:rPr lang="cs-CZ" altLang="cs-CZ" sz="2000"/>
              <a:t>,dnes</a:t>
            </a:r>
            <a:r>
              <a:rPr lang="en-US" altLang="cs-CZ" sz="2000"/>
              <a:t>)log(P(</a:t>
            </a:r>
            <a:r>
              <a:rPr lang="cs-CZ" altLang="cs-CZ" sz="2000"/>
              <a:t>dnes</a:t>
            </a:r>
            <a:r>
              <a:rPr lang="en-US" altLang="cs-CZ" sz="2000"/>
              <a:t>|&lt;s&gt;)+ P(</a:t>
            </a:r>
            <a:r>
              <a:rPr lang="cs-CZ" altLang="cs-CZ" sz="2000"/>
              <a:t>dnes,resp.</a:t>
            </a:r>
            <a:r>
              <a:rPr lang="en-US" altLang="cs-CZ" sz="2000"/>
              <a:t>)log(P(</a:t>
            </a:r>
            <a:r>
              <a:rPr lang="cs-CZ" altLang="cs-CZ" sz="2000"/>
              <a:t>resp.</a:t>
            </a:r>
            <a:r>
              <a:rPr lang="en-US" altLang="cs-CZ" sz="2000"/>
              <a:t>|</a:t>
            </a:r>
            <a:r>
              <a:rPr lang="cs-CZ" altLang="cs-CZ" sz="2000"/>
              <a:t>dnes</a:t>
            </a:r>
            <a:r>
              <a:rPr lang="en-US" altLang="cs-CZ" sz="2000"/>
              <a:t>)+…. H(</a:t>
            </a:r>
            <a:r>
              <a:rPr lang="cs-CZ" altLang="cs-CZ" sz="2000"/>
              <a:t>Y</a:t>
            </a:r>
            <a:r>
              <a:rPr lang="en-US" altLang="cs-CZ" sz="2000"/>
              <a:t>|</a:t>
            </a:r>
            <a:r>
              <a:rPr lang="cs-CZ" altLang="cs-CZ" sz="2000"/>
              <a:t>X</a:t>
            </a:r>
            <a:r>
              <a:rPr lang="en-US" altLang="cs-CZ" sz="2000"/>
              <a:t>) = -[1/4log(1)+1/4*log(1</a:t>
            </a:r>
            <a:r>
              <a:rPr lang="cs-CZ" altLang="cs-CZ" sz="2000"/>
              <a:t>/2</a:t>
            </a:r>
            <a:r>
              <a:rPr lang="en-US" altLang="cs-CZ" sz="2000"/>
              <a:t>)+1/4*log(1)+1/4log(1/2)] = 0.5</a:t>
            </a:r>
            <a:endParaRPr lang="cs-CZ" altLang="cs-CZ" sz="2000"/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cs-CZ" altLang="cs-CZ" sz="2000"/>
              <a:t>	</a:t>
            </a:r>
            <a:r>
              <a:rPr lang="cs-CZ" altLang="cs-CZ" sz="2000" u="sng"/>
              <a:t>H</a:t>
            </a:r>
            <a:r>
              <a:rPr lang="en-US" altLang="cs-CZ" sz="2000" u="sng"/>
              <a:t>(</a:t>
            </a:r>
            <a:r>
              <a:rPr lang="cs-CZ" altLang="cs-CZ" sz="2000" u="sng"/>
              <a:t>Y</a:t>
            </a:r>
            <a:r>
              <a:rPr lang="en-US" altLang="cs-CZ" sz="2000" u="sng"/>
              <a:t>|</a:t>
            </a:r>
            <a:r>
              <a:rPr lang="cs-CZ" altLang="cs-CZ" sz="2000" u="sng"/>
              <a:t>X</a:t>
            </a:r>
            <a:r>
              <a:rPr lang="en-US" altLang="cs-CZ" sz="2000" u="sng"/>
              <a:t>) = H(Y</a:t>
            </a:r>
            <a:r>
              <a:rPr lang="cs-CZ" altLang="cs-CZ" sz="2000" u="sng"/>
              <a:t>,X</a:t>
            </a:r>
            <a:r>
              <a:rPr lang="en-US" altLang="cs-CZ" sz="2000" u="sng"/>
              <a:t>)-H(</a:t>
            </a:r>
            <a:r>
              <a:rPr lang="cs-CZ" altLang="cs-CZ" sz="2000" u="sng"/>
              <a:t>X</a:t>
            </a:r>
            <a:r>
              <a:rPr lang="en-US" altLang="cs-CZ" sz="2000" u="sng"/>
              <a:t>) = 2-1.5 =0.5</a:t>
            </a:r>
          </a:p>
        </p:txBody>
      </p:sp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1979613" y="1125538"/>
          <a:ext cx="56880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2679700" imgH="482600" progId="Equation.DSMT4">
                  <p:embed/>
                </p:oleObj>
              </mc:Choice>
              <mc:Fallback>
                <p:oleObj name="Equation" r:id="rId3" imgW="2679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25538"/>
                        <a:ext cx="56880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6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6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Obecná entropie jazyků – příklady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07950" y="1196975"/>
            <a:ext cx="89281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1800"/>
              <a:t>angličtina – 27 znaků</a:t>
            </a:r>
          </a:p>
          <a:p>
            <a:pPr lvl="1" eaLnBrk="1" hangingPunct="1"/>
            <a:r>
              <a:rPr lang="cs-CZ" altLang="cs-CZ" sz="1800"/>
              <a:t>rovnoměrný výskyt</a:t>
            </a:r>
          </a:p>
          <a:p>
            <a:pPr lvl="2" eaLnBrk="1" hangingPunct="1"/>
            <a:r>
              <a:rPr lang="cs-CZ" altLang="cs-CZ" sz="1800"/>
              <a:t>H = 4,75</a:t>
            </a:r>
          </a:p>
          <a:p>
            <a:pPr lvl="1" eaLnBrk="1" hangingPunct="1"/>
            <a:r>
              <a:rPr lang="cs-CZ" altLang="cs-CZ" sz="1800"/>
              <a:t>skutečný výskyt</a:t>
            </a:r>
            <a:r>
              <a:rPr lang="en-US" altLang="cs-CZ" sz="1800"/>
              <a:t> </a:t>
            </a:r>
            <a:r>
              <a:rPr lang="cs-CZ" altLang="cs-CZ" sz="1800"/>
              <a:t>na základě pravděpodobnosti</a:t>
            </a:r>
          </a:p>
          <a:p>
            <a:pPr lvl="2" eaLnBrk="1" hangingPunct="1"/>
            <a:r>
              <a:rPr lang="cs-CZ" altLang="cs-CZ" sz="1800"/>
              <a:t>H = 4,03</a:t>
            </a:r>
          </a:p>
          <a:p>
            <a:pPr lvl="1" eaLnBrk="1" hangingPunct="1"/>
            <a:r>
              <a:rPr lang="cs-CZ" altLang="cs-CZ" sz="1800"/>
              <a:t>výskyt podmíněný znalostí předchozího znaku</a:t>
            </a:r>
          </a:p>
          <a:p>
            <a:pPr lvl="2" eaLnBrk="1" hangingPunct="1"/>
            <a:r>
              <a:rPr lang="cs-CZ" altLang="cs-CZ" sz="1800"/>
              <a:t>H = 3,32</a:t>
            </a:r>
          </a:p>
          <a:p>
            <a:pPr lvl="1" eaLnBrk="1" hangingPunct="1"/>
            <a:r>
              <a:rPr lang="cs-CZ" altLang="cs-CZ" sz="1800"/>
              <a:t>výskyt na základě předchozí dvojice znaků</a:t>
            </a:r>
          </a:p>
          <a:p>
            <a:pPr lvl="2" eaLnBrk="1" hangingPunct="1"/>
            <a:r>
              <a:rPr lang="cs-CZ" altLang="cs-CZ" sz="1800"/>
              <a:t>H = 3,1</a:t>
            </a:r>
          </a:p>
          <a:p>
            <a:pPr lvl="1" eaLnBrk="1" hangingPunct="1"/>
            <a:r>
              <a:rPr lang="cs-CZ" altLang="cs-CZ" sz="1800"/>
              <a:t>další entropie klesají (čím dál pomaleji) a pro hodně dlouhé předchozí úseky písmen se ustalují někde blízko hodnoty 1</a:t>
            </a:r>
          </a:p>
          <a:p>
            <a:pPr eaLnBrk="1" hangingPunct="1"/>
            <a:r>
              <a:rPr lang="cs-CZ" altLang="cs-CZ" sz="1800"/>
              <a:t>čeština – 42 znaků </a:t>
            </a:r>
          </a:p>
          <a:p>
            <a:pPr lvl="1" eaLnBrk="1" hangingPunct="1"/>
            <a:r>
              <a:rPr lang="cs-CZ" altLang="cs-CZ" sz="1800"/>
              <a:t>rovnoměrný výskyt</a:t>
            </a:r>
          </a:p>
          <a:p>
            <a:pPr lvl="2" eaLnBrk="1" hangingPunct="1"/>
            <a:r>
              <a:rPr lang="cs-CZ" altLang="cs-CZ" sz="1800"/>
              <a:t>H = 5,39</a:t>
            </a:r>
          </a:p>
          <a:p>
            <a:pPr lvl="1" eaLnBrk="1" hangingPunct="1"/>
            <a:r>
              <a:rPr lang="cs-CZ" altLang="cs-CZ" sz="1800"/>
              <a:t>skutečný výskyt</a:t>
            </a:r>
            <a:r>
              <a:rPr lang="en-US" altLang="cs-CZ" sz="1800"/>
              <a:t> </a:t>
            </a:r>
            <a:r>
              <a:rPr lang="cs-CZ" altLang="cs-CZ" sz="1800"/>
              <a:t>na základě pravděpodobnosti</a:t>
            </a:r>
          </a:p>
          <a:p>
            <a:pPr lvl="2" eaLnBrk="1" hangingPunct="1"/>
            <a:r>
              <a:rPr lang="cs-CZ" altLang="cs-CZ" sz="1800"/>
              <a:t>H = 4,67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86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86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86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860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860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860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860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860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60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Kullback-Leiblerova divergence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351837" cy="4530725"/>
          </a:xfrm>
        </p:spPr>
        <p:txBody>
          <a:bodyPr/>
          <a:lstStyle/>
          <a:p>
            <a:pPr eaLnBrk="1" hangingPunct="1"/>
            <a:r>
              <a:rPr lang="cs-CZ" altLang="cs-CZ" sz="2400" smtClean="0"/>
              <a:t>neboli “relativní entropie”</a:t>
            </a:r>
          </a:p>
          <a:p>
            <a:pPr eaLnBrk="1" hangingPunct="1"/>
            <a:r>
              <a:rPr lang="cs-CZ" altLang="cs-CZ" sz="2400" smtClean="0"/>
              <a:t>veličina X má prostor elementárních jevů </a:t>
            </a:r>
            <a:r>
              <a:rPr lang="cs-CZ" altLang="cs-CZ" sz="2400" smtClean="0">
                <a:cs typeface="Arial" panose="020B0604020202020204" pitchFamily="34" charset="0"/>
              </a:rPr>
              <a:t>Ω</a:t>
            </a:r>
          </a:p>
          <a:p>
            <a:pPr eaLnBrk="1" hangingPunct="1"/>
            <a:r>
              <a:rPr lang="cs-CZ" altLang="cs-CZ" sz="2400" smtClean="0">
                <a:cs typeface="Arial" panose="020B0604020202020204" pitchFamily="34" charset="0"/>
              </a:rPr>
              <a:t>nad tímto rozdělením jsou definována rozdělení pravděpodobnosti p(X) a q(X)</a:t>
            </a:r>
            <a:endParaRPr lang="cs-CZ" altLang="cs-CZ" sz="2400" smtClean="0"/>
          </a:p>
          <a:p>
            <a:pPr eaLnBrk="1" hangingPunct="1"/>
            <a:r>
              <a:rPr lang="cs-CZ" altLang="cs-CZ" sz="2400" smtClean="0"/>
              <a:t>jak moc se od sebe obě rozdělení liší?</a:t>
            </a:r>
          </a:p>
          <a:p>
            <a:pPr lvl="2" eaLnBrk="1" hangingPunct="1"/>
            <a:endParaRPr lang="cs-CZ" altLang="cs-CZ" sz="1800" smtClean="0"/>
          </a:p>
          <a:p>
            <a:pPr lvl="2" eaLnBrk="1" hangingPunct="1"/>
            <a:endParaRPr lang="cs-CZ" altLang="cs-CZ" sz="1800" smtClean="0"/>
          </a:p>
          <a:p>
            <a:pPr lvl="2" eaLnBrk="1" hangingPunct="1"/>
            <a:endParaRPr lang="cs-CZ" altLang="cs-CZ" sz="180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cs-CZ" altLang="cs-CZ" sz="1800" smtClean="0"/>
              <a:t>D(p||q) není vzdálenost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cs-CZ" altLang="cs-CZ" sz="1800" smtClean="0"/>
              <a:t>	není symetrická D(p||q) </a:t>
            </a:r>
            <a:r>
              <a:rPr lang="cs-CZ" altLang="cs-CZ" sz="1800" smtClean="0">
                <a:cs typeface="Arial" panose="020B0604020202020204" pitchFamily="34" charset="0"/>
              </a:rPr>
              <a:t>≠ </a:t>
            </a:r>
            <a:r>
              <a:rPr lang="cs-CZ" altLang="cs-CZ" sz="1800" smtClean="0"/>
              <a:t>D(q||p) !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cs-CZ" altLang="cs-CZ" sz="1800" smtClean="0"/>
              <a:t>	neplatí trojúhelníková nerovnost !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cs-CZ" altLang="cs-CZ" sz="180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cs-CZ" altLang="cs-CZ" sz="1800" smtClean="0"/>
              <a:t>	H(p) + D(p||q) je počet bitů, které musíme použít, chceme-li místo p(X) použít q(X)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6964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8175" y="3573463"/>
          <a:ext cx="47529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2400300" imgH="266700" progId="Equation.DSMT4">
                  <p:embed/>
                </p:oleObj>
              </mc:Choice>
              <mc:Fallback>
                <p:oleObj name="Equation" r:id="rId3" imgW="2400300" imgH="266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47529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dirty="0" smtClean="0"/>
              <a:t>Křížová entropie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8313" y="1196975"/>
                <a:ext cx="8351837" cy="4530725"/>
              </a:xfrm>
            </p:spPr>
            <p:txBody>
              <a:bodyPr/>
              <a:lstStyle/>
              <a:p>
                <a:pPr eaLnBrk="1" hangingPunct="1"/>
                <a:r>
                  <a:rPr lang="cs-CZ" altLang="cs-CZ" sz="2400" dirty="0" smtClean="0"/>
                  <a:t>Veličina X má prostor elementárních jevů </a:t>
                </a:r>
                <a:r>
                  <a:rPr lang="cs-CZ" altLang="cs-CZ" sz="2400" dirty="0" smtClean="0">
                    <a:cs typeface="Arial" panose="020B0604020202020204" pitchFamily="34" charset="0"/>
                  </a:rPr>
                  <a:t>Ω</a:t>
                </a:r>
              </a:p>
              <a:p>
                <a:pPr eaLnBrk="1" hangingPunct="1"/>
                <a:r>
                  <a:rPr lang="cs-CZ" altLang="cs-CZ" sz="2400" dirty="0">
                    <a:cs typeface="Arial" panose="020B0604020202020204" pitchFamily="34" charset="0"/>
                  </a:rPr>
                  <a:t>N</a:t>
                </a:r>
                <a:r>
                  <a:rPr lang="cs-CZ" altLang="cs-CZ" sz="2400" dirty="0" smtClean="0">
                    <a:cs typeface="Arial" panose="020B0604020202020204" pitchFamily="34" charset="0"/>
                  </a:rPr>
                  <a:t>ad </a:t>
                </a:r>
                <a:r>
                  <a:rPr lang="cs-CZ" altLang="cs-CZ" sz="2400" smtClean="0">
                    <a:cs typeface="Arial" panose="020B0604020202020204" pitchFamily="34" charset="0"/>
                  </a:rPr>
                  <a:t>tímto prostorem </a:t>
                </a:r>
                <a:r>
                  <a:rPr lang="cs-CZ" altLang="cs-CZ" sz="2400" dirty="0" smtClean="0">
                    <a:cs typeface="Arial" panose="020B0604020202020204" pitchFamily="34" charset="0"/>
                  </a:rPr>
                  <a:t>jsou definována rozdělení pravděpodobnosti p(X) a q(X)</a:t>
                </a:r>
                <a:endParaRPr lang="cs-CZ" altLang="cs-CZ" sz="2400" dirty="0" smtClean="0"/>
              </a:p>
              <a:p>
                <a:pPr eaLnBrk="1" hangingPunct="1"/>
                <a:r>
                  <a:rPr lang="cs-CZ" altLang="cs-CZ" sz="2400" dirty="0" smtClean="0"/>
                  <a:t>Křížová entropie (</a:t>
                </a:r>
                <a:r>
                  <a:rPr lang="cs-CZ" altLang="cs-CZ" sz="2400" dirty="0" err="1" smtClean="0"/>
                  <a:t>cross</a:t>
                </a:r>
                <a:r>
                  <a:rPr lang="cs-CZ" altLang="cs-CZ" sz="2400" dirty="0" smtClean="0"/>
                  <a:t> </a:t>
                </a:r>
                <a:r>
                  <a:rPr lang="cs-CZ" altLang="cs-CZ" sz="2400" dirty="0" err="1" smtClean="0"/>
                  <a:t>entropy</a:t>
                </a:r>
                <a:r>
                  <a:rPr lang="cs-CZ" altLang="cs-CZ" sz="2400" dirty="0"/>
                  <a:t>)</a:t>
                </a:r>
                <a:r>
                  <a:rPr lang="cs-CZ" altLang="cs-CZ" sz="2400" dirty="0" smtClean="0"/>
                  <a:t> udává, kolik bitů musíme použít, chceme-li místo p(x) použít q(x)</a:t>
                </a:r>
              </a:p>
              <a:p>
                <a:pPr marL="0" indent="0" eaLnBrk="1" hangingPunct="1">
                  <a:buNone/>
                </a:pPr>
                <a:endParaRPr lang="cs-CZ" altLang="cs-CZ" sz="2400" dirty="0" smtClean="0"/>
              </a:p>
              <a:p>
                <a:pPr marL="671512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1800" i="1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cs-CZ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cs-CZ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ctrlP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cs-CZ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cs-CZ" altLang="cs-CZ" sz="1800" dirty="0" smtClean="0"/>
              </a:p>
              <a:p>
                <a:pPr marL="671512" lvl="2" indent="0" eaLnBrk="1" hangingPunct="1">
                  <a:buNone/>
                </a:pPr>
                <a:endParaRPr lang="cs-CZ" altLang="cs-CZ" sz="1800" dirty="0" smtClean="0"/>
              </a:p>
              <a:p>
                <a:pPr marL="671512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1800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cs-CZ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cs-CZ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cs-CZ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ctrlP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cs-CZ" sz="18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cs-CZ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cs-CZ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cs-CZ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cs-CZ" altLang="cs-CZ" sz="1800" dirty="0" smtClean="0"/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8313" y="1196975"/>
                <a:ext cx="8351837" cy="4530725"/>
              </a:xfrm>
              <a:blipFill>
                <a:blip r:embed="rId2"/>
                <a:stretch>
                  <a:fillRect l="-292" t="-941" r="-15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</p:spTree>
    <p:extLst>
      <p:ext uri="{BB962C8B-B14F-4D97-AF65-F5344CB8AC3E}">
        <p14:creationId xmlns:p14="http://schemas.microsoft.com/office/powerpoint/2010/main" val="9274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Vzájemná informace #1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351837" cy="4530725"/>
          </a:xfrm>
        </p:spPr>
        <p:txBody>
          <a:bodyPr/>
          <a:lstStyle/>
          <a:p>
            <a:pPr marL="495300" indent="-495300" eaLnBrk="1" hangingPunct="1"/>
            <a:r>
              <a:rPr lang="cs-CZ" altLang="cs-CZ" sz="2400" smtClean="0"/>
              <a:t>dvě veličiny X a Y</a:t>
            </a:r>
            <a:endParaRPr lang="cs-CZ" altLang="cs-CZ" sz="2400" smtClean="0">
              <a:cs typeface="Arial" panose="020B0604020202020204" pitchFamily="34" charset="0"/>
            </a:endParaRPr>
          </a:p>
          <a:p>
            <a:pPr marL="495300" indent="-495300" eaLnBrk="1" hangingPunct="1"/>
            <a:r>
              <a:rPr lang="cs-CZ" altLang="cs-CZ" sz="2400" smtClean="0"/>
              <a:t>známe p(x,y) a p(x) a p(y)</a:t>
            </a:r>
          </a:p>
          <a:p>
            <a:pPr marL="1052513" lvl="2" indent="-381000" eaLnBrk="1" hangingPunct="1">
              <a:buFont typeface="Wingdings" panose="05000000000000000000" pitchFamily="2" charset="2"/>
              <a:buAutoNum type="arabicParenR"/>
            </a:pPr>
            <a:r>
              <a:rPr lang="cs-CZ" altLang="cs-CZ" sz="1800" smtClean="0"/>
              <a:t>Jak kvantifikovat, jak moc naše znalost Y zjednodušuje predikovatelnost X?</a:t>
            </a:r>
          </a:p>
          <a:p>
            <a:pPr marL="1052513" lvl="2" indent="-381000" eaLnBrk="1" hangingPunct="1"/>
            <a:endParaRPr lang="cs-CZ" altLang="cs-CZ" sz="1800" smtClean="0"/>
          </a:p>
          <a:p>
            <a:pPr marL="1052513" lvl="2" indent="-381000" eaLnBrk="1" hangingPunct="1"/>
            <a:endParaRPr lang="cs-CZ" altLang="cs-CZ" sz="1800" smtClean="0"/>
          </a:p>
          <a:p>
            <a:pPr marL="1052513" lvl="2" indent="-381000" eaLnBrk="1" hangingPunct="1"/>
            <a:endParaRPr lang="cs-CZ" altLang="cs-CZ" sz="1800" smtClean="0"/>
          </a:p>
          <a:p>
            <a:pPr marL="1052513" lvl="2" indent="-381000" eaLnBrk="1" hangingPunct="1"/>
            <a:endParaRPr lang="cs-CZ" altLang="cs-CZ" sz="1800" smtClean="0"/>
          </a:p>
          <a:p>
            <a:pPr marL="1366838" lvl="3" indent="-342900" eaLnBrk="1" hangingPunct="1"/>
            <a:r>
              <a:rPr lang="cs-CZ" altLang="cs-CZ" sz="1600" smtClean="0"/>
              <a:t>Pokud jsou p(x) a p(y) nezávislé, je I(X,Y) = log (1) = 0, neboť ze znalosti jedné z veličin nezískáme žádné informace o druhé</a:t>
            </a:r>
            <a:endParaRPr lang="en-US" altLang="cs-CZ" sz="1600" smtClean="0"/>
          </a:p>
          <a:p>
            <a:pPr marL="1366838" lvl="3" indent="-342900" eaLnBrk="1" hangingPunct="1">
              <a:buFont typeface="Wingdings" panose="05000000000000000000" pitchFamily="2" charset="2"/>
              <a:buNone/>
            </a:pPr>
            <a:endParaRPr lang="cs-CZ" altLang="cs-CZ" sz="1600" smtClean="0"/>
          </a:p>
          <a:p>
            <a:pPr marL="1052513" lvl="2" indent="-381000" eaLnBrk="1" hangingPunct="1">
              <a:buFont typeface="Wingdings" panose="05000000000000000000" pitchFamily="2" charset="2"/>
              <a:buAutoNum type="arabicParenR" startAt="2"/>
            </a:pPr>
            <a:r>
              <a:rPr lang="cs-CZ" altLang="cs-CZ" sz="1800" smtClean="0"/>
              <a:t>Jak moc se liší </a:t>
            </a:r>
            <a:r>
              <a:rPr lang="cs-CZ" altLang="cs-CZ" sz="1800" u="sng" smtClean="0"/>
              <a:t>skutečné rozložení p(x,y)</a:t>
            </a:r>
            <a:r>
              <a:rPr lang="cs-CZ" altLang="cs-CZ" sz="1800" smtClean="0"/>
              <a:t> od rozložení p(x,y) za situace, že</a:t>
            </a:r>
          </a:p>
          <a:p>
            <a:pPr marL="1366838" lvl="3" indent="-342900" eaLnBrk="1" hangingPunct="1"/>
            <a:r>
              <a:rPr lang="cs-CZ" altLang="cs-CZ" sz="1600" smtClean="0"/>
              <a:t>p(x) a p(y) jsou nezávislé</a:t>
            </a:r>
            <a:r>
              <a:rPr lang="en-US" altLang="cs-CZ" sz="1600" smtClean="0"/>
              <a:t>, </a:t>
            </a:r>
            <a:r>
              <a:rPr lang="cs-CZ" altLang="cs-CZ" sz="1600" smtClean="0"/>
              <a:t>či-li p(x,y) se rovná p(x)p(y)</a:t>
            </a:r>
          </a:p>
          <a:p>
            <a:pPr marL="1366838" lvl="3" indent="-342900" eaLnBrk="1" hangingPunct="1">
              <a:buFont typeface="Wingdings" panose="05000000000000000000" pitchFamily="2" charset="2"/>
              <a:buNone/>
            </a:pPr>
            <a:r>
              <a:rPr lang="cs-CZ" altLang="cs-CZ" sz="1600" smtClean="0"/>
              <a:t>	a zároveň je tím pádem I</a:t>
            </a:r>
            <a:r>
              <a:rPr lang="en-US" altLang="cs-CZ" sz="1600" smtClean="0"/>
              <a:t>(x,y) =</a:t>
            </a:r>
            <a:r>
              <a:rPr lang="cs-CZ" altLang="cs-CZ" sz="1600" smtClean="0"/>
              <a:t> </a:t>
            </a:r>
            <a:r>
              <a:rPr lang="en-US" altLang="cs-CZ" sz="1600" smtClean="0"/>
              <a:t>0</a:t>
            </a:r>
            <a:r>
              <a:rPr lang="cs-CZ" altLang="cs-CZ" sz="1600" smtClean="0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19465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97013" y="2781300"/>
          <a:ext cx="5861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3454400" imgH="508000" progId="Equation.DSMT4">
                  <p:embed/>
                </p:oleObj>
              </mc:Choice>
              <mc:Fallback>
                <p:oleObj name="Equation" r:id="rId3" imgW="3454400" imgH="50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781300"/>
                        <a:ext cx="58610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mtClean="0"/>
              <a:t>Vzájemná informace #2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207375" cy="4530725"/>
          </a:xfrm>
        </p:spPr>
        <p:txBody>
          <a:bodyPr/>
          <a:lstStyle/>
          <a:p>
            <a:pPr eaLnBrk="1" hangingPunct="1"/>
            <a:r>
              <a:rPr lang="cs-CZ" altLang="cs-CZ" sz="2400" dirty="0" smtClean="0"/>
              <a:t>o kolik bitů znalost Y snižuje entropii 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400" dirty="0" smtClean="0"/>
              <a:t>(v předposledním řádku je před sumou mínus)</a:t>
            </a: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4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20489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1773238"/>
          <a:ext cx="79216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4064000" imgH="2057400" progId="Equation.DSMT4">
                  <p:embed/>
                </p:oleObj>
              </mc:Choice>
              <mc:Fallback>
                <p:oleObj name="Equation" r:id="rId3" imgW="4064000" imgH="2057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9216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en-US" altLang="cs-CZ" smtClean="0"/>
              <a:t>o</a:t>
            </a:r>
            <a:r>
              <a:rPr lang="cs-CZ" altLang="cs-CZ" smtClean="0"/>
              <a:t>pakování základních pojmů </a:t>
            </a:r>
            <a:r>
              <a:rPr lang="en-US" altLang="cs-CZ" smtClean="0"/>
              <a:t>#1</a:t>
            </a:r>
            <a:endParaRPr lang="cs-CZ" altLang="cs-CZ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8856662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600" smtClean="0"/>
              <a:t>náhodný pokus, 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smtClean="0"/>
              <a:t>jeho výsledek není jednoznačně určen předepsanými podmínkami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smtClean="0"/>
              <a:t>je možné ho libovolně opakovat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2000" smtClean="0"/>
              <a:t>hod kostkou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600" smtClean="0"/>
              <a:t>náhodný jev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smtClean="0"/>
              <a:t>tvrzení o výsledku náhodného pokusu, o němž lze po realizaci pokusu rozhodnout, zda je či není pravdivé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2000" smtClean="0"/>
              <a:t>padlo sudé číslo, číslo </a:t>
            </a:r>
            <a:r>
              <a:rPr lang="en-US" altLang="cs-CZ" sz="2000" smtClean="0"/>
              <a:t>&gt;</a:t>
            </a:r>
            <a:r>
              <a:rPr lang="cs-CZ" altLang="cs-CZ" sz="2000" smtClean="0"/>
              <a:t> </a:t>
            </a:r>
            <a:r>
              <a:rPr lang="en-US" altLang="cs-CZ" sz="2000" smtClean="0"/>
              <a:t>3</a:t>
            </a:r>
            <a:r>
              <a:rPr lang="cs-CZ" altLang="cs-CZ" sz="2000" smtClean="0"/>
              <a:t>…náhodné jev</a:t>
            </a:r>
            <a:r>
              <a:rPr lang="en-US" altLang="cs-CZ" sz="2000" smtClean="0"/>
              <a:t>y</a:t>
            </a:r>
            <a:endParaRPr lang="cs-CZ" altLang="cs-CZ" sz="2000" smtClean="0"/>
          </a:p>
          <a:p>
            <a:pPr lvl="1" eaLnBrk="1" hangingPunct="1">
              <a:lnSpc>
                <a:spcPct val="90000"/>
              </a:lnSpc>
            </a:pPr>
            <a:r>
              <a:rPr lang="cs-CZ" altLang="cs-CZ" sz="2200" smtClean="0"/>
              <a:t>náhodný jev může být sám jevem elementárním </a:t>
            </a:r>
            <a:r>
              <a:rPr lang="en-US" altLang="cs-CZ" sz="2200" smtClean="0"/>
              <a:t>(d</a:t>
            </a:r>
            <a:r>
              <a:rPr lang="cs-CZ" altLang="cs-CZ" sz="2200" smtClean="0"/>
              <a:t>ále nerozložitelným</a:t>
            </a:r>
            <a:r>
              <a:rPr lang="en-US" altLang="cs-CZ" sz="2200" smtClean="0"/>
              <a:t>)</a:t>
            </a:r>
            <a:r>
              <a:rPr lang="cs-CZ" altLang="cs-CZ" sz="2200" smtClean="0"/>
              <a:t>, nebo se může z elementárních jevů skládat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2000" smtClean="0"/>
              <a:t>padla jednička,…,šestka</a:t>
            </a:r>
            <a:r>
              <a:rPr lang="en-US" altLang="cs-CZ" sz="2000" smtClean="0"/>
              <a:t>…</a:t>
            </a:r>
            <a:r>
              <a:rPr lang="cs-CZ" altLang="cs-CZ" sz="2000" smtClean="0"/>
              <a:t>elementární jevy (dále nerozložitelné)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2000" smtClean="0"/>
              <a:t>prostor všech elementárních jevů …. </a:t>
            </a:r>
            <a:r>
              <a:rPr lang="el-GR" altLang="cs-CZ" sz="2000" smtClean="0">
                <a:cs typeface="Arial" panose="020B0604020202020204" pitchFamily="34" charset="0"/>
              </a:rPr>
              <a:t>Ω</a:t>
            </a:r>
            <a:endParaRPr lang="cs-CZ" altLang="cs-CZ" sz="200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en-US" altLang="cs-CZ" smtClean="0"/>
              <a:t>o</a:t>
            </a:r>
            <a:r>
              <a:rPr lang="cs-CZ" altLang="cs-CZ" smtClean="0"/>
              <a:t>pakování základních pojmů </a:t>
            </a:r>
            <a:r>
              <a:rPr lang="en-US" altLang="cs-CZ" smtClean="0"/>
              <a:t>#2</a:t>
            </a:r>
            <a:endParaRPr lang="cs-CZ" altLang="cs-CZ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569325" cy="4968875"/>
          </a:xfrm>
        </p:spPr>
        <p:txBody>
          <a:bodyPr/>
          <a:lstStyle/>
          <a:p>
            <a:pPr eaLnBrk="1" hangingPunct="1"/>
            <a:r>
              <a:rPr lang="cs-CZ" altLang="cs-CZ" sz="2600" smtClean="0"/>
              <a:t>pravděpodobnost náhodného jevu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cs-CZ" altLang="cs-CZ" sz="2200" smtClean="0"/>
              <a:t>	P(A) = k/N … poměrová respektive relativní četnost</a:t>
            </a:r>
          </a:p>
          <a:p>
            <a:pPr lvl="2" eaLnBrk="1" hangingPunct="1"/>
            <a:r>
              <a:rPr lang="cs-CZ" altLang="cs-CZ" sz="2000" smtClean="0"/>
              <a:t>N...počet všech pokusů</a:t>
            </a:r>
          </a:p>
          <a:p>
            <a:pPr lvl="2" eaLnBrk="1" hangingPunct="1"/>
            <a:r>
              <a:rPr lang="cs-CZ" altLang="cs-CZ" sz="2000" smtClean="0"/>
              <a:t>k…počet výskytů jevu (A) v těchto N pokusech</a:t>
            </a:r>
          </a:p>
          <a:p>
            <a:pPr lvl="1" eaLnBrk="1" hangingPunct="1"/>
            <a:r>
              <a:rPr lang="cs-CZ" altLang="cs-CZ" sz="2200" smtClean="0"/>
              <a:t>základní vlastnosti</a:t>
            </a:r>
          </a:p>
          <a:p>
            <a:pPr lvl="2" eaLnBrk="1" hangingPunct="1"/>
            <a:r>
              <a:rPr lang="cs-CZ" altLang="cs-CZ" sz="2000" smtClean="0"/>
              <a:t>0</a:t>
            </a:r>
            <a:r>
              <a:rPr lang="en-US" altLang="cs-CZ" sz="2000" smtClean="0"/>
              <a:t> </a:t>
            </a:r>
            <a:r>
              <a:rPr lang="cs-CZ" altLang="cs-CZ" sz="2000" smtClean="0">
                <a:cs typeface="Arial" panose="020B0604020202020204" pitchFamily="34" charset="0"/>
              </a:rPr>
              <a:t>≤</a:t>
            </a:r>
            <a:r>
              <a:rPr lang="en-US" altLang="cs-CZ" sz="2000" smtClean="0">
                <a:cs typeface="Arial" panose="020B0604020202020204" pitchFamily="34" charset="0"/>
              </a:rPr>
              <a:t> </a:t>
            </a:r>
            <a:r>
              <a:rPr lang="cs-CZ" altLang="cs-CZ" sz="2000" smtClean="0">
                <a:cs typeface="Arial" panose="020B0604020202020204" pitchFamily="34" charset="0"/>
              </a:rPr>
              <a:t>P(A)</a:t>
            </a:r>
            <a:r>
              <a:rPr lang="en-US" altLang="cs-CZ" sz="2000" smtClean="0">
                <a:cs typeface="Arial" panose="020B0604020202020204" pitchFamily="34" charset="0"/>
              </a:rPr>
              <a:t> </a:t>
            </a:r>
            <a:r>
              <a:rPr lang="cs-CZ" altLang="cs-CZ" sz="2000" smtClean="0">
                <a:cs typeface="Arial" panose="020B0604020202020204" pitchFamily="34" charset="0"/>
              </a:rPr>
              <a:t>≤</a:t>
            </a:r>
            <a:r>
              <a:rPr lang="en-US" altLang="cs-CZ" sz="2000" smtClean="0">
                <a:cs typeface="Arial" panose="020B0604020202020204" pitchFamily="34" charset="0"/>
              </a:rPr>
              <a:t> </a:t>
            </a:r>
            <a:r>
              <a:rPr lang="cs-CZ" altLang="cs-CZ" sz="2000" smtClean="0">
                <a:cs typeface="Arial" panose="020B0604020202020204" pitchFamily="34" charset="0"/>
              </a:rPr>
              <a:t>1</a:t>
            </a:r>
          </a:p>
          <a:p>
            <a:pPr lvl="2" eaLnBrk="1" hangingPunct="1"/>
            <a:r>
              <a:rPr lang="cs-CZ" altLang="cs-CZ" sz="2000" smtClean="0">
                <a:cs typeface="Arial" panose="020B0604020202020204" pitchFamily="34" charset="0"/>
              </a:rPr>
              <a:t>pravděpodobnost jistého jevu = 1… P(Ω) = 1</a:t>
            </a:r>
          </a:p>
          <a:p>
            <a:pPr lvl="2" eaLnBrk="1" hangingPunct="1"/>
            <a:r>
              <a:rPr lang="cs-CZ" altLang="cs-CZ" sz="2000" smtClean="0">
                <a:cs typeface="Arial" panose="020B0604020202020204" pitchFamily="34" charset="0"/>
              </a:rPr>
              <a:t>pro neslučitelné jevy platí P</a:t>
            </a:r>
            <a:r>
              <a:rPr lang="en-US" altLang="cs-CZ" sz="2000" smtClean="0">
                <a:cs typeface="Arial" panose="020B0604020202020204" pitchFamily="34" charset="0"/>
              </a:rPr>
              <a:t>(A U B) = P(A) + P(B)</a:t>
            </a:r>
          </a:p>
          <a:p>
            <a:pPr lvl="2" eaLnBrk="1" hangingPunct="1"/>
            <a:r>
              <a:rPr lang="en-US" altLang="cs-CZ" sz="2000" smtClean="0">
                <a:cs typeface="Arial" panose="020B0604020202020204" pitchFamily="34" charset="0"/>
              </a:rPr>
              <a:t>….</a:t>
            </a:r>
            <a:endParaRPr lang="cs-CZ" altLang="cs-CZ" sz="2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cs-CZ" altLang="cs-CZ" sz="2200" smtClean="0"/>
              <a:t>jak P(A) určit?</a:t>
            </a:r>
          </a:p>
          <a:p>
            <a:pPr lvl="2" eaLnBrk="1" hangingPunct="1"/>
            <a:r>
              <a:rPr lang="cs-CZ" altLang="cs-CZ" sz="2000" smtClean="0"/>
              <a:t>pomocí kombinatorických metod</a:t>
            </a:r>
            <a:r>
              <a:rPr lang="en-US" altLang="cs-CZ" sz="2000" smtClean="0"/>
              <a:t> v</a:t>
            </a:r>
            <a:r>
              <a:rPr lang="cs-CZ" altLang="cs-CZ" sz="2000" smtClean="0"/>
              <a:t> teoretickém rozboru úloh</a:t>
            </a:r>
            <a:r>
              <a:rPr lang="en-US" altLang="cs-CZ" sz="2000" smtClean="0"/>
              <a:t>y</a:t>
            </a:r>
            <a:endParaRPr lang="cs-CZ" altLang="cs-CZ" sz="2000" smtClean="0"/>
          </a:p>
          <a:p>
            <a:pPr lvl="2" eaLnBrk="1" hangingPunct="1"/>
            <a:r>
              <a:rPr lang="cs-CZ" altLang="cs-CZ" sz="2000" smtClean="0"/>
              <a:t>pomocí statistik (relativních a absolutních četností) naměřených na reálných datec</a:t>
            </a:r>
            <a:r>
              <a:rPr lang="en-US" altLang="cs-CZ" sz="2000" smtClean="0"/>
              <a:t>h</a:t>
            </a:r>
            <a:endParaRPr lang="cs-CZ" altLang="cs-CZ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z="3800" smtClean="0"/>
              <a:t>Sdružená a podmíněná pravděpodobnost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569325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600" smtClean="0"/>
              <a:t>sdružená pravděpodobnost</a:t>
            </a:r>
            <a:endParaRPr lang="en-US" altLang="cs-CZ" sz="260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 sz="2600" smtClean="0"/>
              <a:t>	</a:t>
            </a:r>
            <a:r>
              <a:rPr lang="cs-CZ" altLang="cs-CZ" sz="2600" smtClean="0"/>
              <a:t>P(A </a:t>
            </a:r>
            <a:r>
              <a:rPr lang="cs-CZ" altLang="cs-CZ" sz="2600" smtClean="0">
                <a:cs typeface="Arial" panose="020B0604020202020204" pitchFamily="34" charset="0"/>
              </a:rPr>
              <a:t>∩ B)</a:t>
            </a:r>
            <a:r>
              <a:rPr lang="en-US" altLang="cs-CZ" sz="2600" smtClean="0">
                <a:cs typeface="Arial" panose="020B0604020202020204" pitchFamily="34" charset="0"/>
              </a:rPr>
              <a:t> = P(A,B)</a:t>
            </a:r>
            <a:endParaRPr lang="cs-CZ" altLang="cs-CZ" sz="26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s-CZ" altLang="cs-CZ" sz="2600" smtClean="0"/>
              <a:t>podmíněná pravděpodobnost</a:t>
            </a:r>
            <a:endParaRPr lang="en-US" altLang="cs-CZ" sz="260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2600" smtClean="0"/>
              <a:t>P (A | B) = P(A ∩ B) / P(B)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cs-CZ" sz="2200" smtClean="0"/>
              <a:t>o</a:t>
            </a:r>
            <a:r>
              <a:rPr lang="cs-CZ" altLang="cs-CZ" sz="2200" smtClean="0"/>
              <a:t>dhad z relativních četností</a:t>
            </a:r>
            <a:endParaRPr lang="en-US" altLang="cs-CZ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cs-CZ" sz="2200" smtClean="0"/>
              <a:t>	P(A|B) = P(A,B)/P(B) = (c(A,B)/N)/ (c(B)/N) = c(A,B)/</a:t>
            </a:r>
            <a:r>
              <a:rPr lang="cs-CZ" altLang="cs-CZ" sz="2200" smtClean="0"/>
              <a:t>c</a:t>
            </a:r>
            <a:r>
              <a:rPr lang="en-US" altLang="cs-CZ" sz="2200" smtClean="0"/>
              <a:t>(B)</a:t>
            </a:r>
            <a:endParaRPr lang="cs-CZ" altLang="cs-CZ" sz="220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600" smtClean="0">
              <a:cs typeface="Arial" panose="020B0604020202020204" pitchFamily="34" charset="0"/>
            </a:endParaRPr>
          </a:p>
        </p:txBody>
      </p:sp>
      <p:graphicFrame>
        <p:nvGraphicFramePr>
          <p:cNvPr id="614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1989138"/>
          <a:ext cx="41751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Rastrový obrázek" r:id="rId3" imgW="3086531" imgH="1542857" progId="Paint.Picture">
                  <p:embed/>
                </p:oleObj>
              </mc:Choice>
              <mc:Fallback>
                <p:oleObj name="Rastrový obrázek" r:id="rId3" imgW="3086531" imgH="15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89138"/>
                        <a:ext cx="41751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Příklad: pravděpodobnost slov </a:t>
            </a:r>
            <a:r>
              <a:rPr lang="en-US" altLang="cs-CZ" smtClean="0"/>
              <a:t>#1</a:t>
            </a:r>
            <a:endParaRPr lang="cs-CZ" altLang="cs-CZ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5693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000" smtClean="0"/>
              <a:t>příklad: slova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smtClean="0"/>
              <a:t>Jev </a:t>
            </a:r>
            <a:r>
              <a:rPr lang="en-US" altLang="cs-CZ" sz="1800" smtClean="0"/>
              <a:t>(A)</a:t>
            </a:r>
            <a:r>
              <a:rPr lang="cs-CZ" altLang="cs-CZ" sz="1800" smtClean="0"/>
              <a:t>:</a:t>
            </a:r>
            <a:endParaRPr lang="en-US" altLang="cs-CZ" sz="18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cs-CZ" sz="1600" smtClean="0"/>
              <a:t>V</a:t>
            </a:r>
            <a:r>
              <a:rPr lang="cs-CZ" altLang="cs-CZ" sz="1600" smtClean="0"/>
              <a:t>ýskyt slova „dnes“ v češtině	</a:t>
            </a:r>
            <a:endParaRPr lang="en-US" altLang="cs-CZ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cs-CZ" sz="1800" smtClean="0"/>
              <a:t>Jev(B)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cs-CZ" sz="1600" smtClean="0"/>
              <a:t>V</a:t>
            </a:r>
            <a:r>
              <a:rPr lang="cs-CZ" altLang="cs-CZ" sz="1600" smtClean="0"/>
              <a:t>ýskyt slova „respektive“ v češtině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800" smtClean="0"/>
          </a:p>
          <a:p>
            <a:pPr eaLnBrk="1" hangingPunct="1">
              <a:lnSpc>
                <a:spcPct val="80000"/>
              </a:lnSpc>
            </a:pPr>
            <a:r>
              <a:rPr lang="cs-CZ" altLang="cs-CZ" sz="2000" smtClean="0"/>
              <a:t>Jak určit pravděpodobnosti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2000" smtClean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smtClean="0"/>
              <a:t>P</a:t>
            </a:r>
            <a:r>
              <a:rPr lang="en-US" altLang="cs-CZ" sz="1800" smtClean="0"/>
              <a:t>(A) =</a:t>
            </a:r>
            <a:r>
              <a:rPr lang="cs-CZ" altLang="cs-CZ" sz="1800" smtClean="0"/>
              <a:t>?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600" smtClean="0"/>
              <a:t>pravděpodobnost výskytu slova „dnes“ v češtině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smtClean="0"/>
              <a:t>P</a:t>
            </a:r>
            <a:r>
              <a:rPr lang="en-US" altLang="cs-CZ" sz="1800" smtClean="0"/>
              <a:t>(B) = </a:t>
            </a:r>
            <a:r>
              <a:rPr lang="cs-CZ" altLang="cs-CZ" sz="1800" smtClean="0"/>
              <a:t>?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600" smtClean="0"/>
              <a:t>pravděpodobnost výskytu slova “respektive“ v češtině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smtClean="0"/>
              <a:t>P</a:t>
            </a:r>
            <a:r>
              <a:rPr lang="en-US" altLang="cs-CZ" sz="1800" smtClean="0"/>
              <a:t>(</a:t>
            </a:r>
            <a:r>
              <a:rPr lang="cs-CZ" altLang="cs-CZ" sz="1800" smtClean="0"/>
              <a:t>A,B</a:t>
            </a:r>
            <a:r>
              <a:rPr lang="en-US" altLang="cs-CZ" sz="1800" smtClean="0"/>
              <a:t>) = </a:t>
            </a:r>
            <a:r>
              <a:rPr lang="cs-CZ" altLang="cs-CZ" sz="1800" smtClean="0"/>
              <a:t>?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600" smtClean="0"/>
              <a:t>pravděpodobnost výskytu dvojice “dnes,respektive“ v češtině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smtClean="0"/>
              <a:t>P </a:t>
            </a:r>
            <a:r>
              <a:rPr lang="en-US" altLang="cs-CZ" sz="1800" smtClean="0"/>
              <a:t>(</a:t>
            </a:r>
            <a:r>
              <a:rPr lang="cs-CZ" altLang="cs-CZ" sz="1800" smtClean="0"/>
              <a:t>B</a:t>
            </a:r>
            <a:r>
              <a:rPr lang="en-US" altLang="cs-CZ" sz="1800" smtClean="0"/>
              <a:t>|</a:t>
            </a:r>
            <a:r>
              <a:rPr lang="cs-CZ" altLang="cs-CZ" sz="1800" smtClean="0"/>
              <a:t>A</a:t>
            </a:r>
            <a:r>
              <a:rPr lang="en-US" altLang="cs-CZ" sz="1800" smtClean="0"/>
              <a:t>) </a:t>
            </a:r>
            <a:r>
              <a:rPr lang="cs-CZ" altLang="cs-CZ" sz="1800" smtClean="0"/>
              <a:t>=?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600" smtClean="0"/>
              <a:t>pravděpodobnost výskytu slova „respektive“ za podmínky, že předcházejí slovo je  „dnes“</a:t>
            </a:r>
            <a:endParaRPr lang="en-US" altLang="cs-CZ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Příklad: pravděpodobnost slov </a:t>
            </a:r>
            <a:r>
              <a:rPr lang="en-US" altLang="cs-CZ" smtClean="0"/>
              <a:t>#1</a:t>
            </a:r>
            <a:endParaRPr lang="cs-CZ" altLang="cs-CZ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569325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 smtClean="0"/>
              <a:t>Řešení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dirty="0" smtClean="0"/>
              <a:t>Pravděpodobnosti odhadneme pomocí relativních četností z textového korpusu: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1800" dirty="0" smtClean="0"/>
              <a:t>	„</a:t>
            </a:r>
            <a:r>
              <a:rPr lang="en-US" altLang="cs-CZ" sz="1800" dirty="0" smtClean="0"/>
              <a:t>&lt;s&gt;</a:t>
            </a:r>
            <a:r>
              <a:rPr lang="cs-CZ" altLang="cs-CZ" sz="1800" dirty="0" smtClean="0"/>
              <a:t> dnes respektive dnes možná“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cs-CZ" altLang="cs-CZ" sz="1800" dirty="0" smtClean="0"/>
              <a:t>P(A) = c(A)/ 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endParaRPr lang="cs-CZ" altLang="cs-CZ" sz="1800" baseline="-25000" dirty="0" smtClean="0"/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cs-CZ" altLang="cs-CZ" sz="1800" dirty="0" smtClean="0"/>
              <a:t>	kde 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cs-CZ" altLang="cs-CZ" sz="1800" dirty="0" smtClean="0"/>
              <a:t> je počet slov			</a:t>
            </a:r>
            <a:r>
              <a:rPr lang="cs-CZ" altLang="cs-CZ" sz="1800" u="sng" dirty="0" smtClean="0"/>
              <a:t>P(A) </a:t>
            </a:r>
            <a:r>
              <a:rPr lang="cs-CZ" altLang="cs-CZ" sz="1800" u="sng" smtClean="0"/>
              <a:t>= 2/4 </a:t>
            </a:r>
            <a:r>
              <a:rPr lang="cs-CZ" altLang="cs-CZ" sz="1800" u="sng" dirty="0" smtClean="0"/>
              <a:t>= 1/2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cs-CZ" altLang="cs-CZ" sz="1800" dirty="0" smtClean="0"/>
              <a:t>P(B) = c(B)/ 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cs-CZ" altLang="cs-CZ" sz="1800" dirty="0" smtClean="0"/>
              <a:t>				</a:t>
            </a:r>
            <a:r>
              <a:rPr lang="cs-CZ" altLang="cs-CZ" sz="1800" u="sng" dirty="0" smtClean="0"/>
              <a:t>P(B) = 1/4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cs-CZ" altLang="cs-CZ" sz="1800" dirty="0" smtClean="0"/>
              <a:t>P(A,B) = P(</a:t>
            </a:r>
            <a:r>
              <a:rPr lang="cs-CZ" altLang="cs-CZ" sz="1800" dirty="0" err="1" smtClean="0"/>
              <a:t>dnes,respektive</a:t>
            </a:r>
            <a:r>
              <a:rPr lang="cs-CZ" altLang="cs-CZ" sz="1800" dirty="0" smtClean="0"/>
              <a:t>) = c(A,B)/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en-US" altLang="cs-CZ" sz="1800" baseline="-25000" dirty="0" smtClean="0"/>
              <a:t>-1,</a:t>
            </a:r>
            <a:r>
              <a:rPr lang="cs-CZ" altLang="cs-CZ" sz="1800" baseline="-25000" dirty="0" smtClean="0"/>
              <a:t>w</a:t>
            </a:r>
            <a:r>
              <a:rPr lang="cs-CZ" altLang="cs-CZ" sz="1800" dirty="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cs-CZ" altLang="cs-CZ" sz="1800" dirty="0" smtClean="0"/>
              <a:t>		kde 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en-US" altLang="cs-CZ" sz="1800" baseline="-25000" dirty="0" smtClean="0"/>
              <a:t>-1,</a:t>
            </a:r>
            <a:r>
              <a:rPr lang="cs-CZ" altLang="cs-CZ" sz="1800" baseline="-25000" dirty="0" smtClean="0"/>
              <a:t>w</a:t>
            </a:r>
            <a:r>
              <a:rPr lang="cs-CZ" altLang="cs-CZ" sz="1800" dirty="0" smtClean="0"/>
              <a:t> je počet dvojic slov		</a:t>
            </a:r>
            <a:r>
              <a:rPr lang="cs-CZ" altLang="cs-CZ" sz="1800" u="sng" dirty="0" smtClean="0"/>
              <a:t>P(A,B) = 1/4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cs-CZ" altLang="cs-CZ" sz="1800" dirty="0" smtClean="0"/>
              <a:t>P(B|A) = P(respektive</a:t>
            </a:r>
            <a:r>
              <a:rPr lang="en-US" altLang="cs-CZ" sz="1800" dirty="0" smtClean="0"/>
              <a:t>|</a:t>
            </a:r>
            <a:r>
              <a:rPr lang="cs-CZ" altLang="cs-CZ" sz="1800" dirty="0" smtClean="0"/>
              <a:t>dnes) </a:t>
            </a:r>
            <a:r>
              <a:rPr lang="en-US" altLang="cs-CZ" sz="1800" dirty="0" smtClean="0"/>
              <a:t>=</a:t>
            </a:r>
            <a:endParaRPr lang="cs-CZ" altLang="cs-CZ" sz="18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cs-CZ" altLang="cs-CZ" sz="1800" dirty="0" smtClean="0"/>
              <a:t>	= P(B,A)/P(A) = [c(B,A)/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en-US" altLang="cs-CZ" sz="1800" baseline="-25000" dirty="0" smtClean="0"/>
              <a:t>-1,</a:t>
            </a:r>
            <a:r>
              <a:rPr lang="cs-CZ" altLang="cs-CZ" sz="1800" baseline="-25000" dirty="0" smtClean="0"/>
              <a:t>w</a:t>
            </a:r>
            <a:r>
              <a:rPr lang="cs-CZ" altLang="cs-CZ" sz="1800" dirty="0" smtClean="0"/>
              <a:t>] / [c(A)/</a:t>
            </a:r>
            <a:r>
              <a:rPr lang="cs-CZ" altLang="cs-CZ" sz="1800" dirty="0" err="1" smtClean="0"/>
              <a:t>N</a:t>
            </a:r>
            <a:r>
              <a:rPr lang="cs-CZ" altLang="cs-CZ" sz="1800" baseline="-25000" dirty="0" err="1" smtClean="0"/>
              <a:t>w</a:t>
            </a:r>
            <a:r>
              <a:rPr lang="cs-CZ" altLang="cs-CZ" sz="1800" dirty="0" smtClean="0"/>
              <a:t>]</a:t>
            </a:r>
            <a:endParaRPr lang="en-US" altLang="cs-CZ" sz="18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cs-CZ" sz="1800" dirty="0" smtClean="0"/>
              <a:t>							</a:t>
            </a:r>
            <a:r>
              <a:rPr lang="en-US" altLang="cs-CZ" sz="1800" u="sng" dirty="0" smtClean="0"/>
              <a:t>P(A|B) = [</a:t>
            </a:r>
            <a:r>
              <a:rPr lang="cs-CZ" altLang="cs-CZ" sz="1800" u="sng" dirty="0" smtClean="0"/>
              <a:t>1/4</a:t>
            </a:r>
            <a:r>
              <a:rPr lang="en-US" altLang="cs-CZ" sz="1800" u="sng" dirty="0" smtClean="0"/>
              <a:t>]</a:t>
            </a:r>
            <a:r>
              <a:rPr lang="cs-CZ" altLang="cs-CZ" sz="1800" u="sng" dirty="0" smtClean="0"/>
              <a:t>/</a:t>
            </a:r>
            <a:r>
              <a:rPr lang="en-US" altLang="cs-CZ" sz="1800" u="sng" dirty="0" smtClean="0"/>
              <a:t>[</a:t>
            </a:r>
            <a:r>
              <a:rPr lang="cs-CZ" altLang="cs-CZ" sz="1800" u="sng" dirty="0" smtClean="0"/>
              <a:t>1/2</a:t>
            </a:r>
            <a:r>
              <a:rPr lang="en-US" altLang="cs-CZ" sz="1800" u="sng" dirty="0" smtClean="0"/>
              <a:t>]</a:t>
            </a:r>
            <a:r>
              <a:rPr lang="cs-CZ" altLang="cs-CZ" sz="1800" u="sng" dirty="0" smtClean="0"/>
              <a:t> = </a:t>
            </a:r>
            <a:r>
              <a:rPr lang="en-US" altLang="cs-CZ" sz="1800" u="sng" dirty="0" smtClean="0"/>
              <a:t>1</a:t>
            </a:r>
            <a:r>
              <a:rPr lang="cs-CZ" altLang="cs-CZ" sz="1800" u="sng" dirty="0" smtClean="0"/>
              <a:t>/2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cs-C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Náhodná veličina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569325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2000" smtClean="0"/>
              <a:t>náhodná veličina je proměnná, jejíž hodnota je jednoznačně určena výsledkem náhodného pokusu.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1800" smtClean="0"/>
              <a:t>výsledek náhodného pokusu vyjádřený číslem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1600" smtClean="0"/>
              <a:t>nejjednodušší příkladem je veličina nabývající pouze hodnoty 1 nebo 0, pokud daný jev nastal respektive nenastal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2000" smtClean="0"/>
              <a:t>zobrazení přiřazujícímu každému elementárnímu jevu číslo</a:t>
            </a:r>
            <a:endParaRPr lang="en-US" altLang="cs-CZ" sz="200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1800" smtClean="0"/>
              <a:t>d</a:t>
            </a:r>
            <a:r>
              <a:rPr lang="en-US" altLang="cs-CZ" sz="1800" smtClean="0"/>
              <a:t>i</a:t>
            </a:r>
            <a:r>
              <a:rPr lang="cs-CZ" altLang="cs-CZ" sz="1800" smtClean="0"/>
              <a:t>s</a:t>
            </a:r>
            <a:r>
              <a:rPr lang="en-US" altLang="cs-CZ" sz="1800" smtClean="0"/>
              <a:t>kr</a:t>
            </a:r>
            <a:r>
              <a:rPr lang="cs-CZ" altLang="cs-CZ" sz="1800" smtClean="0"/>
              <a:t>étní náhodná veličina – nabývá spočetně hodnot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cs-CZ" altLang="cs-CZ" sz="1800" smtClean="0"/>
              <a:t>spojitá náhodná veličina – není omezena na diskrétní hodnoty</a:t>
            </a:r>
            <a:endParaRPr lang="cs-CZ" altLang="cs-CZ" sz="18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cs-CZ" altLang="cs-CZ" sz="2000" b="1" smtClean="0">
                <a:cs typeface="Arial" panose="020B0604020202020204" pitchFamily="34" charset="0"/>
              </a:rPr>
              <a:t>rozdělení pravděpodobnosti náhodné veličiny</a:t>
            </a:r>
            <a:r>
              <a:rPr lang="en-US" altLang="cs-CZ" sz="2000" b="1" smtClean="0">
                <a:cs typeface="Arial" panose="020B0604020202020204" pitchFamily="34" charset="0"/>
              </a:rPr>
              <a:t> X</a:t>
            </a:r>
            <a:endParaRPr lang="cs-CZ" altLang="cs-CZ" sz="2000" b="1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cs-CZ" altLang="cs-CZ" sz="2000" smtClean="0">
                <a:cs typeface="Arial" panose="020B0604020202020204" pitchFamily="34" charset="0"/>
              </a:rPr>
              <a:t>pravidlo udávající pravděpodobnost všech jevů, které lze veličinou popsat</a:t>
            </a:r>
            <a:endParaRPr lang="en-US" altLang="cs-CZ" sz="2000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cs-CZ" sz="2000" b="1" smtClean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cs-CZ" sz="2000" b="1" smtClean="0">
                <a:cs typeface="Arial" panose="020B0604020202020204" pitchFamily="34" charset="0"/>
              </a:rPr>
              <a:t>distribuční funkce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cs-CZ" sz="2000" smtClean="0">
                <a:cs typeface="Arial" panose="020B0604020202020204" pitchFamily="34" charset="0"/>
              </a:rPr>
              <a:t>F(x) = p(X ≤ x)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2000" smtClean="0">
              <a:cs typeface="Arial" panose="020B0604020202020204" pitchFamily="34" charset="0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Entropie náhodné veličiny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569325" cy="1081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smtClean="0"/>
              <a:t>míra nejistoty</a:t>
            </a:r>
            <a:endParaRPr lang="en-US" altLang="cs-CZ" sz="2000" smtClean="0"/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smtClean="0"/>
              <a:t>čím více informací o veličině máme, tím je nižší její entropie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 smtClean="0"/>
              <a:t>naopak čím menší je entropie, tím více informace lze získat z experimentu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484438" y="2133600"/>
          <a:ext cx="39608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1892300" imgH="266700" progId="Equation.DSMT4">
                  <p:embed/>
                </p:oleObj>
              </mc:Choice>
              <mc:Fallback>
                <p:oleObj name="Equation" r:id="rId3" imgW="18923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33600"/>
                        <a:ext cx="39608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95288" y="2781300"/>
            <a:ext cx="85693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1800"/>
              <a:t>kde p(x) je pravděpodobnostní rozložení náhodné veličiny X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95288" y="3068638"/>
            <a:ext cx="856932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000"/>
          </a:p>
          <a:p>
            <a:pPr lvl="1" eaLnBrk="1" hangingPunct="1">
              <a:lnSpc>
                <a:spcPct val="90000"/>
              </a:lnSpc>
            </a:pPr>
            <a:r>
              <a:rPr lang="cs-CZ" altLang="cs-CZ" sz="1800"/>
              <a:t>př. házení mincí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1800"/>
              <a:t>	p</a:t>
            </a:r>
            <a:r>
              <a:rPr lang="en-US" altLang="cs-CZ" sz="1800"/>
              <a:t>(rub) = 0.5;</a:t>
            </a:r>
            <a:r>
              <a:rPr lang="cs-CZ" altLang="cs-CZ" sz="1800"/>
              <a:t> p</a:t>
            </a:r>
            <a:r>
              <a:rPr lang="en-US" altLang="cs-CZ" sz="1800"/>
              <a:t>(l</a:t>
            </a:r>
            <a:r>
              <a:rPr lang="cs-CZ" altLang="cs-CZ" sz="1800"/>
              <a:t>í</a:t>
            </a:r>
            <a:r>
              <a:rPr lang="en-US" altLang="cs-CZ" sz="1800"/>
              <a:t>c) = 0.5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 sz="1800"/>
              <a:t>	H(X) = - (0.5*log2 (0.5)+0.5*log2 (0.5)) = -(-0.5-0.5) = 1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800"/>
              <a:t>př. 32-stranná kostka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1800"/>
              <a:t>	p</a:t>
            </a:r>
            <a:r>
              <a:rPr lang="en-US" altLang="cs-CZ" sz="1800"/>
              <a:t>(x) = 1/32 pro x=1…32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 sz="1800"/>
              <a:t>	H(X) = -(1/32*log2(1/32)+1/32*log2(1/32)….)=-1/32*32*(-5)= 5</a:t>
            </a:r>
          </a:p>
          <a:p>
            <a:pPr eaLnBrk="1" hangingPunct="1">
              <a:lnSpc>
                <a:spcPct val="90000"/>
              </a:lnSpc>
            </a:pPr>
            <a:endParaRPr lang="en-US" altLang="cs-CZ" sz="2000"/>
          </a:p>
          <a:p>
            <a:pPr eaLnBrk="1" hangingPunct="1">
              <a:lnSpc>
                <a:spcPct val="90000"/>
              </a:lnSpc>
            </a:pPr>
            <a:r>
              <a:rPr lang="cs-CZ" altLang="cs-CZ" sz="2000"/>
              <a:t>nejmenší možný počet bitů nutný na zakódování dané zprávy </a:t>
            </a:r>
            <a:r>
              <a:rPr lang="en-US" altLang="cs-CZ" sz="2000"/>
              <a:t>(</a:t>
            </a:r>
            <a:r>
              <a:rPr lang="cs-CZ" altLang="cs-CZ" sz="2000"/>
              <a:t>řetězce</a:t>
            </a:r>
            <a:r>
              <a:rPr lang="en-US" altLang="cs-CZ" sz="20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55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55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55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55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55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55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55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 eaLnBrk="1" hangingPunct="1"/>
            <a:r>
              <a:rPr lang="cs-CZ" altLang="cs-CZ" smtClean="0"/>
              <a:t>Příklad: entropie a slova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712200" cy="4968875"/>
          </a:xfrm>
        </p:spPr>
        <p:txBody>
          <a:bodyPr/>
          <a:lstStyle/>
          <a:p>
            <a:pPr eaLnBrk="1" hangingPunct="1"/>
            <a:r>
              <a:rPr lang="cs-CZ" altLang="cs-CZ" sz="2200" smtClean="0"/>
              <a:t>Za náhodnou veličinu budeme považovat pravděpodobnost výskytu jednotlivých slov – symbol </a:t>
            </a:r>
            <a:r>
              <a:rPr lang="cs-CZ" altLang="cs-CZ" sz="2200" i="1" smtClean="0"/>
              <a:t>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cs-CZ" altLang="cs-CZ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cs-CZ" altLang="cs-CZ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cs-CZ" altLang="cs-CZ" sz="2400" smtClean="0"/>
          </a:p>
          <a:p>
            <a:pPr eaLnBrk="1" hangingPunct="1"/>
            <a:r>
              <a:rPr lang="cs-CZ" altLang="cs-CZ" sz="2200" smtClean="0"/>
              <a:t>Příklad textu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200" smtClean="0"/>
              <a:t>	</a:t>
            </a:r>
            <a:r>
              <a:rPr lang="cs-CZ" altLang="cs-CZ" sz="1800" smtClean="0"/>
              <a:t>„dnes respektive dnes možná“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200" smtClean="0"/>
              <a:t>	p</a:t>
            </a:r>
            <a:r>
              <a:rPr lang="en-US" altLang="cs-CZ" sz="2200" smtClean="0"/>
              <a:t>(</a:t>
            </a:r>
            <a:r>
              <a:rPr lang="cs-CZ" altLang="cs-CZ" sz="2200" smtClean="0"/>
              <a:t>dnes</a:t>
            </a:r>
            <a:r>
              <a:rPr lang="en-US" altLang="cs-CZ" sz="2200" smtClean="0"/>
              <a:t>) = 1/2, </a:t>
            </a:r>
            <a:r>
              <a:rPr lang="cs-CZ" altLang="cs-CZ" sz="2200" smtClean="0"/>
              <a:t>p</a:t>
            </a:r>
            <a:r>
              <a:rPr lang="en-US" altLang="cs-CZ" sz="2200" smtClean="0"/>
              <a:t>(</a:t>
            </a:r>
            <a:r>
              <a:rPr lang="cs-CZ" altLang="cs-CZ" sz="2200" smtClean="0"/>
              <a:t>respektive</a:t>
            </a:r>
            <a:r>
              <a:rPr lang="en-US" altLang="cs-CZ" sz="2200" smtClean="0"/>
              <a:t>)</a:t>
            </a:r>
            <a:r>
              <a:rPr lang="cs-CZ" altLang="cs-CZ" sz="2200" smtClean="0"/>
              <a:t> </a:t>
            </a:r>
            <a:r>
              <a:rPr lang="en-US" altLang="cs-CZ" sz="2200" smtClean="0"/>
              <a:t>= 1/4, </a:t>
            </a:r>
            <a:r>
              <a:rPr lang="cs-CZ" altLang="cs-CZ" sz="2200" smtClean="0"/>
              <a:t>p</a:t>
            </a:r>
            <a:r>
              <a:rPr lang="en-US" altLang="cs-CZ" sz="2200" smtClean="0"/>
              <a:t>(</a:t>
            </a:r>
            <a:r>
              <a:rPr lang="cs-CZ" altLang="cs-CZ" sz="2200" smtClean="0"/>
              <a:t>možná</a:t>
            </a:r>
            <a:r>
              <a:rPr lang="en-US" altLang="cs-CZ" sz="2200" smtClean="0"/>
              <a:t>) = 1/4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cs-CZ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2200" smtClean="0"/>
              <a:t>	H(X) = -( 1/2log</a:t>
            </a:r>
            <a:r>
              <a:rPr lang="en-US" altLang="cs-CZ" sz="2200" baseline="-25000" smtClean="0"/>
              <a:t>2</a:t>
            </a:r>
            <a:r>
              <a:rPr lang="en-US" altLang="cs-CZ" sz="2200" smtClean="0"/>
              <a:t>(1/2) + 1/4 log</a:t>
            </a:r>
            <a:r>
              <a:rPr lang="en-US" altLang="cs-CZ" sz="2200" baseline="-25000" smtClean="0"/>
              <a:t>2</a:t>
            </a:r>
            <a:r>
              <a:rPr lang="en-US" altLang="cs-CZ" sz="2200" smtClean="0"/>
              <a:t>(1/4) + 1/4 log</a:t>
            </a:r>
            <a:r>
              <a:rPr lang="en-US" altLang="cs-CZ" sz="2200" baseline="-25000" smtClean="0"/>
              <a:t>2</a:t>
            </a:r>
            <a:r>
              <a:rPr lang="en-US" altLang="cs-CZ" sz="2200" smtClean="0"/>
              <a:t>(1/4) ) = </a:t>
            </a:r>
            <a:r>
              <a:rPr lang="cs-CZ" altLang="cs-CZ" sz="2200" smtClean="0"/>
              <a:t>1.</a:t>
            </a:r>
            <a:r>
              <a:rPr lang="en-US" altLang="cs-CZ" sz="2200" smtClean="0"/>
              <a:t>5</a:t>
            </a:r>
            <a:endParaRPr lang="cs-CZ" altLang="cs-CZ" sz="2200" smtClean="0"/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2060575"/>
          <a:ext cx="403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1892300" imgH="266700" progId="Equation.DSMT4">
                  <p:embed/>
                </p:oleObj>
              </mc:Choice>
              <mc:Fallback>
                <p:oleObj name="Equation" r:id="rId3" imgW="18923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40338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rany">
  <a:themeElements>
    <a:clrScheme name="Hrany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Hrany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any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5920</TotalTime>
  <Words>1633</Words>
  <Application>Microsoft Office PowerPoint</Application>
  <PresentationFormat>Předvádění na obrazovce (4:3)</PresentationFormat>
  <Paragraphs>223</Paragraphs>
  <Slides>19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Garamond</vt:lpstr>
      <vt:lpstr>Symbol</vt:lpstr>
      <vt:lpstr>Wingdings</vt:lpstr>
      <vt:lpstr>Hrany</vt:lpstr>
      <vt:lpstr>Equation</vt:lpstr>
      <vt:lpstr>Rastrový obrázek</vt:lpstr>
      <vt:lpstr>Počítačová lingvistika  Computational linguistics </vt:lpstr>
      <vt:lpstr>opakování základních pojmů #1</vt:lpstr>
      <vt:lpstr>opakování základních pojmů #2</vt:lpstr>
      <vt:lpstr>Sdružená a podmíněná pravděpodobnost</vt:lpstr>
      <vt:lpstr>Příklad: pravděpodobnost slov #1</vt:lpstr>
      <vt:lpstr>Příklad: pravděpodobnost slov #1</vt:lpstr>
      <vt:lpstr>Náhodná veličina</vt:lpstr>
      <vt:lpstr>Entropie náhodné veličiny</vt:lpstr>
      <vt:lpstr>Příklad: entropie a slova</vt:lpstr>
      <vt:lpstr>Základní vlastnosti entropie</vt:lpstr>
      <vt:lpstr>Perplexita</vt:lpstr>
      <vt:lpstr>Sdružená a podmíněná entropie</vt:lpstr>
      <vt:lpstr>Příklad: sdružená entropie dvojic slov</vt:lpstr>
      <vt:lpstr>Příklad: podmíněná entropie dvojic slov</vt:lpstr>
      <vt:lpstr>Obecná entropie jazyků – příklady</vt:lpstr>
      <vt:lpstr>Kullback-Leiblerova divergence</vt:lpstr>
      <vt:lpstr>Křížová entropie</vt:lpstr>
      <vt:lpstr>Vzájemná informace #1</vt:lpstr>
      <vt:lpstr>Vzájemná informace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Počítačová lingvistika</dc:title>
  <dc:creator>Petr</dc:creator>
  <cp:lastModifiedBy>PC</cp:lastModifiedBy>
  <cp:revision>197</cp:revision>
  <cp:lastPrinted>2014-03-06T16:09:36Z</cp:lastPrinted>
  <dcterms:created xsi:type="dcterms:W3CDTF">2008-02-13T14:25:47Z</dcterms:created>
  <dcterms:modified xsi:type="dcterms:W3CDTF">2024-02-27T13:09:44Z</dcterms:modified>
</cp:coreProperties>
</file>