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416" r:id="rId2"/>
    <p:sldId id="531" r:id="rId3"/>
    <p:sldId id="546" r:id="rId4"/>
    <p:sldId id="547" r:id="rId5"/>
    <p:sldId id="548" r:id="rId6"/>
    <p:sldId id="550" r:id="rId7"/>
    <p:sldId id="551" r:id="rId8"/>
    <p:sldId id="521" r:id="rId9"/>
    <p:sldId id="542" r:id="rId10"/>
    <p:sldId id="543" r:id="rId11"/>
    <p:sldId id="544" r:id="rId12"/>
    <p:sldId id="526" r:id="rId13"/>
    <p:sldId id="545" r:id="rId14"/>
    <p:sldId id="553" r:id="rId15"/>
    <p:sldId id="552" r:id="rId16"/>
    <p:sldId id="554" r:id="rId17"/>
    <p:sldId id="539" r:id="rId18"/>
    <p:sldId id="505" r:id="rId19"/>
    <p:sldId id="540" r:id="rId20"/>
    <p:sldId id="557" r:id="rId21"/>
    <p:sldId id="555" r:id="rId22"/>
    <p:sldId id="558" r:id="rId23"/>
    <p:sldId id="559" r:id="rId24"/>
    <p:sldId id="560" r:id="rId25"/>
    <p:sldId id="561" r:id="rId26"/>
    <p:sldId id="556" r:id="rId27"/>
    <p:sldId id="533" r:id="rId28"/>
    <p:sldId id="562" r:id="rId29"/>
  </p:sldIdLst>
  <p:sldSz cx="12192000" cy="6858000"/>
  <p:notesSz cx="7099300" cy="102346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asa" initials="a" lastIdx="1" clrIdx="0">
    <p:extLst>
      <p:ext uri="{19B8F6BF-5375-455C-9EA6-DF929625EA0E}">
        <p15:presenceInfo xmlns:p15="http://schemas.microsoft.com/office/powerpoint/2012/main" userId="akas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9461"/>
    <a:srgbClr val="FFD100"/>
    <a:srgbClr val="FFAE58"/>
    <a:srgbClr val="FFFFFF"/>
    <a:srgbClr val="E86FC4"/>
    <a:srgbClr val="FDFB00"/>
    <a:srgbClr val="F0EB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94" autoAdjust="0"/>
  </p:normalViewPr>
  <p:slideViewPr>
    <p:cSldViewPr snapToGrid="0">
      <p:cViewPr varScale="1">
        <p:scale>
          <a:sx n="80" d="100"/>
          <a:sy n="80" d="100"/>
        </p:scale>
        <p:origin x="34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3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500" tIns="47750" rIns="95500" bIns="47750" rtlCol="0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500" tIns="47750" rIns="95500" bIns="47750" rtlCol="0"/>
          <a:lstStyle>
            <a:lvl1pPr algn="r">
              <a:defRPr sz="1300"/>
            </a:lvl1pPr>
          </a:lstStyle>
          <a:p>
            <a:fld id="{7C906C2C-0D91-47F8-AD01-CE47CC92E68D}" type="datetimeFigureOut">
              <a:rPr lang="cs-CZ"/>
              <a:t>29.03.2022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00" tIns="47750" rIns="95500" bIns="4775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5500" tIns="47750" rIns="95500" bIns="4775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5500" tIns="47750" rIns="95500" bIns="47750" rtlCol="0" anchor="b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5500" tIns="47750" rIns="95500" bIns="47750" rtlCol="0" anchor="b"/>
          <a:lstStyle>
            <a:lvl1pPr algn="r">
              <a:defRPr sz="1300"/>
            </a:lvl1pPr>
          </a:lstStyle>
          <a:p>
            <a:fld id="{591859B5-4FFF-42F9-A38C-3E8C3A0433E2}" type="slidenum">
              <a:rPr lang="cs-CZ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325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859B5-4FFF-42F9-A38C-3E8C3A0433E2}" type="slidenum">
              <a:rPr lang="cs-CZ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22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859B5-4FFF-42F9-A38C-3E8C3A0433E2}" type="slidenum">
              <a:rPr lang="cs-CZ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9864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859B5-4FFF-42F9-A38C-3E8C3A0433E2}" type="slidenum">
              <a:rPr lang="cs-CZ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1622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3BDE-0774-44D2-89C2-A6E69F60C5DF}" type="datetimeFigureOut">
              <a:rPr lang="cs-CZ" smtClean="0"/>
              <a:t>29.03.2022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6046-4024-496C-A691-821015EDF76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851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3BDE-0774-44D2-89C2-A6E69F60C5DF}" type="datetimeFigureOut">
              <a:rPr lang="cs-CZ" smtClean="0"/>
              <a:t>29.03.2022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6046-4024-496C-A691-821015EDF76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114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3BDE-0774-44D2-89C2-A6E69F60C5DF}" type="datetimeFigureOut">
              <a:rPr lang="cs-CZ" smtClean="0"/>
              <a:t>29.03.2022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6046-4024-496C-A691-821015EDF76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8888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3BDE-0774-44D2-89C2-A6E69F60C5DF}" type="datetimeFigureOut">
              <a:rPr lang="cs-CZ" smtClean="0"/>
              <a:t>29.03.2022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6046-4024-496C-A691-821015EDF76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075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3BDE-0774-44D2-89C2-A6E69F60C5DF}" type="datetimeFigureOut">
              <a:rPr lang="cs-CZ" smtClean="0"/>
              <a:t>29.03.2022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6046-4024-496C-A691-821015EDF76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401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3BDE-0774-44D2-89C2-A6E69F60C5DF}" type="datetimeFigureOut">
              <a:rPr lang="cs-CZ" smtClean="0"/>
              <a:t>29.03.2022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6046-4024-496C-A691-821015EDF76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39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3BDE-0774-44D2-89C2-A6E69F60C5DF}" type="datetimeFigureOut">
              <a:rPr lang="cs-CZ" smtClean="0"/>
              <a:t>29.03.2022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6046-4024-496C-A691-821015EDF76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302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3BDE-0774-44D2-89C2-A6E69F60C5DF}" type="datetimeFigureOut">
              <a:rPr lang="cs-CZ" smtClean="0"/>
              <a:t>29.03.2022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6046-4024-496C-A691-821015EDF76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076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3BDE-0774-44D2-89C2-A6E69F60C5DF}" type="datetimeFigureOut">
              <a:rPr lang="cs-CZ" smtClean="0"/>
              <a:t>29.03.2022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6046-4024-496C-A691-821015EDF76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63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3BDE-0774-44D2-89C2-A6E69F60C5DF}" type="datetimeFigureOut">
              <a:rPr lang="cs-CZ" smtClean="0"/>
              <a:t>29.03.2022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6046-4024-496C-A691-821015EDF76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583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3BDE-0774-44D2-89C2-A6E69F60C5DF}" type="datetimeFigureOut">
              <a:rPr lang="cs-CZ" smtClean="0"/>
              <a:t>29.03.2022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6046-4024-496C-A691-821015EDF76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117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 smtClean="0"/>
              <a:t>Kliknutím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A3BDE-0774-44D2-89C2-A6E69F60C5DF}" type="datetimeFigureOut">
              <a:rPr lang="cs-CZ" smtClean="0"/>
              <a:t>29.03.2022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D6046-4024-496C-A691-821015EDF76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690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40.png"/><Relationship Id="rId21" Type="http://schemas.openxmlformats.org/officeDocument/2006/relationships/image" Target="../media/image57.png"/><Relationship Id="rId7" Type="http://schemas.openxmlformats.org/officeDocument/2006/relationships/image" Target="../media/image7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6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5" Type="http://schemas.openxmlformats.org/officeDocument/2006/relationships/image" Target="../media/image42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word2vec-made-easy-139a31a4b8a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10.png"/><Relationship Id="rId4" Type="http://schemas.openxmlformats.org/officeDocument/2006/relationships/image" Target="../media/image4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towardsdatascience.com/word2vec-made-easy-139a31a4b8a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ordnet.princeton.edu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nlp-101-word2vec-skip-gram-and-cbow-93512ee24314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hyperlink" Target="http://web.stanford.edu/class/cs224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doi/10.5555/944919.94496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 txBox="1">
            <a:spLocks noChangeArrowheads="1"/>
          </p:cNvSpPr>
          <p:nvPr/>
        </p:nvSpPr>
        <p:spPr>
          <a:xfrm>
            <a:off x="1988716" y="29930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altLang="cs-CZ" sz="4400" b="1" dirty="0" smtClean="0"/>
              <a:t>Počítačová lingvistika</a:t>
            </a:r>
            <a:endParaRPr lang="cs-CZ" altLang="cs-CZ" sz="4400" b="1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711465" y="1769329"/>
            <a:ext cx="10808412" cy="1752600"/>
          </a:xfrm>
        </p:spPr>
        <p:txBody>
          <a:bodyPr>
            <a:noAutofit/>
          </a:bodyPr>
          <a:lstStyle/>
          <a:p>
            <a:r>
              <a:rPr lang="cs-CZ" altLang="cs-CZ" sz="720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Přednáška </a:t>
            </a:r>
            <a:r>
              <a:rPr lang="cs-CZ" altLang="cs-CZ" sz="720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č.8</a:t>
            </a:r>
            <a:r>
              <a:rPr lang="cs-CZ" altLang="cs-CZ" sz="72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cs-CZ" altLang="cs-CZ" sz="72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cs-CZ" altLang="cs-CZ" sz="7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Vektorová reprezentace slov</a:t>
            </a:r>
          </a:p>
          <a:p>
            <a:r>
              <a:rPr lang="cs-CZ" altLang="cs-CZ" sz="7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Word </a:t>
            </a:r>
            <a:r>
              <a:rPr lang="cs-CZ" altLang="cs-CZ" sz="72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embeddings</a:t>
            </a:r>
            <a:endParaRPr lang="cs-CZ" altLang="cs-CZ" sz="7200" dirty="0" smtClean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cs-CZ" altLang="cs-CZ" sz="7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(slovní vnoření)</a:t>
            </a:r>
            <a:endParaRPr lang="cs-CZ" altLang="cs-CZ" sz="72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58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ulka 13"/>
          <p:cNvGraphicFramePr>
            <a:graphicFrameLocks noGrp="1"/>
          </p:cNvGraphicFramePr>
          <p:nvPr>
            <p:extLst/>
          </p:nvPr>
        </p:nvGraphicFramePr>
        <p:xfrm>
          <a:off x="410902" y="754549"/>
          <a:ext cx="11170409" cy="2166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76">
                  <a:extLst>
                    <a:ext uri="{9D8B030D-6E8A-4147-A177-3AD203B41FA5}">
                      <a16:colId xmlns:a16="http://schemas.microsoft.com/office/drawing/2014/main" val="1209222418"/>
                    </a:ext>
                  </a:extLst>
                </a:gridCol>
                <a:gridCol w="6189133">
                  <a:extLst>
                    <a:ext uri="{9D8B030D-6E8A-4147-A177-3AD203B41FA5}">
                      <a16:colId xmlns:a16="http://schemas.microsoft.com/office/drawing/2014/main" val="1438030148"/>
                    </a:ext>
                  </a:extLst>
                </a:gridCol>
              </a:tblGrid>
              <a:tr h="4236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2400" kern="1200" spc="-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Mozek</a:t>
                      </a:r>
                      <a:endParaRPr lang="cs-CZ" sz="2400" kern="1200" spc="-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2400" kern="1200" spc="-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Umělá neuronová síť typu MLP</a:t>
                      </a:r>
                      <a:endParaRPr lang="cs-CZ" sz="2400" kern="1200" spc="-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667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800" kern="1200" spc="-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Skládá se z asi </a:t>
                      </a:r>
                      <a:r>
                        <a:rPr lang="cs-CZ" spc="-1" dirty="0" smtClean="0"/>
                        <a:t>10</a:t>
                      </a:r>
                      <a:r>
                        <a:rPr lang="cs-CZ" spc="-1" baseline="30000" dirty="0" smtClean="0"/>
                        <a:t>11</a:t>
                      </a:r>
                      <a:r>
                        <a:rPr lang="cs-CZ" spc="-1" dirty="0" smtClean="0"/>
                        <a:t> buněk - neuronů</a:t>
                      </a:r>
                      <a:endParaRPr lang="cs-CZ" sz="1800" kern="1200" spc="-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800" kern="1200" spc="-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Skládá se z několik</a:t>
                      </a:r>
                      <a:r>
                        <a:rPr lang="cs-CZ" sz="1800" kern="1200" spc="-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až několika desítek tisíc umělých neuronů</a:t>
                      </a:r>
                      <a:endParaRPr lang="cs-CZ" sz="1800" kern="1200" spc="-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459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800" kern="1200" spc="-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Neurony jsou různě nepravidelně pospojovány do sítě</a:t>
                      </a:r>
                      <a:endParaRPr lang="cs-CZ" sz="1800" kern="1200" spc="-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800" kern="1200" spc="-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Umělé</a:t>
                      </a:r>
                      <a:r>
                        <a:rPr lang="cs-CZ" sz="1800" kern="1200" spc="-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neurony jsou pospojovány paralelně do vrstev, a vrstvy jsou pak spojeny mezi sebou sériově = pravidelná struktura</a:t>
                      </a:r>
                      <a:endParaRPr lang="cs-CZ" sz="1800" kern="1200" spc="-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1687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800" kern="1200" spc="-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 </a:t>
                      </a:r>
                      <a:r>
                        <a:rPr lang="cs-CZ" sz="1800" kern="1200" spc="-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učení spočívá v aktivování a zesilování/zeslabování synapsí (vazeb) mezi neurony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800" kern="1200" spc="-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cs-CZ" sz="1800" kern="1200" spc="-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roces </a:t>
                      </a:r>
                      <a:r>
                        <a:rPr lang="cs-CZ" sz="1800" kern="1200" spc="-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učení spočívá v nastavení a následném neustálém přepočítávání váhových koeficientů w na každém vstupu </a:t>
                      </a:r>
                      <a:r>
                        <a:rPr lang="cs-CZ" sz="1800" kern="1200" spc="-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</a:t>
                      </a:r>
                      <a:r>
                        <a:rPr lang="cs-CZ" sz="1800" kern="1200" spc="-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každého neuronu</a:t>
                      </a:r>
                      <a:endParaRPr lang="cs-CZ" sz="1800" kern="1200" spc="-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6141118"/>
                  </a:ext>
                </a:extLst>
              </a:tr>
            </a:tbl>
          </a:graphicData>
        </a:graphic>
      </p:graphicFrame>
      <p:pic>
        <p:nvPicPr>
          <p:cNvPr id="8" name="Obráze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41" y="3270128"/>
            <a:ext cx="4853224" cy="3024721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210" y="3543818"/>
            <a:ext cx="5548952" cy="24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3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738" y="3311167"/>
            <a:ext cx="1819275" cy="2905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délník 9"/>
              <p:cNvSpPr/>
              <p:nvPr/>
            </p:nvSpPr>
            <p:spPr>
              <a:xfrm>
                <a:off x="1282553" y="4440555"/>
                <a:ext cx="1622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cs-CZ" b="0" i="0" spc="-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cs-CZ" b="0" i="0" spc="-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ý</m:t>
                      </m:r>
                      <m:r>
                        <m:rPr>
                          <m:sty m:val="p"/>
                        </m:rPr>
                        <a:rPr lang="cs-CZ" b="0" i="0" spc="-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stupn</m:t>
                      </m:r>
                      <m:r>
                        <a:rPr lang="cs-CZ" b="0" i="0" spc="-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í </m:t>
                      </m:r>
                      <m:r>
                        <m:rPr>
                          <m:sty m:val="p"/>
                        </m:rPr>
                        <a:rPr lang="cs-CZ" b="0" i="0" spc="-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axon</m:t>
                      </m:r>
                    </m:oMath>
                  </m:oMathPara>
                </a14:m>
                <a:endParaRPr lang="cs-CZ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Obdélní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553" y="4440555"/>
                <a:ext cx="162249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délník 10"/>
              <p:cNvSpPr/>
              <p:nvPr/>
            </p:nvSpPr>
            <p:spPr>
              <a:xfrm>
                <a:off x="1671964" y="6009082"/>
                <a:ext cx="16128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cs-CZ" b="0" i="0" spc="-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vstupn</m:t>
                      </m:r>
                      <m:r>
                        <a:rPr lang="cs-CZ" b="0" i="0" spc="-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í </m:t>
                      </m:r>
                      <m:r>
                        <m:rPr>
                          <m:sty m:val="p"/>
                        </m:rPr>
                        <a:rPr lang="cs-CZ" b="0" i="0" spc="-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axony</m:t>
                      </m:r>
                    </m:oMath>
                  </m:oMathPara>
                </a14:m>
                <a:endParaRPr lang="cs-CZ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Obdélní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964" y="6009082"/>
                <a:ext cx="1612877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délník 11"/>
              <p:cNvSpPr/>
              <p:nvPr/>
            </p:nvSpPr>
            <p:spPr>
              <a:xfrm>
                <a:off x="2711274" y="4790801"/>
                <a:ext cx="1555554" cy="378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cs-CZ" b="0" i="0" spc="-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cs-CZ" b="0" i="0" spc="-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Ě</m:t>
                      </m:r>
                      <m:r>
                        <m:rPr>
                          <m:sty m:val="p"/>
                        </m:rPr>
                        <a:rPr lang="cs-CZ" b="0" i="0" spc="-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LO</m:t>
                      </m:r>
                      <m:r>
                        <a:rPr lang="cs-CZ" b="0" i="0" spc="-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cs-CZ" b="0" i="0" spc="-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BU</m:t>
                      </m:r>
                      <m:r>
                        <a:rPr lang="cs-CZ" b="0" i="0" spc="-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Ň</m:t>
                      </m:r>
                      <m:r>
                        <m:rPr>
                          <m:sty m:val="p"/>
                        </m:rPr>
                        <a:rPr lang="cs-CZ" b="0" i="0" spc="-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KY</m:t>
                      </m:r>
                    </m:oMath>
                  </m:oMathPara>
                </a14:m>
                <a:endParaRPr lang="cs-CZ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Obdélní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274" y="4790801"/>
                <a:ext cx="1555554" cy="3780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délník 12"/>
              <p:cNvSpPr/>
              <p:nvPr/>
            </p:nvSpPr>
            <p:spPr>
              <a:xfrm>
                <a:off x="1310834" y="4959206"/>
                <a:ext cx="12528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1" i="1" spc="-1" smtClean="0">
                          <a:solidFill>
                            <a:srgbClr val="E86FC4"/>
                          </a:solidFill>
                          <a:latin typeface="Cambria Math" panose="02040503050406030204" pitchFamily="18" charset="0"/>
                        </a:rPr>
                        <m:t>𝒅𝒆𝒏𝒅𝒓𝒊𝒕𝒚</m:t>
                      </m:r>
                    </m:oMath>
                  </m:oMathPara>
                </a14:m>
                <a:endParaRPr lang="cs-CZ" b="1" dirty="0">
                  <a:solidFill>
                    <a:srgbClr val="E86FC4"/>
                  </a:solidFill>
                </a:endParaRPr>
              </a:p>
            </p:txBody>
          </p:sp>
        </mc:Choice>
        <mc:Fallback xmlns="">
          <p:sp>
            <p:nvSpPr>
              <p:cNvPr id="13" name="Obdélník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834" y="4959206"/>
                <a:ext cx="1252842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Obrázek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696" y="3665726"/>
            <a:ext cx="4667250" cy="2295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délník 14"/>
              <p:cNvSpPr/>
              <p:nvPr/>
            </p:nvSpPr>
            <p:spPr>
              <a:xfrm>
                <a:off x="6711657" y="4342187"/>
                <a:ext cx="7246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pc="-1" smtClean="0">
                              <a:solidFill>
                                <a:srgbClr val="E86F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 spc="-1">
                              <a:solidFill>
                                <a:srgbClr val="E86FC4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cs-CZ" i="1" spc="-1">
                              <a:solidFill>
                                <a:srgbClr val="E86FC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pc="-1">
                              <a:solidFill>
                                <a:srgbClr val="E86F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 spc="-1">
                              <a:solidFill>
                                <a:srgbClr val="E86F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cs-CZ" i="1" spc="-1">
                              <a:solidFill>
                                <a:srgbClr val="E86FC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s-CZ" dirty="0">
                  <a:solidFill>
                    <a:srgbClr val="E86FC4"/>
                  </a:solidFill>
                </a:endParaRPr>
              </a:p>
            </p:txBody>
          </p:sp>
        </mc:Choice>
        <mc:Fallback xmlns="">
          <p:sp>
            <p:nvSpPr>
              <p:cNvPr id="15" name="Obdélní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657" y="4342187"/>
                <a:ext cx="72462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délník 15"/>
              <p:cNvSpPr/>
              <p:nvPr/>
            </p:nvSpPr>
            <p:spPr>
              <a:xfrm>
                <a:off x="8064707" y="3476411"/>
                <a:ext cx="538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pc="-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16" name="Obdélní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707" y="3476411"/>
                <a:ext cx="5386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délník 16"/>
              <p:cNvSpPr/>
              <p:nvPr/>
            </p:nvSpPr>
            <p:spPr>
              <a:xfrm>
                <a:off x="5695453" y="3523664"/>
                <a:ext cx="24197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cs-CZ" b="0" i="0" spc="-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axon</m:t>
                      </m:r>
                      <m:r>
                        <a:rPr lang="cs-CZ" b="0" i="0" spc="-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cs-CZ" b="0" i="0" spc="-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cs-CZ" b="0" i="0" spc="-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cs-CZ" b="0" i="0" spc="-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jin</m:t>
                      </m:r>
                      <m:r>
                        <a:rPr lang="cs-CZ" b="0" i="0" spc="-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cs-CZ" b="0" i="0" spc="-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ho</m:t>
                      </m:r>
                      <m:r>
                        <a:rPr lang="cs-CZ" b="0" i="0" spc="-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cs-CZ" b="0" i="0" spc="-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neuronu</m:t>
                      </m:r>
                    </m:oMath>
                  </m:oMathPara>
                </a14:m>
                <a:endParaRPr lang="cs-CZ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Obdélník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53" y="3523664"/>
                <a:ext cx="2419765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délník 17"/>
              <p:cNvSpPr/>
              <p:nvPr/>
            </p:nvSpPr>
            <p:spPr>
              <a:xfrm>
                <a:off x="5969102" y="3850140"/>
                <a:ext cx="4605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pc="-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pc="-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cs-CZ" b="0" i="1" spc="-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18" name="Obdélník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102" y="3850140"/>
                <a:ext cx="46057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délník 18"/>
              <p:cNvSpPr/>
              <p:nvPr/>
            </p:nvSpPr>
            <p:spPr>
              <a:xfrm>
                <a:off x="6458190" y="3914307"/>
                <a:ext cx="5069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pc="-1" smtClean="0">
                              <a:solidFill>
                                <a:srgbClr val="FFD1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 spc="-1">
                              <a:solidFill>
                                <a:srgbClr val="FFD1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cs-CZ" b="0" i="1" spc="-1" smtClean="0">
                              <a:solidFill>
                                <a:srgbClr val="FFD1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s-CZ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Obdélník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190" y="3914307"/>
                <a:ext cx="50693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délník 19"/>
              <p:cNvSpPr/>
              <p:nvPr/>
            </p:nvSpPr>
            <p:spPr>
              <a:xfrm>
                <a:off x="6222569" y="4711519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20" name="Obdélní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569" y="4711519"/>
                <a:ext cx="4660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délník 20"/>
              <p:cNvSpPr/>
              <p:nvPr/>
            </p:nvSpPr>
            <p:spPr>
              <a:xfrm>
                <a:off x="6573161" y="5694848"/>
                <a:ext cx="4801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21" name="Obdélní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161" y="5694848"/>
                <a:ext cx="4801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délník 21"/>
              <p:cNvSpPr/>
              <p:nvPr/>
            </p:nvSpPr>
            <p:spPr>
              <a:xfrm>
                <a:off x="6838703" y="4661876"/>
                <a:ext cx="7352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pc="-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 spc="-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cs-CZ" i="1" spc="-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spc="-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 spc="-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cs-CZ" i="1" spc="-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cs-CZ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Obdélní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703" y="4661876"/>
                <a:ext cx="73526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délník 22"/>
              <p:cNvSpPr/>
              <p:nvPr/>
            </p:nvSpPr>
            <p:spPr>
              <a:xfrm>
                <a:off x="6715604" y="5296100"/>
                <a:ext cx="756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pc="-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 spc="-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cs-CZ" b="0" i="1" spc="-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 spc="-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 spc="-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cs-CZ" b="0" i="1" spc="-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cs-CZ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Obdélník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604" y="5296100"/>
                <a:ext cx="75648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délník 23"/>
              <p:cNvSpPr/>
              <p:nvPr/>
            </p:nvSpPr>
            <p:spPr>
              <a:xfrm>
                <a:off x="9950606" y="4605187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 smtClean="0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24" name="Obdélní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606" y="4605187"/>
                <a:ext cx="371384" cy="369332"/>
              </a:xfrm>
              <a:prstGeom prst="rect">
                <a:avLst/>
              </a:prstGeom>
              <a:blipFill>
                <a:blip r:embed="rId1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délník 24"/>
              <p:cNvSpPr/>
              <p:nvPr/>
            </p:nvSpPr>
            <p:spPr>
              <a:xfrm>
                <a:off x="7253448" y="5859355"/>
                <a:ext cx="3688702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pc="-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cs-CZ" b="0" i="0" spc="-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Ě</m:t>
                      </m:r>
                      <m:r>
                        <m:rPr>
                          <m:sty m:val="p"/>
                        </m:rPr>
                        <a:rPr lang="cs-CZ" b="0" i="0" spc="-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LO</m:t>
                      </m:r>
                      <m:r>
                        <a:rPr lang="cs-CZ" b="0" i="0" spc="-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cs-CZ" b="0" i="0" spc="-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UM</m:t>
                      </m:r>
                      <m:r>
                        <a:rPr lang="cs-CZ" b="0" i="0" spc="-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Ě</m:t>
                      </m:r>
                      <m:r>
                        <m:rPr>
                          <m:sty m:val="p"/>
                        </m:rPr>
                        <a:rPr lang="cs-CZ" b="0" i="0" spc="-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cs-CZ" b="0" i="0" spc="-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É </m:t>
                      </m:r>
                      <m:r>
                        <m:rPr>
                          <m:sty m:val="p"/>
                        </m:rPr>
                        <a:rPr lang="cs-CZ" b="0" i="0" spc="-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NEURONOV</m:t>
                      </m:r>
                      <m:r>
                        <a:rPr lang="cs-CZ" b="0" i="0" spc="-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É </m:t>
                      </m:r>
                      <m:r>
                        <m:rPr>
                          <m:sty m:val="p"/>
                        </m:rPr>
                        <a:rPr lang="cs-CZ" b="0" i="0" spc="-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BU</m:t>
                      </m:r>
                      <m:r>
                        <a:rPr lang="cs-CZ" b="0" i="0" spc="-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Ň</m:t>
                      </m:r>
                      <m:r>
                        <m:rPr>
                          <m:sty m:val="p"/>
                        </m:rPr>
                        <a:rPr lang="cs-CZ" b="0" i="0" spc="-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KY</m:t>
                      </m:r>
                    </m:oMath>
                  </m:oMathPara>
                </a14:m>
                <a:endParaRPr lang="cs-CZ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Obdélní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448" y="5859355"/>
                <a:ext cx="3688702" cy="37824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délník 25"/>
              <p:cNvSpPr/>
              <p:nvPr/>
            </p:nvSpPr>
            <p:spPr>
              <a:xfrm>
                <a:off x="7068148" y="4083388"/>
                <a:ext cx="11151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1" i="1" spc="-1" smtClean="0">
                          <a:solidFill>
                            <a:srgbClr val="E86FC4"/>
                          </a:solidFill>
                          <a:latin typeface="Cambria Math" panose="02040503050406030204" pitchFamily="18" charset="0"/>
                        </a:rPr>
                        <m:t>𝒅𝒆𝒏𝒅𝒓𝒊𝒕</m:t>
                      </m:r>
                    </m:oMath>
                  </m:oMathPara>
                </a14:m>
                <a:endParaRPr lang="cs-CZ" b="1" dirty="0">
                  <a:solidFill>
                    <a:srgbClr val="E86FC4"/>
                  </a:solidFill>
                </a:endParaRPr>
              </a:p>
            </p:txBody>
          </p:sp>
        </mc:Choice>
        <mc:Fallback xmlns="">
          <p:sp>
            <p:nvSpPr>
              <p:cNvPr id="26" name="Obdélník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148" y="4083388"/>
                <a:ext cx="11151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délník 26"/>
              <p:cNvSpPr/>
              <p:nvPr/>
            </p:nvSpPr>
            <p:spPr>
              <a:xfrm>
                <a:off x="8606972" y="4648714"/>
                <a:ext cx="3656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cs-CZ" spc="-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lang="cs-CZ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Obdélník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972" y="4648714"/>
                <a:ext cx="36567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délník 27"/>
              <p:cNvSpPr/>
              <p:nvPr/>
            </p:nvSpPr>
            <p:spPr>
              <a:xfrm>
                <a:off x="7834534" y="5311104"/>
                <a:ext cx="2091983" cy="5158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cs-CZ" sz="1400" spc="-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cs-CZ" sz="1400" i="1" spc="-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cs-CZ" sz="1400" i="1" spc="-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cs-CZ" sz="1400" i="1" spc="-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cs-CZ" sz="1400" i="1" spc="-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cs-CZ" sz="1400" i="1" spc="-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cs-CZ" sz="1400" i="1" spc="-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400" i="1" spc="-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cs-CZ" sz="1400" i="1" spc="-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̃"/>
                              <m:ctrlPr>
                                <a:rPr lang="cs-CZ" sz="1400" i="1" spc="-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cs-CZ" sz="1400" i="1" spc="-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400" i="1" spc="-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cs-CZ" sz="1400" i="1" spc="-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cs-CZ" sz="1400" i="1" spc="-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cs-CZ" sz="1400" i="1" spc="-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1400" b="1" i="1" spc="-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cs-CZ" sz="1400" i="1" spc="-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cs-CZ" sz="1400" i="1" spc="-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̃"/>
                              <m:ctrlPr>
                                <a:rPr lang="cs-CZ" sz="1400" i="1" spc="-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sz="1400" b="1" i="1" spc="-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cs-CZ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Obdélník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534" y="5311104"/>
                <a:ext cx="2091983" cy="515847"/>
              </a:xfrm>
              <a:prstGeom prst="rect">
                <a:avLst/>
              </a:prstGeom>
              <a:blipFill>
                <a:blip r:embed="rId21"/>
                <a:stretch>
                  <a:fillRect l="-10496" t="-141176" r="-12245" b="-21294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délník 28"/>
              <p:cNvSpPr/>
              <p:nvPr/>
            </p:nvSpPr>
            <p:spPr>
              <a:xfrm>
                <a:off x="6774496" y="3772612"/>
                <a:ext cx="11673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1" i="1" smtClean="0">
                          <a:solidFill>
                            <a:srgbClr val="FFD100"/>
                          </a:solidFill>
                          <a:latin typeface="Cambria Math" panose="02040503050406030204" pitchFamily="18" charset="0"/>
                        </a:rPr>
                        <m:t>𝒔𝒚𝒏𝒂𝒑𝒔𝒆</m:t>
                      </m:r>
                    </m:oMath>
                  </m:oMathPara>
                </a14:m>
                <a:endParaRPr lang="cs-CZ" b="1" dirty="0">
                  <a:solidFill>
                    <a:srgbClr val="FFD100"/>
                  </a:solidFill>
                </a:endParaRPr>
              </a:p>
            </p:txBody>
          </p:sp>
        </mc:Choice>
        <mc:Fallback xmlns="">
          <p:sp>
            <p:nvSpPr>
              <p:cNvPr id="29" name="Obdélník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496" y="3772612"/>
                <a:ext cx="1167307" cy="369332"/>
              </a:xfrm>
              <a:prstGeom prst="rect">
                <a:avLst/>
              </a:prstGeom>
              <a:blipFill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77276" y="42114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ulka 2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7580" y="751196"/>
              <a:ext cx="11463617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12028">
                      <a:extLst>
                        <a:ext uri="{9D8B030D-6E8A-4147-A177-3AD203B41FA5}">
                          <a16:colId xmlns:a16="http://schemas.microsoft.com/office/drawing/2014/main" val="1209222418"/>
                        </a:ext>
                      </a:extLst>
                    </a:gridCol>
                    <a:gridCol w="6351589">
                      <a:extLst>
                        <a:ext uri="{9D8B030D-6E8A-4147-A177-3AD203B41FA5}">
                          <a16:colId xmlns:a16="http://schemas.microsoft.com/office/drawing/2014/main" val="1438030148"/>
                        </a:ext>
                      </a:extLst>
                    </a:gridCol>
                  </a:tblGrid>
                  <a:tr h="22648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cs-CZ" sz="2400" b="1" kern="1200" spc="-1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Neurony</a:t>
                          </a:r>
                          <a:endParaRPr lang="cs-CZ" sz="2400" b="1" kern="1200" spc="-1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cs-CZ" sz="2400" b="1" kern="1200" spc="-1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Umělé neurony</a:t>
                          </a:r>
                          <a:endParaRPr lang="cs-CZ" sz="2400" b="1" kern="1200" spc="-1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66670342"/>
                      </a:ext>
                    </a:extLst>
                  </a:tr>
                  <a:tr h="365219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cs-CZ" sz="1800" kern="1200" spc="-1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Spoje mezi neurony tvoří axony</a:t>
                          </a:r>
                          <a:endParaRPr lang="cs-CZ" sz="1800" kern="1200" spc="-1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cs-CZ" sz="1800" kern="1200" spc="-1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Spoje jsou dány</a:t>
                          </a:r>
                          <a:r>
                            <a:rPr lang="cs-CZ" sz="1800" kern="1200" spc="-1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logickou strukturou sítě, kdy výstup z jedné vrstvy/vstupní data je naveden na vstupy do další/první vrstvy</a:t>
                          </a:r>
                          <a:endParaRPr lang="cs-CZ" sz="1800" kern="1200" spc="-1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24596804"/>
                      </a:ext>
                    </a:extLst>
                  </a:tr>
                  <a:tr h="19823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cs-CZ" sz="1800" kern="1200" spc="-1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Spoj je tvořen synapsí</a:t>
                          </a:r>
                          <a:r>
                            <a:rPr lang="cs-CZ" sz="1800" kern="1200" spc="-1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parametr učení</a:t>
                          </a:r>
                          <a:endParaRPr lang="cs-CZ" sz="1800" kern="1200" spc="-1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cs-CZ" sz="1800" kern="1200" spc="-1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Parametrem učení je vektor vah w</a:t>
                          </a:r>
                          <a:endParaRPr lang="cs-CZ" sz="1800" kern="1200" spc="-1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21687703"/>
                      </a:ext>
                    </a:extLst>
                  </a:tr>
                  <a:tr h="19823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cs-CZ" sz="1800" kern="1200" spc="-1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Samotný vstup</a:t>
                          </a:r>
                          <a:r>
                            <a:rPr lang="cs-CZ" sz="1800" kern="1200" spc="-1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do buňky tvoří dendrity</a:t>
                          </a:r>
                          <a:endParaRPr lang="cs-CZ" sz="1800" kern="1200" spc="-1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cs-CZ" sz="1800" kern="1200" spc="-1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Dendrit lze chápat jako hodnotu součinu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pc="-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i="1" spc="-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cs-CZ" b="0" i="1" spc="-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pc="-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i="1" spc="-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cs-CZ" b="0" i="1" spc="-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cs-CZ" sz="1800" kern="1200" spc="-1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96141118"/>
                      </a:ext>
                    </a:extLst>
                  </a:tr>
                  <a:tr h="19823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cs-CZ" sz="1800" kern="1200" spc="-1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</a:t>
                          </a:r>
                          <a:r>
                            <a:rPr lang="cs-CZ" sz="1800" kern="1200" spc="-1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odněty </a:t>
                          </a:r>
                          <a:r>
                            <a:rPr lang="cs-CZ" sz="1800" kern="1200" spc="-1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jsou v těle neuronu akumulovány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cs-CZ" sz="1800" kern="1200" spc="-1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</a:t>
                          </a:r>
                          <a:r>
                            <a:rPr lang="cs-CZ" sz="1800" kern="1200" spc="-1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stupní </a:t>
                          </a:r>
                          <a:r>
                            <a:rPr lang="cs-CZ" sz="1800" kern="1200" spc="-1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signály jsou v </a:t>
                          </a:r>
                          <a:r>
                            <a:rPr lang="cs-CZ" sz="1800" kern="1200" spc="-1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modelu </a:t>
                          </a:r>
                          <a:r>
                            <a:rPr lang="cs-CZ" sz="1800" kern="1200" spc="-1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sčítány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27089127"/>
                      </a:ext>
                    </a:extLst>
                  </a:tr>
                  <a:tr h="365219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cs-CZ" sz="1800" kern="1200" spc="-1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Po </a:t>
                          </a:r>
                          <a:r>
                            <a:rPr lang="cs-CZ" sz="1800" kern="1200" spc="-1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překročení určitého prahu je podnět poslán dál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cs-CZ" sz="1800" kern="1200" spc="-1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Po překročení prahové </a:t>
                          </a:r>
                          <a:r>
                            <a:rPr lang="cs-CZ" sz="1800" kern="1200" spc="-1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hodnoty je </a:t>
                          </a:r>
                          <a:r>
                            <a:rPr lang="cs-CZ" sz="1800" kern="1200" spc="-1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výstupní signál změněn podle typu použité aktivační funkce</a:t>
                          </a:r>
                          <a:endParaRPr lang="cs-CZ" sz="1800" kern="1200" spc="-1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112132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ulka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751159"/>
                  </p:ext>
                </p:extLst>
              </p:nvPr>
            </p:nvGraphicFramePr>
            <p:xfrm>
              <a:off x="467580" y="751196"/>
              <a:ext cx="11463617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12028">
                      <a:extLst>
                        <a:ext uri="{9D8B030D-6E8A-4147-A177-3AD203B41FA5}">
                          <a16:colId xmlns:a16="http://schemas.microsoft.com/office/drawing/2014/main" val="1209222418"/>
                        </a:ext>
                      </a:extLst>
                    </a:gridCol>
                    <a:gridCol w="6351589">
                      <a:extLst>
                        <a:ext uri="{9D8B030D-6E8A-4147-A177-3AD203B41FA5}">
                          <a16:colId xmlns:a16="http://schemas.microsoft.com/office/drawing/2014/main" val="143803014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cs-CZ" sz="2400" b="1" kern="1200" spc="-1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Neurony</a:t>
                          </a:r>
                          <a:endParaRPr lang="cs-CZ" sz="2400" b="1" kern="1200" spc="-1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cs-CZ" sz="2400" b="1" kern="1200" spc="-1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Umělé neurony</a:t>
                          </a:r>
                          <a:endParaRPr lang="cs-CZ" sz="2400" b="1" kern="1200" spc="-1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6667034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cs-CZ" sz="1800" kern="1200" spc="-1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Spoje mezi neurony tvoří axony</a:t>
                          </a:r>
                          <a:endParaRPr lang="cs-CZ" sz="1800" kern="1200" spc="-1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cs-CZ" sz="1800" kern="1200" spc="-1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Spoje jsou dány</a:t>
                          </a:r>
                          <a:r>
                            <a:rPr lang="cs-CZ" sz="1800" kern="1200" spc="-1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logickou strukturou sítě, kdy výstup z jedné vrstvy/vstupní data je naveden na vstupy do další/první vrstvy</a:t>
                          </a:r>
                          <a:endParaRPr lang="cs-CZ" sz="1800" kern="1200" spc="-1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2459680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cs-CZ" sz="1800" kern="1200" spc="-1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Spoj je tvořen synapsí</a:t>
                          </a:r>
                          <a:r>
                            <a:rPr lang="cs-CZ" sz="1800" kern="1200" spc="-1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parametr učení</a:t>
                          </a:r>
                          <a:endParaRPr lang="cs-CZ" sz="1800" kern="1200" spc="-1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cs-CZ" sz="1800" kern="1200" spc="-1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Parametrem učení je vektor vah w</a:t>
                          </a:r>
                          <a:endParaRPr lang="cs-CZ" sz="1800" kern="1200" spc="-1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216877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cs-CZ" sz="1800" kern="1200" spc="-1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Samotný vstup</a:t>
                          </a:r>
                          <a:r>
                            <a:rPr lang="cs-CZ" sz="1800" kern="1200" spc="-1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do buňky tvoří dendrity</a:t>
                          </a:r>
                          <a:endParaRPr lang="cs-CZ" sz="1800" kern="1200" spc="-1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68580" marR="68580" marT="0" marB="0">
                        <a:blipFill>
                          <a:blip r:embed="rId23"/>
                          <a:stretch>
                            <a:fillRect l="-80537" t="-468889" r="-384" b="-35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1411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cs-CZ" sz="1800" kern="1200" spc="-1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</a:t>
                          </a:r>
                          <a:r>
                            <a:rPr lang="cs-CZ" sz="1800" kern="1200" spc="-1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odněty </a:t>
                          </a:r>
                          <a:r>
                            <a:rPr lang="cs-CZ" sz="1800" kern="1200" spc="-1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jsou v těle neuronu akumulovány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cs-CZ" sz="1800" kern="1200" spc="-1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</a:t>
                          </a:r>
                          <a:r>
                            <a:rPr lang="cs-CZ" sz="1800" kern="1200" spc="-1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stupní </a:t>
                          </a:r>
                          <a:r>
                            <a:rPr lang="cs-CZ" sz="1800" kern="1200" spc="-1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signály jsou v </a:t>
                          </a:r>
                          <a:r>
                            <a:rPr lang="cs-CZ" sz="1800" kern="1200" spc="-1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modelu </a:t>
                          </a:r>
                          <a:r>
                            <a:rPr lang="cs-CZ" sz="1800" kern="1200" spc="-1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sčítány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27089127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cs-CZ" sz="1800" kern="1200" spc="-1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Po </a:t>
                          </a:r>
                          <a:r>
                            <a:rPr lang="cs-CZ" sz="1800" kern="1200" spc="-1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překročení určitého prahu je podnět poslán dál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cs-CZ" sz="1800" kern="1200" spc="-1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Po překročení prahové </a:t>
                          </a:r>
                          <a:r>
                            <a:rPr lang="cs-CZ" sz="1800" kern="1200" spc="-1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hodnoty je </a:t>
                          </a:r>
                          <a:r>
                            <a:rPr lang="cs-CZ" sz="1800" kern="1200" spc="-1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výstupní signál změněn podle typu použité aktivační funkce</a:t>
                          </a:r>
                          <a:endParaRPr lang="cs-CZ" sz="1800" kern="1200" spc="-1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112132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9933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spc="-1" dirty="0" smtClean="0"/>
              <a:t>Síť typu vícevrstvý </a:t>
            </a:r>
            <a:r>
              <a:rPr lang="cs-CZ" b="1" spc="-1" dirty="0" err="1" smtClean="0"/>
              <a:t>perceptron</a:t>
            </a:r>
            <a:r>
              <a:rPr lang="cs-CZ" b="1" spc="-1" dirty="0" smtClean="0"/>
              <a:t> - architektura</a:t>
            </a:r>
            <a:endParaRPr lang="cs-CZ" b="1" dirty="0"/>
          </a:p>
        </p:txBody>
      </p:sp>
      <p:pic>
        <p:nvPicPr>
          <p:cNvPr id="21506" name="Picture 2" descr="Výsledek obrázku pro multilayer perceptr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931" y="1877649"/>
            <a:ext cx="4887766" cy="321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ástupný symbol pro obsah 2"/>
          <p:cNvSpPr txBox="1">
            <a:spLocks/>
          </p:cNvSpPr>
          <p:nvPr/>
        </p:nvSpPr>
        <p:spPr>
          <a:xfrm>
            <a:off x="371901" y="1602765"/>
            <a:ext cx="6180842" cy="4483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Obecn</a:t>
            </a:r>
            <a:r>
              <a:rPr lang="cs-CZ" dirty="0" smtClean="0"/>
              <a:t>ě obsahuje vícevrstvý </a:t>
            </a:r>
            <a:r>
              <a:rPr lang="cs-CZ" dirty="0" err="1" smtClean="0"/>
              <a:t>perceptron</a:t>
            </a:r>
            <a:endParaRPr lang="cs-CZ" dirty="0" smtClean="0"/>
          </a:p>
          <a:p>
            <a:pPr lvl="1"/>
            <a:r>
              <a:rPr lang="cs-CZ" b="1" dirty="0" smtClean="0">
                <a:solidFill>
                  <a:srgbClr val="C00000"/>
                </a:solidFill>
              </a:rPr>
              <a:t>Vstupní vrstvu</a:t>
            </a:r>
            <a:r>
              <a:rPr lang="cs-CZ" dirty="0"/>
              <a:t>: </a:t>
            </a:r>
            <a:r>
              <a:rPr lang="cs-CZ" dirty="0" smtClean="0"/>
              <a:t>nemá neurony, reprezentuje vektor vstupních hodnot</a:t>
            </a:r>
          </a:p>
          <a:p>
            <a:pPr lvl="1"/>
            <a:r>
              <a:rPr lang="cs-CZ" dirty="0" smtClean="0"/>
              <a:t>Jednu nebo více </a:t>
            </a:r>
            <a:r>
              <a:rPr lang="cs-CZ" b="1" dirty="0" smtClean="0">
                <a:solidFill>
                  <a:srgbClr val="C00000"/>
                </a:solidFill>
              </a:rPr>
              <a:t>skrytých vrstev</a:t>
            </a:r>
            <a:r>
              <a:rPr lang="cs-CZ" dirty="0" smtClean="0"/>
              <a:t> s aktivační funkcí</a:t>
            </a:r>
          </a:p>
          <a:p>
            <a:pPr lvl="1"/>
            <a:r>
              <a:rPr lang="cs-CZ" b="1" dirty="0" smtClean="0">
                <a:solidFill>
                  <a:srgbClr val="C00000"/>
                </a:solidFill>
              </a:rPr>
              <a:t>Výstupní vrstvu</a:t>
            </a:r>
          </a:p>
          <a:p>
            <a:r>
              <a:rPr lang="cs-CZ" dirty="0" smtClean="0"/>
              <a:t>Výstupní vrstva a skryté vrstvy mají vždy </a:t>
            </a:r>
            <a:r>
              <a:rPr lang="cs-CZ" dirty="0"/>
              <a:t>vlastní matice váhových koeficientů </a:t>
            </a:r>
            <a:r>
              <a:rPr lang="cs-CZ" b="1" dirty="0"/>
              <a:t>W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6487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19062" cy="1325563"/>
          </a:xfrm>
        </p:spPr>
        <p:txBody>
          <a:bodyPr>
            <a:normAutofit/>
          </a:bodyPr>
          <a:lstStyle/>
          <a:p>
            <a:r>
              <a:rPr lang="cs-CZ" b="1" spc="-1" dirty="0" smtClean="0"/>
              <a:t>Funkce SOFTMAX</a:t>
            </a:r>
            <a:endParaRPr lang="cs-CZ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380213" y="1690688"/>
                <a:ext cx="11286269" cy="4483869"/>
              </a:xfrm>
            </p:spPr>
            <p:txBody>
              <a:bodyPr>
                <a:normAutofit/>
              </a:bodyPr>
              <a:lstStyle/>
              <a:p>
                <a:r>
                  <a:rPr lang="cs-CZ" dirty="0" smtClean="0"/>
                  <a:t>Funkce SOFTMAX má C vstupů a C výstupů</a:t>
                </a:r>
              </a:p>
              <a:p>
                <a:r>
                  <a:rPr lang="cs-CZ" dirty="0" smtClean="0"/>
                  <a:t>Platí, že výstup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pc="-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b="0" i="1" spc="-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cs-CZ" i="1" spc="-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cs-CZ" b="0" i="1" spc="-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cs-CZ" b="0" i="1" spc="-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b="0" i="1" spc="-1" smtClean="0">
                        <a:latin typeface="Cambria Math" panose="02040503050406030204" pitchFamily="18" charset="0"/>
                      </a:rPr>
                      <m:t>𝑆𝑂𝐹𝑇𝑀𝐴𝑋</m:t>
                    </m:r>
                    <m:d>
                      <m:dPr>
                        <m:ctrlPr>
                          <a:rPr lang="cs-CZ" b="0" i="1" spc="-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1" i="1" spc="-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cs-CZ" b="0" i="1" spc="-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cs-CZ" b="0" i="1" spc="-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cs-CZ" b="0" i="1" spc="-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b="0" i="1" spc="-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cs-CZ" b="0" i="1" spc="-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cs-CZ" i="1" spc="-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/>
                            </m:sSub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cs-CZ" b="0" i="1" spc="-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cs-CZ" b="0" i="1" spc="-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cs-CZ" b="0" i="1" spc="-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cs-CZ" b="0" i="1" spc="-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p>
                              <m:sSupPr>
                                <m:ctrlPr>
                                  <a:rPr lang="cs-CZ" i="1" spc="-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cs-CZ" i="1" spc="-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cs-CZ" i="1" spc="-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cs-CZ" i="1" spc="-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cs-CZ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/>
                                </m:sSubSup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cs-CZ" dirty="0" smtClean="0"/>
              </a:p>
              <a:p>
                <a:pPr lvl="1"/>
                <a:r>
                  <a:rPr lang="cs-CZ" dirty="0" smtClean="0"/>
                  <a:t>Všechny výstupy jsou kladná čísla</a:t>
                </a:r>
              </a:p>
              <a:p>
                <a:pPr lvl="1"/>
                <a:r>
                  <a:rPr lang="cs-CZ" dirty="0" smtClean="0"/>
                  <a:t>Součet všech výstupů dohromady je roven číslu 1</a:t>
                </a:r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213" y="1690688"/>
                <a:ext cx="11286269" cy="4483869"/>
              </a:xfrm>
              <a:blipFill>
                <a:blip r:embed="rId2"/>
                <a:stretch>
                  <a:fillRect l="-972" t="-2174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09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08926" y="2709166"/>
            <a:ext cx="9144000" cy="626116"/>
          </a:xfrm>
        </p:spPr>
        <p:txBody>
          <a:bodyPr>
            <a:noAutofit/>
          </a:bodyPr>
          <a:lstStyle/>
          <a:p>
            <a:r>
              <a:rPr lang="cs-CZ" sz="4800" b="1" dirty="0" smtClean="0">
                <a:latin typeface="Calibri Light"/>
                <a:ea typeface="+mn-ea"/>
                <a:cs typeface="+mn-cs"/>
              </a:rPr>
              <a:t/>
            </a:r>
            <a:br>
              <a:rPr lang="cs-CZ" sz="4800" b="1" dirty="0" smtClean="0">
                <a:latin typeface="Calibri Light"/>
                <a:ea typeface="+mn-ea"/>
                <a:cs typeface="+mn-cs"/>
              </a:rPr>
            </a:br>
            <a:r>
              <a:rPr lang="cs-CZ" sz="4800" b="1" dirty="0" smtClean="0">
                <a:latin typeface="Calibri Light"/>
                <a:ea typeface="+mn-ea"/>
                <a:cs typeface="+mn-cs"/>
              </a:rPr>
              <a:t/>
            </a:r>
            <a:br>
              <a:rPr lang="cs-CZ" sz="4800" b="1" dirty="0" smtClean="0">
                <a:latin typeface="Calibri Light"/>
                <a:ea typeface="+mn-ea"/>
                <a:cs typeface="+mn-cs"/>
              </a:rPr>
            </a:br>
            <a:r>
              <a:rPr lang="cs-CZ" sz="4800" b="1" dirty="0" smtClean="0">
                <a:latin typeface="Calibri Light"/>
                <a:ea typeface="+mn-ea"/>
                <a:cs typeface="+mn-cs"/>
              </a:rPr>
              <a:t>Word2Vec: Skip-gram</a:t>
            </a:r>
            <a:endParaRPr lang="cs-CZ" sz="4800" b="1" dirty="0"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696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spc="-1" dirty="0" smtClean="0"/>
              <a:t>Princip </a:t>
            </a:r>
            <a:endParaRPr lang="cs-CZ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380213" y="1690688"/>
                <a:ext cx="11413201" cy="4483869"/>
              </a:xfrm>
            </p:spPr>
            <p:txBody>
              <a:bodyPr>
                <a:normAutofit/>
              </a:bodyPr>
              <a:lstStyle/>
              <a:p>
                <a:r>
                  <a:rPr lang="cs-CZ" sz="3200" dirty="0" smtClean="0"/>
                  <a:t>Maximalizujme pravděpodobnost výskytu okolních slov</a:t>
                </a:r>
                <a:endParaRPr lang="cs-CZ" sz="3200" dirty="0"/>
              </a:p>
              <a:p>
                <a:r>
                  <a:rPr lang="cs-CZ" sz="3200" dirty="0" smtClean="0"/>
                  <a:t>Příklad</a:t>
                </a:r>
              </a:p>
              <a:p>
                <a:pPr lvl="1"/>
                <a:r>
                  <a:rPr lang="cs-CZ" sz="2800" dirty="0" smtClean="0"/>
                  <a:t>Petr dnes šel do kina</a:t>
                </a:r>
              </a:p>
              <a:p>
                <a:pPr lvl="1"/>
                <a:r>
                  <a:rPr lang="cs-CZ" sz="2800" dirty="0" smtClean="0"/>
                  <a:t>Při šířce okolí 2 maximalizujeme pro slovo šel pravděpodobnost </a:t>
                </a:r>
                <a14:m>
                  <m:oMath xmlns:m="http://schemas.openxmlformats.org/officeDocument/2006/math">
                    <m:r>
                      <a:rPr lang="cs-CZ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cs-CZ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cs-CZ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fName>
                      <m:e>
                        <m:d>
                          <m:dPr>
                            <m:ctrlPr>
                              <a:rPr lang="cs-CZ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𝑃𝑒𝑡𝑟</m:t>
                            </m:r>
                          </m:e>
                          <m:e>
                            <m:r>
                              <a:rPr lang="cs-CZ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š</m:t>
                            </m:r>
                            <m:r>
                              <a:rPr lang="cs-CZ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𝑒𝑙</m:t>
                            </m:r>
                            <m:r>
                              <a:rPr lang="cs-CZ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</m:d>
                      </m:e>
                    </m:func>
                    <m:r>
                      <a:rPr lang="cs-CZ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cs-CZ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cs-CZ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fName>
                      <m:e>
                        <m:d>
                          <m:dPr>
                            <m:ctrlPr>
                              <a:rPr lang="cs-CZ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𝑑𝑛𝑒𝑠</m:t>
                            </m:r>
                          </m:e>
                          <m:e>
                            <m:r>
                              <a:rPr lang="cs-CZ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š</m:t>
                            </m:r>
                            <m:r>
                              <a:rPr lang="cs-CZ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𝑒𝑙</m:t>
                            </m:r>
                            <m:r>
                              <a:rPr lang="cs-CZ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</m:d>
                      </m:e>
                    </m:func>
                    <m:r>
                      <a:rPr lang="cs-CZ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cs-CZ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cs-CZ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fName>
                      <m:e>
                        <m:d>
                          <m:dPr>
                            <m:ctrlPr>
                              <a:rPr lang="cs-CZ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𝑑𝑜</m:t>
                            </m:r>
                          </m:e>
                          <m:e>
                            <m:r>
                              <a:rPr lang="cs-CZ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š</m:t>
                            </m:r>
                            <m:r>
                              <a:rPr lang="cs-CZ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𝑒𝑙</m:t>
                            </m:r>
                            <m:r>
                              <a:rPr lang="cs-CZ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</m:d>
                      </m:e>
                    </m:func>
                    <m:r>
                      <a:rPr lang="cs-CZ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cs-CZ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cs-CZ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cs-CZ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𝑘𝑖𝑛𝑎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cs-CZ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š</m:t>
                    </m:r>
                    <m:r>
                      <a:rPr lang="cs-CZ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𝑒𝑙</m:t>
                    </m:r>
                    <m:r>
                      <a:rPr lang="cs-CZ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cs-CZ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cs-CZ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cs-CZ" sz="2400" dirty="0">
                  <a:solidFill>
                    <a:srgbClr val="FF0000"/>
                  </a:solidFill>
                </a:endParaRPr>
              </a:p>
              <a:p>
                <a:r>
                  <a:rPr lang="cs-CZ" sz="3200" dirty="0" smtClean="0"/>
                  <a:t>Model přitom odpovídá neuronové síti s parametry </a:t>
                </a:r>
                <a14:m>
                  <m:oMath xmlns:m="http://schemas.openxmlformats.org/officeDocument/2006/math">
                    <m:r>
                      <a:rPr lang="cs-CZ" b="1" i="1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endParaRPr lang="cs-CZ" sz="2800" dirty="0" smtClean="0"/>
              </a:p>
              <a:p>
                <a:pPr lvl="1"/>
                <a:r>
                  <a:rPr lang="cs-CZ" dirty="0" smtClean="0"/>
                  <a:t>Parametry </a:t>
                </a:r>
                <a14:m>
                  <m:oMath xmlns:m="http://schemas.openxmlformats.org/officeDocument/2006/math">
                    <m:r>
                      <a:rPr lang="cs-CZ" b="1" i="1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cs-CZ" dirty="0" smtClean="0"/>
                  <a:t> jsou matice vah skryté a výstupní vrstvy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pc="-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pc="-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cs-CZ" spc="-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cs-CZ" spc="-1" dirty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pc="-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pc="-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cs-CZ" spc="-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cs-CZ" dirty="0" smtClean="0"/>
                  <a:t>)</a:t>
                </a:r>
              </a:p>
              <a:p>
                <a:pPr lvl="2"/>
                <a:r>
                  <a:rPr lang="cs-CZ" dirty="0" smtClean="0"/>
                  <a:t>Matice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pc="-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pc="-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cs-CZ" spc="-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cs-CZ" dirty="0" smtClean="0"/>
                  <a:t> pak představuje matici </a:t>
                </a:r>
                <a:r>
                  <a:rPr lang="cs-CZ" dirty="0" err="1" smtClean="0"/>
                  <a:t>embeddingů</a:t>
                </a:r>
                <a:r>
                  <a:rPr lang="cs-CZ" dirty="0" smtClean="0"/>
                  <a:t> pro všechna slova ze slovníku</a:t>
                </a:r>
              </a:p>
              <a:p>
                <a:pPr lvl="2"/>
                <a:r>
                  <a:rPr lang="cs-CZ" dirty="0" smtClean="0"/>
                  <a:t>Její rozměry (počet neuronů skryté vrstvy) určují dimenzi nalezeného prostoru</a:t>
                </a:r>
              </a:p>
              <a:p>
                <a:pPr lvl="2"/>
                <a:r>
                  <a:rPr lang="cs-CZ" dirty="0" smtClean="0"/>
                  <a:t>Nalezený prostor má požadované vlastnosti</a:t>
                </a:r>
              </a:p>
              <a:p>
                <a:pPr marL="0" indent="0">
                  <a:buNone/>
                </a:pPr>
                <a:endParaRPr lang="cs-CZ" sz="3200" dirty="0"/>
              </a:p>
              <a:p>
                <a:pPr marL="0" indent="0">
                  <a:buNone/>
                </a:pPr>
                <a:endParaRPr lang="cs-CZ" sz="3200" dirty="0"/>
              </a:p>
              <a:p>
                <a:pPr marL="0" indent="0">
                  <a:buNone/>
                </a:pPr>
                <a:endParaRPr lang="cs-CZ" sz="3200" dirty="0" smtClean="0"/>
              </a:p>
              <a:p>
                <a:endParaRPr lang="cs-CZ" sz="3200" dirty="0" smtClean="0"/>
              </a:p>
            </p:txBody>
          </p:sp>
        </mc:Choice>
        <mc:Fallback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213" y="1690688"/>
                <a:ext cx="11413201" cy="4483869"/>
              </a:xfrm>
              <a:blipFill>
                <a:blip r:embed="rId2"/>
                <a:stretch>
                  <a:fillRect l="-1228" t="-285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88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spc="-1" dirty="0" smtClean="0"/>
              <a:t>Příklad trénování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0214" y="1690688"/>
            <a:ext cx="11082780" cy="4483869"/>
          </a:xfrm>
        </p:spPr>
        <p:txBody>
          <a:bodyPr>
            <a:normAutofit fontScale="77500" lnSpcReduction="20000"/>
          </a:bodyPr>
          <a:lstStyle/>
          <a:p>
            <a:r>
              <a:rPr lang="cs-CZ" sz="3200" dirty="0" smtClean="0"/>
              <a:t>Slova ze slovníku zakódujeme pomocí „</a:t>
            </a:r>
            <a:r>
              <a:rPr lang="cs-CZ" sz="3200" dirty="0" err="1" smtClean="0"/>
              <a:t>one</a:t>
            </a:r>
            <a:r>
              <a:rPr lang="cs-CZ" sz="3200" dirty="0" smtClean="0"/>
              <a:t>-hot“ kódování</a:t>
            </a:r>
          </a:p>
          <a:p>
            <a:r>
              <a:rPr lang="cs-CZ" sz="3200" dirty="0" smtClean="0"/>
              <a:t>Požadovaný vektor (zde pro slovo „šel“) přivedeme na vstup</a:t>
            </a:r>
          </a:p>
          <a:p>
            <a:r>
              <a:rPr lang="cs-CZ" sz="3200" dirty="0" smtClean="0"/>
              <a:t>Na výstupu chceme získat postupně vektory odpovídající slovům „Petr“, „dnes“, „do“ a „kina“</a:t>
            </a:r>
          </a:p>
          <a:p>
            <a:r>
              <a:rPr lang="cs-CZ" sz="3200" dirty="0" smtClean="0"/>
              <a:t>Například pro dvojici „šel“ a „Petr“ je</a:t>
            </a:r>
          </a:p>
          <a:p>
            <a:pPr lvl="1"/>
            <a:r>
              <a:rPr lang="cs-CZ" sz="2800" dirty="0" smtClean="0"/>
              <a:t>Vstupní vektor x = [0 0 1 0 0] a požadovaný výstupní vektory y = [1 0 0 0 0]</a:t>
            </a:r>
          </a:p>
          <a:p>
            <a:r>
              <a:rPr lang="cs-CZ" sz="3200" dirty="0" smtClean="0"/>
              <a:t>Výstup ze sítě (funkce </a:t>
            </a:r>
            <a:r>
              <a:rPr lang="cs-CZ" sz="3200" dirty="0" err="1" smtClean="0"/>
              <a:t>softmax</a:t>
            </a:r>
            <a:r>
              <a:rPr lang="cs-CZ" sz="3200" dirty="0" smtClean="0"/>
              <a:t>) ovšem neodpovídá vždy přesně požadovanému</a:t>
            </a:r>
          </a:p>
          <a:p>
            <a:pPr lvl="1"/>
            <a:r>
              <a:rPr lang="cs-CZ" sz="2800" dirty="0" smtClean="0"/>
              <a:t>Může být například [0.7 0.1 0.1 0.05 0.05]</a:t>
            </a:r>
          </a:p>
          <a:p>
            <a:r>
              <a:rPr lang="cs-CZ" sz="3200" dirty="0" smtClean="0"/>
              <a:t>Vznikne chyba,</a:t>
            </a:r>
            <a:r>
              <a:rPr lang="en-US" sz="3200" dirty="0" smtClean="0"/>
              <a:t> </a:t>
            </a:r>
            <a:r>
              <a:rPr lang="en-US" sz="3200" dirty="0" err="1" smtClean="0"/>
              <a:t>kter</a:t>
            </a:r>
            <a:r>
              <a:rPr lang="cs-CZ" sz="3200" dirty="0" smtClean="0"/>
              <a:t>á se poté posčítá za všechna okolní slova</a:t>
            </a:r>
          </a:p>
          <a:p>
            <a:pPr lvl="1"/>
            <a:r>
              <a:rPr lang="cs-CZ" sz="2800" dirty="0" smtClean="0"/>
              <a:t>Na základě celkové chyby se přepočítají parametry modelu</a:t>
            </a:r>
            <a:endParaRPr lang="en-US" sz="2800" dirty="0" smtClean="0"/>
          </a:p>
          <a:p>
            <a:pPr lvl="2"/>
            <a:r>
              <a:rPr lang="cs-CZ" sz="2400" dirty="0" smtClean="0"/>
              <a:t>Jde o algoritmus zpětné propagace (viz předmět USU)</a:t>
            </a:r>
          </a:p>
          <a:p>
            <a:pPr lvl="2"/>
            <a:r>
              <a:rPr lang="cs-CZ" sz="2400" dirty="0" smtClean="0"/>
              <a:t>Během trénování minimalizujeme </a:t>
            </a:r>
            <a:r>
              <a:rPr lang="cs-CZ" sz="2400" dirty="0" err="1" smtClean="0"/>
              <a:t>cross</a:t>
            </a:r>
            <a:r>
              <a:rPr lang="cs-CZ" sz="2400" dirty="0" smtClean="0"/>
              <a:t>-entropii mezi skutečným výstupem ze sítě a požadovanými hodnotami</a:t>
            </a:r>
          </a:p>
        </p:txBody>
      </p:sp>
    </p:spTree>
    <p:extLst>
      <p:ext uri="{BB962C8B-B14F-4D97-AF65-F5344CB8AC3E}">
        <p14:creationId xmlns:p14="http://schemas.microsoft.com/office/powerpoint/2010/main" val="299454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274" y="2927378"/>
            <a:ext cx="6202017" cy="3577738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spc="-1" dirty="0" smtClean="0"/>
              <a:t>Word2vec – schéma modelu</a:t>
            </a:r>
            <a:endParaRPr lang="cs-CZ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ástupný symbol pro obsah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cs-CZ" sz="2600" dirty="0"/>
                  <a:t>Jde o model odpovídající NS s jednou skrytou vrstvou</a:t>
                </a:r>
              </a:p>
              <a:p>
                <a:pPr lvl="1"/>
                <a:r>
                  <a:rPr lang="cs-CZ" sz="2200" dirty="0"/>
                  <a:t>Parametry modelu jsou matice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pc="-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pc="-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cs-CZ" spc="-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cs-CZ" spc="-1" dirty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pc="-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pc="-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cs-CZ" spc="-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cs-CZ" spc="-1" dirty="0" smtClean="0"/>
              </a:p>
              <a:p>
                <a:r>
                  <a:rPr lang="cs-CZ" spc="-1" dirty="0" smtClean="0"/>
                  <a:t>Na výstupu je </a:t>
                </a:r>
                <a:r>
                  <a:rPr lang="cs-CZ" spc="-1" dirty="0" err="1" smtClean="0"/>
                  <a:t>softmax</a:t>
                </a:r>
                <a:r>
                  <a:rPr lang="cs-CZ" spc="-1" dirty="0" smtClean="0"/>
                  <a:t> =</a:t>
                </a:r>
                <a:r>
                  <a:rPr lang="en-US" spc="-1" dirty="0" smtClean="0"/>
                  <a:t>&gt;</a:t>
                </a:r>
                <a:r>
                  <a:rPr lang="cs-CZ" spc="-1" dirty="0" smtClean="0"/>
                  <a:t> </a:t>
                </a:r>
                <a:r>
                  <a:rPr lang="cs-CZ" spc="-1" dirty="0" err="1" smtClean="0"/>
                  <a:t>krit</a:t>
                </a:r>
                <a:r>
                  <a:rPr lang="cs-CZ" spc="-1" dirty="0" smtClean="0"/>
                  <a:t>. funkce má význam křížové entropie</a:t>
                </a:r>
                <a:endParaRPr lang="cs-CZ" spc="-1" dirty="0">
                  <a:hlinkClick r:id="rId3"/>
                </a:endParaRPr>
              </a:p>
              <a:p>
                <a:endParaRPr lang="cs-CZ" spc="-1" dirty="0">
                  <a:hlinkClick r:id="rId3"/>
                </a:endParaRPr>
              </a:p>
              <a:p>
                <a:endParaRPr lang="cs-CZ" dirty="0" smtClean="0">
                  <a:hlinkClick r:id="rId3"/>
                </a:endParaRPr>
              </a:p>
              <a:p>
                <a:endParaRPr lang="cs-CZ" dirty="0" smtClean="0">
                  <a:hlinkClick r:id="rId3"/>
                </a:endParaRPr>
              </a:p>
              <a:p>
                <a:endParaRPr lang="cs-CZ" dirty="0">
                  <a:hlinkClick r:id="rId3"/>
                </a:endParaRPr>
              </a:p>
              <a:p>
                <a:endParaRPr lang="cs-CZ" dirty="0" smtClean="0">
                  <a:hlinkClick r:id="rId3"/>
                </a:endParaRPr>
              </a:p>
              <a:p>
                <a:endParaRPr lang="cs-CZ" dirty="0">
                  <a:hlinkClick r:id="rId3"/>
                </a:endParaRPr>
              </a:p>
            </p:txBody>
          </p:sp>
        </mc:Choice>
        <mc:Fallback xmlns="">
          <p:sp>
            <p:nvSpPr>
              <p:cNvPr id="4" name="Zástupný symbol pro obsah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délník 2"/>
              <p:cNvSpPr/>
              <p:nvPr/>
            </p:nvSpPr>
            <p:spPr>
              <a:xfrm>
                <a:off x="4345186" y="4920073"/>
                <a:ext cx="5672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cs-CZ" b="1" i="1">
                              <a:latin typeface="Cambria Math" panose="02040503050406030204" pitchFamily="18" charset="0"/>
                              <a:ea typeface="Cambria Math"/>
                            </a:rPr>
                            <m:t>𝑾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3" name="Obdélní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86" y="4920073"/>
                <a:ext cx="56720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élník 5"/>
              <p:cNvSpPr/>
              <p:nvPr/>
            </p:nvSpPr>
            <p:spPr>
              <a:xfrm>
                <a:off x="6777719" y="4799017"/>
                <a:ext cx="5672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cs-CZ" b="1" i="1">
                              <a:latin typeface="Cambria Math" panose="02040503050406030204" pitchFamily="18" charset="0"/>
                              <a:ea typeface="Cambria Math"/>
                            </a:rPr>
                            <m:t>𝑾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6" name="Obdélní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719" y="4799017"/>
                <a:ext cx="56720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délník 6"/>
          <p:cNvSpPr/>
          <p:nvPr/>
        </p:nvSpPr>
        <p:spPr>
          <a:xfrm>
            <a:off x="5144495" y="6320450"/>
            <a:ext cx="67268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hlinkClick r:id="rId3"/>
              </a:rPr>
              <a:t>https://towardsdatascience.com/word2vec-made-easy-139a31a4b8ae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9265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spc="-1" dirty="0" smtClean="0"/>
              <a:t>Word2vec – schéma </a:t>
            </a:r>
            <a:r>
              <a:rPr lang="en-US" b="1" spc="-1" dirty="0" smtClean="0"/>
              <a:t>#</a:t>
            </a:r>
            <a:r>
              <a:rPr lang="cs-CZ" b="1" spc="-1" dirty="0" smtClean="0"/>
              <a:t>2</a:t>
            </a:r>
            <a:endParaRPr lang="cs-CZ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ástupný symbol pro obsah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cs-CZ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cs-CZ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cs-CZ" b="1" dirty="0" smtClean="0"/>
              </a:p>
              <a:p>
                <a:pPr lvl="1"/>
                <a:r>
                  <a:rPr lang="cs-CZ" spc="-1" dirty="0" smtClean="0"/>
                  <a:t>vektor </a:t>
                </a:r>
                <a:r>
                  <a:rPr lang="cs-CZ" spc="-1" dirty="0" err="1" smtClean="0"/>
                  <a:t>reprez</a:t>
                </a:r>
                <a:r>
                  <a:rPr lang="cs-CZ" spc="-1" dirty="0" smtClean="0"/>
                  <a:t>. vstupní slovo</a:t>
                </a:r>
              </a:p>
              <a:p>
                <a:pPr lvl="1"/>
                <a:r>
                  <a:rPr lang="en-US" spc="-1" dirty="0" smtClean="0"/>
                  <a:t>d</a:t>
                </a:r>
                <a:r>
                  <a:rPr lang="cs-CZ" spc="-1" dirty="0" err="1" smtClean="0"/>
                  <a:t>imenze</a:t>
                </a:r>
                <a:r>
                  <a:rPr lang="cs-CZ" spc="-1" dirty="0" smtClean="0"/>
                  <a:t> </a:t>
                </a:r>
                <a:r>
                  <a:rPr lang="en-US" spc="-1" dirty="0" smtClean="0"/>
                  <a:t>[</a:t>
                </a:r>
                <a:r>
                  <a:rPr lang="cs-CZ" spc="-1" dirty="0" smtClean="0"/>
                  <a:t>1</a:t>
                </a:r>
                <a:r>
                  <a:rPr lang="en-US" spc="-1" dirty="0" smtClean="0"/>
                  <a:t>,</a:t>
                </a:r>
                <a:r>
                  <a:rPr lang="cs-CZ" spc="-1" dirty="0" smtClean="0"/>
                  <a:t>V</a:t>
                </a:r>
                <a:r>
                  <a:rPr lang="en-US" spc="-1" dirty="0" smtClean="0"/>
                  <a:t>]</a:t>
                </a:r>
              </a:p>
              <a:p>
                <a:pPr lvl="1"/>
                <a:r>
                  <a:rPr lang="en-US" spc="-1" dirty="0" err="1" smtClean="0"/>
                  <a:t>obsahuje</a:t>
                </a:r>
                <a:r>
                  <a:rPr lang="en-US" spc="-1" dirty="0" smtClean="0"/>
                  <a:t> </a:t>
                </a:r>
                <a:r>
                  <a:rPr lang="en-US" spc="-1" dirty="0" err="1" smtClean="0"/>
                  <a:t>pouze</a:t>
                </a:r>
                <a:r>
                  <a:rPr lang="en-US" spc="-1" dirty="0" smtClean="0"/>
                  <a:t> </a:t>
                </a:r>
                <a:r>
                  <a:rPr lang="en-US" spc="-1" dirty="0" err="1" smtClean="0"/>
                  <a:t>jednu</a:t>
                </a:r>
                <a:r>
                  <a:rPr lang="en-US" spc="-1" dirty="0" smtClean="0"/>
                  <a:t> </a:t>
                </a:r>
                <a:r>
                  <a:rPr lang="en-US" spc="-1" dirty="0" err="1" smtClean="0"/>
                  <a:t>jedni</a:t>
                </a:r>
                <a:r>
                  <a:rPr lang="cs-CZ" spc="-1" dirty="0" err="1" smtClean="0"/>
                  <a:t>čku</a:t>
                </a:r>
                <a:endParaRPr lang="cs-CZ" spc="-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cs-CZ" b="1" i="1">
                            <a:latin typeface="Cambria Math" panose="02040503050406030204" pitchFamily="18" charset="0"/>
                            <a:ea typeface="Cambria Math"/>
                          </a:rPr>
                          <m:t>𝑾</m:t>
                        </m:r>
                      </m:e>
                      <m:sub>
                        <m:r>
                          <a:rPr lang="cs-CZ" i="1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cs-CZ" spc="-1" dirty="0" smtClean="0"/>
              </a:p>
              <a:p>
                <a:pPr lvl="1"/>
                <a:r>
                  <a:rPr lang="cs-CZ" spc="-1" dirty="0" smtClean="0"/>
                  <a:t>matice vah skryté vrstvy</a:t>
                </a:r>
                <a:r>
                  <a:rPr lang="en-US" spc="-1" dirty="0" smtClean="0"/>
                  <a:t> o d</a:t>
                </a:r>
                <a:r>
                  <a:rPr lang="cs-CZ" spc="-1" dirty="0" err="1" smtClean="0"/>
                  <a:t>imenz</a:t>
                </a:r>
                <a:r>
                  <a:rPr lang="en-US" spc="-1" dirty="0" err="1" smtClean="0"/>
                  <a:t>i</a:t>
                </a:r>
                <a:r>
                  <a:rPr lang="cs-CZ" spc="-1" dirty="0" smtClean="0"/>
                  <a:t> </a:t>
                </a:r>
                <a:r>
                  <a:rPr lang="en-US" spc="-1" dirty="0" smtClean="0"/>
                  <a:t>[</a:t>
                </a:r>
                <a:r>
                  <a:rPr lang="cs-CZ" spc="-1" dirty="0" smtClean="0"/>
                  <a:t>V</a:t>
                </a:r>
                <a:r>
                  <a:rPr lang="en-US" spc="-1" dirty="0" smtClean="0"/>
                  <a:t>,</a:t>
                </a:r>
                <a:r>
                  <a:rPr lang="cs-CZ" spc="-1" dirty="0" smtClean="0"/>
                  <a:t>N</a:t>
                </a:r>
                <a:r>
                  <a:rPr lang="en-US" spc="-1" dirty="0" smtClean="0"/>
                  <a:t>]</a:t>
                </a:r>
                <a:endParaRPr lang="cs-CZ" spc="-1" dirty="0" smtClean="0"/>
              </a:p>
              <a:p>
                <a:pPr lvl="1"/>
                <a:r>
                  <a:rPr lang="cs-CZ" u="sng" spc="-1" dirty="0" smtClean="0">
                    <a:solidFill>
                      <a:srgbClr val="FF0000"/>
                    </a:solidFill>
                  </a:rPr>
                  <a:t>reprezentuje </a:t>
                </a:r>
                <a:r>
                  <a:rPr lang="cs-CZ" u="sng" spc="-1" dirty="0" err="1" smtClean="0">
                    <a:solidFill>
                      <a:srgbClr val="FF0000"/>
                    </a:solidFill>
                  </a:rPr>
                  <a:t>word</a:t>
                </a:r>
                <a:r>
                  <a:rPr lang="cs-CZ" u="sng" spc="-1" dirty="0" smtClean="0">
                    <a:solidFill>
                      <a:srgbClr val="FF0000"/>
                    </a:solidFill>
                  </a:rPr>
                  <a:t> </a:t>
                </a:r>
                <a:r>
                  <a:rPr lang="cs-CZ" u="sng" spc="-1" dirty="0" err="1" smtClean="0">
                    <a:solidFill>
                      <a:srgbClr val="FF0000"/>
                    </a:solidFill>
                  </a:rPr>
                  <a:t>embedings</a:t>
                </a:r>
                <a:endParaRPr lang="cs-CZ" u="sng" spc="-1" dirty="0" smtClean="0">
                  <a:solidFill>
                    <a:srgbClr val="FF0000"/>
                  </a:solidFill>
                </a:endParaRPr>
              </a:p>
              <a:p>
                <a:pPr lvl="2"/>
                <a:r>
                  <a:rPr lang="cs-CZ" spc="-1" dirty="0" smtClean="0"/>
                  <a:t>na řádku </a:t>
                </a:r>
                <a:r>
                  <a:rPr lang="cs-CZ" i="1" spc="-1" dirty="0" smtClean="0"/>
                  <a:t>v</a:t>
                </a:r>
                <a:r>
                  <a:rPr lang="cs-CZ" spc="-1" dirty="0" smtClean="0"/>
                  <a:t> je </a:t>
                </a:r>
                <a:r>
                  <a:rPr lang="cs-CZ" spc="-1" dirty="0" err="1" smtClean="0"/>
                  <a:t>embedding</a:t>
                </a:r>
                <a:r>
                  <a:rPr lang="cs-CZ" spc="-1" dirty="0" smtClean="0"/>
                  <a:t> pro </a:t>
                </a:r>
                <a:r>
                  <a:rPr lang="cs-CZ" i="1" spc="-1" dirty="0" smtClean="0"/>
                  <a:t>v</a:t>
                </a:r>
                <a:r>
                  <a:rPr lang="cs-CZ" spc="-1" dirty="0" smtClean="0"/>
                  <a:t>-té slovo ze slovníku</a:t>
                </a:r>
              </a:p>
              <a:p>
                <a:pPr lvl="3"/>
                <a:r>
                  <a:rPr lang="en-US" spc="-1" dirty="0" smtClean="0"/>
                  <a:t>v</a:t>
                </a:r>
                <a:r>
                  <a:rPr lang="cs-CZ" spc="-1" dirty="0" err="1" smtClean="0"/>
                  <a:t>ektor</a:t>
                </a:r>
                <a:r>
                  <a:rPr lang="cs-CZ" spc="-1" dirty="0" smtClean="0"/>
                  <a:t> x obsahuje pouze jednu jedničku</a:t>
                </a:r>
              </a:p>
              <a:p>
                <a:pPr lvl="4"/>
                <a:r>
                  <a:rPr lang="cs-CZ" spc="-1" dirty="0" smtClean="0"/>
                  <a:t>Součinem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cs-CZ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cs-CZ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cs-CZ" b="1" i="1">
                            <a:latin typeface="Cambria Math" panose="02040503050406030204" pitchFamily="18" charset="0"/>
                            <a:ea typeface="Cambria Math"/>
                          </a:rPr>
                          <m:t>𝑾</m:t>
                        </m:r>
                      </m:e>
                      <m:sub>
                        <m:r>
                          <a:rPr lang="cs-CZ" i="1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cs-CZ" spc="-1" dirty="0" smtClean="0"/>
                  <a:t> proto vybereme</a:t>
                </a:r>
                <a:r>
                  <a:rPr lang="en-US" spc="-1" dirty="0" smtClean="0"/>
                  <a:t> v</a:t>
                </a:r>
                <a:r>
                  <a:rPr lang="cs-CZ" spc="-1" dirty="0" err="1" smtClean="0"/>
                  <a:t>ždy</a:t>
                </a:r>
                <a:r>
                  <a:rPr lang="cs-CZ" spc="-1" dirty="0" smtClean="0"/>
                  <a:t> jeden příslušný řádek této matice !!</a:t>
                </a:r>
                <a:endParaRPr lang="cs-CZ" spc="-1" dirty="0"/>
              </a:p>
            </p:txBody>
          </p:sp>
        </mc:Choice>
        <mc:Fallback xmlns="">
          <p:sp>
            <p:nvSpPr>
              <p:cNvPr id="4" name="Zástupný symbol pro obsah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265" y="706205"/>
            <a:ext cx="5516745" cy="31824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délník 6"/>
              <p:cNvSpPr/>
              <p:nvPr/>
            </p:nvSpPr>
            <p:spPr>
              <a:xfrm>
                <a:off x="7711005" y="2549188"/>
                <a:ext cx="5672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cs-CZ" b="1" i="1">
                              <a:latin typeface="Cambria Math" panose="02040503050406030204" pitchFamily="18" charset="0"/>
                              <a:ea typeface="Cambria Math"/>
                            </a:rPr>
                            <m:t>𝑾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7" name="Obdélní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005" y="2549188"/>
                <a:ext cx="56720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délník 7"/>
              <p:cNvSpPr/>
              <p:nvPr/>
            </p:nvSpPr>
            <p:spPr>
              <a:xfrm>
                <a:off x="9817534" y="2364522"/>
                <a:ext cx="5672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cs-CZ" b="1" i="1">
                              <a:latin typeface="Cambria Math" panose="02040503050406030204" pitchFamily="18" charset="0"/>
                              <a:ea typeface="Cambria Math"/>
                            </a:rPr>
                            <m:t>𝑾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8" name="Obdélní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534" y="2364522"/>
                <a:ext cx="56720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42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spc="-1" dirty="0" smtClean="0"/>
              <a:t>Word2vec – schéma</a:t>
            </a:r>
            <a:r>
              <a:rPr lang="en-US" b="1" spc="-1" dirty="0" smtClean="0"/>
              <a:t> #</a:t>
            </a:r>
            <a:r>
              <a:rPr lang="cs-CZ" b="1" spc="-1" dirty="0" smtClean="0"/>
              <a:t>3</a:t>
            </a:r>
            <a:endParaRPr lang="cs-CZ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ástupný symbol pro obsah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cs-CZ" b="1" i="1" smtClean="0">
                        <a:latin typeface="Cambria Math" panose="02040503050406030204" pitchFamily="18" charset="0"/>
                        <a:ea typeface="Cambria Math"/>
                      </a:rPr>
                      <m:t>𝒉</m:t>
                    </m:r>
                    <m:r>
                      <a:rPr lang="cs-CZ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cs-CZ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cs-CZ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cs-CZ" b="1" i="1">
                            <a:latin typeface="Cambria Math" panose="02040503050406030204" pitchFamily="18" charset="0"/>
                            <a:ea typeface="Cambria Math"/>
                          </a:rPr>
                          <m:t>𝑾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cs-CZ" b="1" dirty="0" smtClean="0"/>
              </a:p>
              <a:p>
                <a:pPr lvl="1"/>
                <a:r>
                  <a:rPr lang="cs-CZ" sz="2300" spc="-1" dirty="0" smtClean="0"/>
                  <a:t>vektor odpovídající </a:t>
                </a:r>
                <a:r>
                  <a:rPr lang="cs-CZ" sz="2300" spc="-1" dirty="0" err="1" smtClean="0"/>
                  <a:t>embeddingu</a:t>
                </a:r>
                <a:r>
                  <a:rPr lang="cs-CZ" sz="2300" spc="-1" dirty="0" smtClean="0"/>
                  <a:t> slova </a:t>
                </a:r>
              </a:p>
              <a:p>
                <a:pPr lvl="1"/>
                <a:r>
                  <a:rPr lang="cs-CZ" sz="2300" spc="-1" dirty="0" smtClean="0"/>
                  <a:t>skrytá vrstva má lineární aktivační funkci</a:t>
                </a:r>
              </a:p>
              <a:p>
                <a:pPr lvl="2"/>
                <a:r>
                  <a:rPr lang="cs-CZ" sz="1900" spc="-1" dirty="0" smtClean="0"/>
                  <a:t>tento </a:t>
                </a:r>
                <a:r>
                  <a:rPr lang="cs-CZ" sz="1900" spc="-1" dirty="0" err="1" smtClean="0"/>
                  <a:t>embedding</a:t>
                </a:r>
                <a:r>
                  <a:rPr lang="cs-CZ" sz="1900" spc="-1" dirty="0" smtClean="0"/>
                  <a:t> není nijak modifikován</a:t>
                </a:r>
                <a:endParaRPr lang="cs-CZ" sz="1900" spc="-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cs-CZ" b="1" i="1">
                            <a:latin typeface="Cambria Math" panose="02040503050406030204" pitchFamily="18" charset="0"/>
                            <a:ea typeface="Cambria Math"/>
                          </a:rPr>
                          <m:t>𝑾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cs-CZ" spc="-1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cs-CZ" spc="-1" dirty="0"/>
                      <m:t>matice</m:t>
                    </m:r>
                    <m:r>
                      <m:rPr>
                        <m:nor/>
                      </m:rPr>
                      <a:rPr lang="cs-CZ" spc="-1" dirty="0"/>
                      <m:t> </m:t>
                    </m:r>
                    <m:r>
                      <m:rPr>
                        <m:nor/>
                      </m:rPr>
                      <a:rPr lang="cs-CZ" spc="-1" dirty="0"/>
                      <m:t>vah</m:t>
                    </m:r>
                    <m:r>
                      <m:rPr>
                        <m:nor/>
                      </m:rPr>
                      <a:rPr lang="cs-CZ" spc="-1" dirty="0"/>
                      <m:t> </m:t>
                    </m:r>
                    <m:r>
                      <m:rPr>
                        <m:nor/>
                      </m:rPr>
                      <a:rPr lang="cs-CZ" spc="-1" dirty="0"/>
                      <m:t>v</m:t>
                    </m:r>
                    <m:r>
                      <m:rPr>
                        <m:nor/>
                      </m:rPr>
                      <a:rPr lang="cs-CZ" b="0" i="0" spc="-1" dirty="0" smtClean="0"/>
                      <m:t>ý</m:t>
                    </m:r>
                    <m:r>
                      <m:rPr>
                        <m:nor/>
                      </m:rPr>
                      <a:rPr lang="cs-CZ" b="0" i="0" spc="-1" dirty="0" smtClean="0"/>
                      <m:t>stupn</m:t>
                    </m:r>
                    <m:r>
                      <m:rPr>
                        <m:nor/>
                      </m:rPr>
                      <a:rPr lang="cs-CZ" b="0" i="0" spc="-1" dirty="0" smtClean="0"/>
                      <m:t>í </m:t>
                    </m:r>
                    <m:r>
                      <m:rPr>
                        <m:nor/>
                      </m:rPr>
                      <a:rPr lang="cs-CZ" b="0" i="0" spc="-1" dirty="0" smtClean="0"/>
                      <m:t>vrstvy</m:t>
                    </m:r>
                    <m:r>
                      <m:rPr>
                        <m:nor/>
                      </m:rPr>
                      <a:rPr lang="cs-CZ" b="0" i="0" spc="-1" dirty="0" smtClean="0"/>
                      <m:t> </m:t>
                    </m:r>
                    <m:r>
                      <m:rPr>
                        <m:nor/>
                      </m:rPr>
                      <a:rPr lang="en-US" spc="-1" dirty="0"/>
                      <m:t>d</m:t>
                    </m:r>
                    <m:r>
                      <m:rPr>
                        <m:nor/>
                      </m:rPr>
                      <a:rPr lang="cs-CZ" spc="-1" dirty="0" err="1"/>
                      <m:t>imenz</m:t>
                    </m:r>
                    <m:r>
                      <m:rPr>
                        <m:nor/>
                      </m:rPr>
                      <a:rPr lang="en-US" spc="-1" dirty="0" err="1"/>
                      <m:t>i</m:t>
                    </m:r>
                    <m:r>
                      <m:rPr>
                        <m:nor/>
                      </m:rPr>
                      <a:rPr lang="cs-CZ" spc="-1" dirty="0"/>
                      <m:t> </m:t>
                    </m:r>
                    <m:r>
                      <m:rPr>
                        <m:nor/>
                      </m:rPr>
                      <a:rPr lang="en-US" spc="-1" dirty="0"/>
                      <m:t>[</m:t>
                    </m:r>
                    <m:r>
                      <m:rPr>
                        <m:nor/>
                      </m:rPr>
                      <a:rPr lang="cs-CZ" b="0" i="0" spc="-1" dirty="0" smtClean="0"/>
                      <m:t>N</m:t>
                    </m:r>
                    <m:r>
                      <m:rPr>
                        <m:nor/>
                      </m:rPr>
                      <a:rPr lang="en-US" spc="-1" dirty="0"/>
                      <m:t>,</m:t>
                    </m:r>
                    <m:r>
                      <m:rPr>
                        <m:nor/>
                      </m:rPr>
                      <a:rPr lang="cs-CZ" b="0" i="0" spc="-1" dirty="0" smtClean="0"/>
                      <m:t>V</m:t>
                    </m:r>
                    <m:r>
                      <m:rPr>
                        <m:nor/>
                      </m:rPr>
                      <a:rPr lang="en-US" spc="-1" dirty="0"/>
                      <m:t>]</m:t>
                    </m:r>
                  </m:oMath>
                </a14:m>
                <a:endParaRPr lang="cs-CZ" spc="-1" dirty="0"/>
              </a:p>
              <a:p>
                <a:pPr lvl="1"/>
                <a:r>
                  <a:rPr lang="cs-CZ" sz="2500" spc="-1" dirty="0" smtClean="0"/>
                  <a:t>odpovídá kontextové matici</a:t>
                </a:r>
                <a:endParaRPr lang="cs-CZ" sz="2500" spc="-1" dirty="0"/>
              </a:p>
              <a:p>
                <a14:m>
                  <m:oMath xmlns:m="http://schemas.openxmlformats.org/officeDocument/2006/math">
                    <m:r>
                      <a:rPr lang="cs-CZ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cs-CZ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b="1" i="1">
                        <a:latin typeface="Cambria Math" panose="02040503050406030204" pitchFamily="18" charset="0"/>
                      </a:rPr>
                      <m:t>𝒔𝒐𝒇𝒕𝒎𝒂𝒙</m:t>
                    </m:r>
                    <m:r>
                      <a:rPr lang="cs-CZ" b="1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l-G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cs-CZ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cs-CZ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cs-CZ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cs-CZ" b="1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cs-CZ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cs-CZ" b="1" i="1" dirty="0">
                  <a:latin typeface="Cambria Math" panose="02040503050406030204" pitchFamily="18" charset="0"/>
                  <a:hlinkClick r:id="rId2"/>
                </a:endParaRPr>
              </a:p>
              <a:p>
                <a:pPr lvl="1"/>
                <a:r>
                  <a:rPr lang="cs-CZ" dirty="0" smtClean="0"/>
                  <a:t>výstupní vektor, ideálně přesně odpovídá „</a:t>
                </a:r>
                <a:r>
                  <a:rPr lang="cs-CZ" dirty="0" err="1" smtClean="0"/>
                  <a:t>one</a:t>
                </a:r>
                <a:r>
                  <a:rPr lang="cs-CZ" dirty="0" smtClean="0"/>
                  <a:t> hot“ zakódování požadovaného výstupní slova</a:t>
                </a:r>
              </a:p>
              <a:p>
                <a:pPr lvl="1"/>
                <a:r>
                  <a:rPr lang="cs-CZ" dirty="0" smtClean="0"/>
                  <a:t>reálně se liší a podle odchylky se při trénování upraví všechny váhy </a:t>
                </a:r>
              </a:p>
              <a:p>
                <a:pPr lvl="1"/>
                <a:endParaRPr lang="cs-CZ" dirty="0" smtClean="0">
                  <a:hlinkClick r:id="rId2"/>
                </a:endParaRPr>
              </a:p>
              <a:p>
                <a:endParaRPr lang="cs-CZ" dirty="0" smtClean="0">
                  <a:hlinkClick r:id="rId2"/>
                </a:endParaRPr>
              </a:p>
              <a:p>
                <a:endParaRPr lang="cs-CZ" dirty="0" smtClean="0">
                  <a:hlinkClick r:id="rId2"/>
                </a:endParaRPr>
              </a:p>
            </p:txBody>
          </p:sp>
        </mc:Choice>
        <mc:Fallback xmlns="">
          <p:sp>
            <p:nvSpPr>
              <p:cNvPr id="4" name="Zástupný symbol pro obsah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b="-126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e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265" y="510822"/>
            <a:ext cx="5516745" cy="31824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délník 6"/>
              <p:cNvSpPr/>
              <p:nvPr/>
            </p:nvSpPr>
            <p:spPr>
              <a:xfrm>
                <a:off x="7711005" y="2353805"/>
                <a:ext cx="5672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cs-CZ" b="1" i="1">
                              <a:latin typeface="Cambria Math" panose="02040503050406030204" pitchFamily="18" charset="0"/>
                              <a:ea typeface="Cambria Math"/>
                            </a:rPr>
                            <m:t>𝑾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7" name="Obdélní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005" y="2353805"/>
                <a:ext cx="56720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délník 7"/>
              <p:cNvSpPr/>
              <p:nvPr/>
            </p:nvSpPr>
            <p:spPr>
              <a:xfrm>
                <a:off x="9817534" y="2169139"/>
                <a:ext cx="5672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cs-CZ" b="1" i="1">
                              <a:latin typeface="Cambria Math" panose="02040503050406030204" pitchFamily="18" charset="0"/>
                              <a:ea typeface="Cambria Math"/>
                            </a:rPr>
                            <m:t>𝑾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8" name="Obdélní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534" y="2169139"/>
                <a:ext cx="56720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20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spc="-1" dirty="0" smtClean="0"/>
              <a:t>Význam slova a jeho zakódování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0214" y="1690688"/>
            <a:ext cx="11082780" cy="4483869"/>
          </a:xfrm>
        </p:spPr>
        <p:txBody>
          <a:bodyPr>
            <a:normAutofit fontScale="92500" lnSpcReduction="20000"/>
          </a:bodyPr>
          <a:lstStyle/>
          <a:p>
            <a:r>
              <a:rPr lang="cs-CZ" dirty="0" smtClean="0"/>
              <a:t>Význam slova odpovídá jeho informačnímu obsahu</a:t>
            </a:r>
          </a:p>
          <a:p>
            <a:r>
              <a:rPr lang="cs-CZ" dirty="0" smtClean="0"/>
              <a:t>Jak význam zakódovat užitečně pro počítač?</a:t>
            </a:r>
          </a:p>
          <a:p>
            <a:pPr lvl="1"/>
            <a:r>
              <a:rPr lang="cs-CZ" sz="2800" dirty="0" smtClean="0"/>
              <a:t>Klasické řešení: pomocí </a:t>
            </a:r>
            <a:r>
              <a:rPr lang="cs-CZ" sz="2800" dirty="0"/>
              <a:t>taxonomie </a:t>
            </a:r>
            <a:r>
              <a:rPr lang="cs-CZ" sz="2800" dirty="0" smtClean="0"/>
              <a:t>(sítě) popisující </a:t>
            </a:r>
            <a:r>
              <a:rPr lang="cs-CZ" sz="2800" dirty="0"/>
              <a:t>vztahy a podobnost mezi slovy</a:t>
            </a:r>
          </a:p>
          <a:p>
            <a:pPr lvl="2"/>
            <a:r>
              <a:rPr lang="cs-CZ" sz="2800" dirty="0">
                <a:hlinkClick r:id="rId2"/>
              </a:rPr>
              <a:t>https://wordnet.princeton.edu/</a:t>
            </a:r>
            <a:endParaRPr lang="cs-CZ" sz="2800" dirty="0"/>
          </a:p>
          <a:p>
            <a:pPr lvl="2"/>
            <a:r>
              <a:rPr lang="cs-CZ" sz="2800" dirty="0"/>
              <a:t>Celá řada problémů</a:t>
            </a:r>
          </a:p>
          <a:p>
            <a:pPr lvl="3"/>
            <a:r>
              <a:rPr lang="cs-CZ" sz="2800" dirty="0" smtClean="0"/>
              <a:t>Subjektivní</a:t>
            </a:r>
          </a:p>
          <a:p>
            <a:pPr lvl="3"/>
            <a:r>
              <a:rPr lang="cs-CZ" sz="2800" dirty="0" smtClean="0"/>
              <a:t>Vyžaduje velké množství ruční práce</a:t>
            </a:r>
            <a:endParaRPr lang="cs-CZ" sz="2800" dirty="0"/>
          </a:p>
          <a:p>
            <a:pPr lvl="3"/>
            <a:r>
              <a:rPr lang="cs-CZ" sz="2800" dirty="0"/>
              <a:t>Jak udržovat aktuální</a:t>
            </a:r>
            <a:r>
              <a:rPr lang="cs-CZ" sz="2800" dirty="0" smtClean="0"/>
              <a:t>?</a:t>
            </a:r>
          </a:p>
          <a:p>
            <a:pPr marL="457200" lvl="1" indent="0">
              <a:buNone/>
            </a:pPr>
            <a:endParaRPr lang="cs-CZ" sz="34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cs-CZ" sz="3400" dirty="0" smtClean="0">
                <a:solidFill>
                  <a:srgbClr val="FF0000"/>
                </a:solidFill>
              </a:rPr>
              <a:t>=</a:t>
            </a:r>
            <a:r>
              <a:rPr lang="en-US" sz="3400" dirty="0" smtClean="0">
                <a:solidFill>
                  <a:srgbClr val="FF0000"/>
                </a:solidFill>
              </a:rPr>
              <a:t>&gt; v</a:t>
            </a:r>
            <a:r>
              <a:rPr lang="cs-CZ" sz="3400" dirty="0" smtClean="0">
                <a:solidFill>
                  <a:srgbClr val="FF0000"/>
                </a:solidFill>
              </a:rPr>
              <a:t>ě</a:t>
            </a:r>
            <a:r>
              <a:rPr lang="en-US" sz="3400" dirty="0" smtClean="0">
                <a:solidFill>
                  <a:srgbClr val="FF0000"/>
                </a:solidFill>
              </a:rPr>
              <a:t>t</a:t>
            </a:r>
            <a:r>
              <a:rPr lang="cs-CZ" sz="3400" dirty="0" smtClean="0">
                <a:solidFill>
                  <a:srgbClr val="FF0000"/>
                </a:solidFill>
              </a:rPr>
              <a:t>š</a:t>
            </a:r>
            <a:r>
              <a:rPr lang="en-US" sz="3400" dirty="0" err="1" smtClean="0">
                <a:solidFill>
                  <a:srgbClr val="FF0000"/>
                </a:solidFill>
              </a:rPr>
              <a:t>ina</a:t>
            </a:r>
            <a:r>
              <a:rPr lang="en-US" sz="3400" dirty="0" smtClean="0">
                <a:solidFill>
                  <a:srgbClr val="FF0000"/>
                </a:solidFill>
              </a:rPr>
              <a:t> </a:t>
            </a:r>
            <a:r>
              <a:rPr lang="cs-CZ" sz="3400" dirty="0" smtClean="0">
                <a:solidFill>
                  <a:srgbClr val="FF0000"/>
                </a:solidFill>
              </a:rPr>
              <a:t>přístupů nakonec pracovala se slovy pouze jako s diskrétními objekty</a:t>
            </a:r>
            <a:endParaRPr lang="cs-CZ" sz="3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94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spc="-1" dirty="0" smtClean="0"/>
              <a:t>SKIP-GRAM </a:t>
            </a:r>
            <a:r>
              <a:rPr lang="cs-CZ" b="1" spc="-1" dirty="0" err="1" smtClean="0"/>
              <a:t>vs</a:t>
            </a:r>
            <a:r>
              <a:rPr lang="cs-CZ" b="1" spc="-1" dirty="0" smtClean="0"/>
              <a:t> CBOW</a:t>
            </a:r>
            <a:endParaRPr lang="cs-CZ" b="1" dirty="0"/>
          </a:p>
        </p:txBody>
      </p:sp>
      <p:sp>
        <p:nvSpPr>
          <p:cNvPr id="4" name="Zástupný symbol pro obsah 3"/>
          <p:cNvSpPr>
            <a:spLocks noGrp="1"/>
          </p:cNvSpPr>
          <p:nvPr>
            <p:ph idx="1"/>
          </p:nvPr>
        </p:nvSpPr>
        <p:spPr>
          <a:xfrm>
            <a:off x="838200" y="1825625"/>
            <a:ext cx="5031154" cy="4351338"/>
          </a:xfrm>
        </p:spPr>
        <p:txBody>
          <a:bodyPr>
            <a:normAutofit lnSpcReduction="10000"/>
          </a:bodyPr>
          <a:lstStyle/>
          <a:p>
            <a:r>
              <a:rPr lang="cs-CZ" sz="2600" dirty="0" smtClean="0"/>
              <a:t>U skip-gramu se sečte chyba na výstupu pro všechna predikovaná slova z okolí cílového slova</a:t>
            </a:r>
          </a:p>
          <a:p>
            <a:r>
              <a:rPr lang="cs-CZ" sz="2600" dirty="0" smtClean="0"/>
              <a:t>U varianty CBOW se maximalizuje pravděpodobnost cílového slova na základě okolních slov</a:t>
            </a:r>
          </a:p>
          <a:p>
            <a:pPr lvl="1"/>
            <a:r>
              <a:rPr lang="cs-CZ" sz="2200" dirty="0" smtClean="0"/>
              <a:t>Chyba za jednotlivá okolní slova se na výstupu sítě průměruje</a:t>
            </a:r>
          </a:p>
          <a:p>
            <a:r>
              <a:rPr lang="cs-CZ" sz="2400" dirty="0" smtClean="0"/>
              <a:t>Pro obě metody obvykle platí, že čím větší N tím lepší výsledky</a:t>
            </a:r>
            <a:endParaRPr lang="en-US" sz="2400" dirty="0"/>
          </a:p>
          <a:p>
            <a:r>
              <a:rPr lang="cs-CZ" sz="2400" dirty="0" smtClean="0"/>
              <a:t>Okolí se volí cca </a:t>
            </a:r>
            <a:r>
              <a:rPr lang="en-US" sz="2400" dirty="0" smtClean="0"/>
              <a:t>10</a:t>
            </a:r>
            <a:r>
              <a:rPr lang="cs-CZ" sz="2400" dirty="0" smtClean="0"/>
              <a:t> pro skip-gram a 5 pro </a:t>
            </a:r>
            <a:r>
              <a:rPr lang="en-US" sz="2400" dirty="0" smtClean="0"/>
              <a:t>CBOW.</a:t>
            </a:r>
            <a:endParaRPr lang="en-US" sz="2400" dirty="0"/>
          </a:p>
          <a:p>
            <a:endParaRPr lang="cs-CZ" sz="2600" dirty="0"/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846" y="1690688"/>
            <a:ext cx="5601485" cy="341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7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spc="-1" dirty="0" smtClean="0"/>
              <a:t>Vlastnosti Word2Vec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0214" y="1690688"/>
            <a:ext cx="11082780" cy="4483869"/>
          </a:xfrm>
        </p:spPr>
        <p:txBody>
          <a:bodyPr>
            <a:normAutofit/>
          </a:bodyPr>
          <a:lstStyle/>
          <a:p>
            <a:r>
              <a:rPr lang="cs-CZ" sz="3200" dirty="0" smtClean="0"/>
              <a:t>Vektory reprezentující významově podobná slova tvoří shluky</a:t>
            </a:r>
          </a:p>
          <a:p>
            <a:pPr lvl="1"/>
            <a:r>
              <a:rPr lang="cs-CZ" sz="2800" dirty="0" smtClean="0"/>
              <a:t>Jsou blízko sebe</a:t>
            </a:r>
          </a:p>
          <a:p>
            <a:r>
              <a:rPr lang="cs-CZ" sz="3200" dirty="0" smtClean="0"/>
              <a:t>Přičítáním a odčítáním vektorů je možné posouvat nebo přenášet význam:</a:t>
            </a:r>
          </a:p>
          <a:p>
            <a:r>
              <a:rPr lang="cs-CZ" sz="3200" dirty="0" smtClean="0"/>
              <a:t>v(king) – </a:t>
            </a:r>
            <a:r>
              <a:rPr lang="en-US" sz="3200" dirty="0"/>
              <a:t>[</a:t>
            </a:r>
            <a:r>
              <a:rPr lang="cs-CZ" sz="3200" dirty="0" smtClean="0"/>
              <a:t>v(man) – v(</a:t>
            </a:r>
            <a:r>
              <a:rPr lang="cs-CZ" sz="3200" dirty="0" err="1" smtClean="0"/>
              <a:t>woman</a:t>
            </a:r>
            <a:r>
              <a:rPr lang="cs-CZ" sz="3200" dirty="0" smtClean="0"/>
              <a:t>)</a:t>
            </a:r>
            <a:r>
              <a:rPr lang="en-US" sz="3200" dirty="0" smtClean="0"/>
              <a:t>]</a:t>
            </a:r>
            <a:r>
              <a:rPr lang="cs-CZ" sz="3200" dirty="0" smtClean="0"/>
              <a:t> = v (</a:t>
            </a:r>
            <a:r>
              <a:rPr lang="cs-CZ" sz="3200" dirty="0" err="1" smtClean="0"/>
              <a:t>queen</a:t>
            </a:r>
            <a:r>
              <a:rPr lang="cs-CZ" sz="3200" dirty="0" smtClean="0"/>
              <a:t>) </a:t>
            </a:r>
          </a:p>
        </p:txBody>
      </p:sp>
      <p:pic>
        <p:nvPicPr>
          <p:cNvPr id="4" name="Picture 4" descr="Image result for word2v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599" y="3681027"/>
            <a:ext cx="2947395" cy="234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8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spc="-1" dirty="0" smtClean="0"/>
              <a:t>Nevýhody popsaného způsobu trénování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0214" y="1690688"/>
            <a:ext cx="11082780" cy="4483869"/>
          </a:xfrm>
        </p:spPr>
        <p:txBody>
          <a:bodyPr>
            <a:normAutofit/>
          </a:bodyPr>
          <a:lstStyle/>
          <a:p>
            <a:r>
              <a:rPr lang="cs-CZ" sz="3200" dirty="0" smtClean="0"/>
              <a:t>Výše popsané trénování má nevýhody</a:t>
            </a:r>
          </a:p>
          <a:p>
            <a:pPr marL="971550" lvl="1" indent="-514350">
              <a:buFont typeface="+mj-lt"/>
              <a:buAutoNum type="arabicParenR"/>
            </a:pPr>
            <a:r>
              <a:rPr lang="cs-CZ" sz="2800" dirty="0" smtClean="0"/>
              <a:t>Výpočet </a:t>
            </a:r>
            <a:r>
              <a:rPr lang="cs-CZ" sz="2800" dirty="0" err="1" smtClean="0"/>
              <a:t>softmaxu</a:t>
            </a:r>
            <a:r>
              <a:rPr lang="cs-CZ" sz="2800" dirty="0" smtClean="0"/>
              <a:t> pro velké slovníku je náročný (exponenciála)</a:t>
            </a:r>
          </a:p>
          <a:p>
            <a:pPr marL="971550" lvl="1" indent="-514350">
              <a:buFont typeface="+mj-lt"/>
              <a:buAutoNum type="arabicParenR"/>
            </a:pPr>
            <a:r>
              <a:rPr lang="cs-CZ" sz="2800" dirty="0" smtClean="0"/>
              <a:t>Pro dané cílové slovo se významně mění hodnoty pouze omezeného počtu vah, ostatní váhy se přesto aktualizují nadbytečně o zanedbatelně malé hodnoty</a:t>
            </a:r>
          </a:p>
          <a:p>
            <a:r>
              <a:rPr lang="cs-CZ" sz="3200" dirty="0" smtClean="0"/>
              <a:t>Řešení spočívá v použití </a:t>
            </a:r>
            <a:r>
              <a:rPr lang="cs-CZ" sz="3200" dirty="0" err="1" smtClean="0"/>
              <a:t>trénovací</a:t>
            </a:r>
            <a:r>
              <a:rPr lang="cs-CZ" sz="3200" dirty="0" smtClean="0"/>
              <a:t> metody </a:t>
            </a:r>
            <a:r>
              <a:rPr lang="cs-CZ" sz="3200" b="1" dirty="0" smtClean="0"/>
              <a:t>Negative </a:t>
            </a:r>
            <a:r>
              <a:rPr lang="cs-CZ" sz="3200" b="1" dirty="0" err="1" smtClean="0"/>
              <a:t>sampling</a:t>
            </a:r>
            <a:endParaRPr lang="cs-CZ" sz="3200" b="1" dirty="0" smtClean="0"/>
          </a:p>
          <a:p>
            <a:pPr lvl="1"/>
            <a:endParaRPr lang="cs-CZ" sz="2800" dirty="0" smtClean="0"/>
          </a:p>
        </p:txBody>
      </p:sp>
    </p:spTree>
    <p:extLst>
      <p:ext uri="{BB962C8B-B14F-4D97-AF65-F5344CB8AC3E}">
        <p14:creationId xmlns:p14="http://schemas.microsoft.com/office/powerpoint/2010/main" val="66727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spc="-1" dirty="0" smtClean="0"/>
              <a:t>Negative </a:t>
            </a:r>
            <a:r>
              <a:rPr lang="cs-CZ" b="1" spc="-1" dirty="0" err="1" smtClean="0"/>
              <a:t>Sampling</a:t>
            </a:r>
            <a:r>
              <a:rPr lang="cs-CZ" b="1" spc="-1" dirty="0" smtClean="0"/>
              <a:t> </a:t>
            </a:r>
            <a:r>
              <a:rPr lang="en-US" b="1" spc="-1" dirty="0" smtClean="0"/>
              <a:t>#1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0214" y="1690688"/>
            <a:ext cx="11202186" cy="4968020"/>
          </a:xfrm>
        </p:spPr>
        <p:txBody>
          <a:bodyPr>
            <a:normAutofit fontScale="92500" lnSpcReduction="10000"/>
          </a:bodyPr>
          <a:lstStyle/>
          <a:p>
            <a:r>
              <a:rPr lang="cs-CZ" sz="3200" dirty="0" smtClean="0"/>
              <a:t>Umožňuje pro každý vzorek modifikovat pouze malou část vah</a:t>
            </a:r>
          </a:p>
          <a:p>
            <a:r>
              <a:rPr lang="cs-CZ" sz="3200" dirty="0" smtClean="0"/>
              <a:t>Problém se reformuluje</a:t>
            </a:r>
          </a:p>
          <a:p>
            <a:pPr marL="514350" indent="-514350">
              <a:buFont typeface="+mj-lt"/>
              <a:buAutoNum type="arabicParenR"/>
            </a:pPr>
            <a:r>
              <a:rPr lang="cs-CZ" sz="3200" dirty="0" smtClean="0"/>
              <a:t>Místo predikce slova „šel“ na základě okolních slov se trénuje model predikující, zda je nebo není slovo „šel“ sousední se slovy „Petr“, „do“ …</a:t>
            </a:r>
          </a:p>
          <a:p>
            <a:pPr lvl="1"/>
            <a:r>
              <a:rPr lang="cs-CZ" sz="2800" dirty="0" smtClean="0"/>
              <a:t>Klasifikaci 1 z V převedeme na V binárních klasifikací</a:t>
            </a:r>
          </a:p>
          <a:p>
            <a:pPr marL="514350" indent="-514350">
              <a:buFont typeface="+mj-lt"/>
              <a:buAutoNum type="arabicParenR"/>
            </a:pPr>
            <a:r>
              <a:rPr lang="cs-CZ" sz="2800" dirty="0" smtClean="0"/>
              <a:t>Trénování binárního klasifikátoru pro dané cílové slovo se dále zjednoduší tak, že se kromě slova v okolí cílového slova vybere i několik </a:t>
            </a:r>
            <a:r>
              <a:rPr lang="cs-CZ" dirty="0"/>
              <a:t>(typicky 5) </a:t>
            </a:r>
            <a:r>
              <a:rPr lang="cs-CZ" sz="2800" dirty="0" smtClean="0"/>
              <a:t>náhodně vybraných slov, negativních případů, která </a:t>
            </a:r>
            <a:r>
              <a:rPr lang="cs-CZ" sz="2800" u="sng" dirty="0" smtClean="0"/>
              <a:t>v daném okolí zrovna </a:t>
            </a:r>
            <a:r>
              <a:rPr lang="cs-CZ" sz="2800" dirty="0" smtClean="0"/>
              <a:t>nejsou</a:t>
            </a:r>
          </a:p>
          <a:p>
            <a:pPr lvl="1"/>
            <a:r>
              <a:rPr lang="cs-CZ" dirty="0" smtClean="0"/>
              <a:t>Dvojici (šel</a:t>
            </a:r>
            <a:r>
              <a:rPr lang="en-US" dirty="0" smtClean="0"/>
              <a:t>;</a:t>
            </a:r>
            <a:r>
              <a:rPr lang="cs-CZ" dirty="0" smtClean="0"/>
              <a:t>Petr) doplníme např. o dvojice (šel</a:t>
            </a:r>
            <a:r>
              <a:rPr lang="en-US" dirty="0" smtClean="0"/>
              <a:t>;</a:t>
            </a:r>
            <a:r>
              <a:rPr lang="cs-CZ" dirty="0" smtClean="0"/>
              <a:t>dům)</a:t>
            </a:r>
            <a:r>
              <a:rPr lang="en-US" dirty="0" smtClean="0"/>
              <a:t>,</a:t>
            </a:r>
            <a:r>
              <a:rPr lang="cs-CZ" dirty="0" smtClean="0"/>
              <a:t> (šel</a:t>
            </a:r>
            <a:r>
              <a:rPr lang="en-US" dirty="0" smtClean="0"/>
              <a:t>;v</a:t>
            </a:r>
            <a:r>
              <a:rPr lang="cs-CZ" dirty="0" err="1" smtClean="0"/>
              <a:t>čera</a:t>
            </a:r>
            <a:r>
              <a:rPr lang="cs-CZ" dirty="0" smtClean="0"/>
              <a:t>) </a:t>
            </a:r>
          </a:p>
          <a:p>
            <a:pPr lvl="2"/>
            <a:r>
              <a:rPr lang="cs-CZ" dirty="0" smtClean="0"/>
              <a:t>Pro slovo v okolí chceme na výstupu NS hodnotu 1</a:t>
            </a:r>
          </a:p>
          <a:p>
            <a:pPr lvl="2"/>
            <a:r>
              <a:rPr lang="cs-CZ" dirty="0" smtClean="0"/>
              <a:t>Pro negativní vzorky hodnotu 0</a:t>
            </a:r>
          </a:p>
        </p:txBody>
      </p:sp>
    </p:spTree>
    <p:extLst>
      <p:ext uri="{BB962C8B-B14F-4D97-AF65-F5344CB8AC3E}">
        <p14:creationId xmlns:p14="http://schemas.microsoft.com/office/powerpoint/2010/main" val="320576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spc="-1" dirty="0" smtClean="0"/>
              <a:t>Negative </a:t>
            </a:r>
            <a:r>
              <a:rPr lang="cs-CZ" b="1" spc="-1" dirty="0" err="1" smtClean="0"/>
              <a:t>Sampling</a:t>
            </a:r>
            <a:r>
              <a:rPr lang="cs-CZ" b="1" spc="-1" dirty="0" smtClean="0"/>
              <a:t> </a:t>
            </a:r>
            <a:r>
              <a:rPr lang="en-US" b="1" spc="-1" dirty="0" smtClean="0"/>
              <a:t>#</a:t>
            </a:r>
            <a:r>
              <a:rPr lang="cs-CZ" b="1" spc="-1" dirty="0" smtClean="0"/>
              <a:t>2</a:t>
            </a:r>
            <a:endParaRPr lang="cs-CZ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380214" y="1690688"/>
                <a:ext cx="11082780" cy="4483869"/>
              </a:xfrm>
            </p:spPr>
            <p:txBody>
              <a:bodyPr>
                <a:normAutofit/>
              </a:bodyPr>
              <a:lstStyle/>
              <a:p>
                <a:r>
                  <a:rPr lang="cs-CZ" sz="3200" dirty="0" smtClean="0"/>
                  <a:t>Chyba se pak propaguje zpět pouze pro použitá slova a zároveň se nevyčísluje </a:t>
                </a:r>
                <a:r>
                  <a:rPr lang="cs-CZ" sz="3200" dirty="0" err="1" smtClean="0"/>
                  <a:t>softmax</a:t>
                </a:r>
                <a:r>
                  <a:rPr lang="cs-CZ" sz="3200" dirty="0" smtClean="0"/>
                  <a:t> pro V slov</a:t>
                </a:r>
              </a:p>
              <a:p>
                <a:pPr marL="457200" lvl="1" indent="0">
                  <a:buNone/>
                </a:pPr>
                <a:r>
                  <a:rPr lang="cs-CZ" dirty="0" smtClean="0"/>
                  <a:t>=</a:t>
                </a:r>
                <a:r>
                  <a:rPr lang="en-US" dirty="0" smtClean="0"/>
                  <a:t>&gt; z</a:t>
                </a:r>
                <a:r>
                  <a:rPr lang="cs-CZ" dirty="0" smtClean="0"/>
                  <a:t>rychlení výpočtu</a:t>
                </a:r>
              </a:p>
              <a:p>
                <a:r>
                  <a:rPr lang="cs-CZ" dirty="0" smtClean="0"/>
                  <a:t>Slova</a:t>
                </a:r>
                <a:r>
                  <a:rPr lang="en-US" dirty="0" smtClean="0"/>
                  <a:t> </a:t>
                </a:r>
                <a:r>
                  <a:rPr lang="cs-CZ" dirty="0" smtClean="0"/>
                  <a:t>se </a:t>
                </a:r>
                <a:r>
                  <a:rPr lang="en-US" dirty="0" err="1" smtClean="0"/>
                  <a:t>jako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negativn</a:t>
                </a:r>
                <a:r>
                  <a:rPr lang="cs-CZ" dirty="0" smtClean="0"/>
                  <a:t>í vzorky vybírají náhodně s pravděpodobností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  <m:sup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3/4</m:t>
                        </m:r>
                      </m:sup>
                    </m:sSup>
                  </m:oMath>
                </a14:m>
                <a:r>
                  <a:rPr lang="cs-CZ" dirty="0" smtClean="0"/>
                  <a:t>, kde 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cs-CZ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cs-CZ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cs-CZ" dirty="0" smtClean="0"/>
                  <a:t>je </a:t>
                </a:r>
                <a:r>
                  <a:rPr lang="cs-CZ" dirty="0" err="1" smtClean="0"/>
                  <a:t>unigram</a:t>
                </a:r>
                <a:r>
                  <a:rPr lang="cs-CZ" dirty="0" smtClean="0"/>
                  <a:t> daného slova</a:t>
                </a:r>
              </a:p>
              <a:p>
                <a:pPr lvl="1"/>
                <a:r>
                  <a:rPr lang="cs-CZ" dirty="0" smtClean="0"/>
                  <a:t>Četnější slova budou vybrána častěji než méně četná</a:t>
                </a:r>
              </a:p>
              <a:p>
                <a:pPr lvl="1"/>
                <a:r>
                  <a:rPr lang="cs-CZ" dirty="0" smtClean="0"/>
                  <a:t>Mocnina ¾ zvýhodňuje méně četná slova oproti samotnému </a:t>
                </a:r>
                <a:r>
                  <a:rPr lang="cs-CZ" dirty="0" err="1" smtClean="0"/>
                  <a:t>unigramovému</a:t>
                </a:r>
                <a:r>
                  <a:rPr lang="cs-CZ" dirty="0" smtClean="0"/>
                  <a:t> rozložení</a:t>
                </a:r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214" y="1690688"/>
                <a:ext cx="11082780" cy="4483869"/>
              </a:xfrm>
              <a:blipFill>
                <a:blip r:embed="rId2"/>
                <a:stretch>
                  <a:fillRect l="-1265" t="-285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04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spc="-1" dirty="0" smtClean="0"/>
              <a:t>Skip-gram </a:t>
            </a:r>
            <a:r>
              <a:rPr lang="cs-CZ" b="1" spc="-1" dirty="0" err="1" smtClean="0"/>
              <a:t>or</a:t>
            </a:r>
            <a:r>
              <a:rPr lang="cs-CZ" b="1" spc="-1" dirty="0" smtClean="0"/>
              <a:t> CBOW (and Negative </a:t>
            </a:r>
            <a:r>
              <a:rPr lang="cs-CZ" b="1" spc="-1" dirty="0" err="1" smtClean="0"/>
              <a:t>sampling</a:t>
            </a:r>
            <a:r>
              <a:rPr lang="cs-CZ" b="1" spc="-1" dirty="0" smtClean="0"/>
              <a:t>)?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0214" y="1690688"/>
            <a:ext cx="11082780" cy="4483869"/>
          </a:xfrm>
        </p:spPr>
        <p:txBody>
          <a:bodyPr>
            <a:normAutofit/>
          </a:bodyPr>
          <a:lstStyle/>
          <a:p>
            <a:r>
              <a:rPr lang="en-US" dirty="0" smtClean="0"/>
              <a:t>skip-gram </a:t>
            </a:r>
            <a:r>
              <a:rPr lang="cs-CZ" dirty="0" smtClean="0"/>
              <a:t>je pomalejší + lepší pro málo četná slova</a:t>
            </a:r>
          </a:p>
          <a:p>
            <a:r>
              <a:rPr lang="en-US" dirty="0" smtClean="0"/>
              <a:t>CBOW </a:t>
            </a:r>
            <a:r>
              <a:rPr lang="cs-CZ" dirty="0" smtClean="0"/>
              <a:t>je rychlejší + lepší pro četná slova</a:t>
            </a:r>
            <a:endParaRPr lang="en-US" dirty="0"/>
          </a:p>
          <a:p>
            <a:r>
              <a:rPr lang="en-US" dirty="0" err="1" smtClean="0"/>
              <a:t>softmax</a:t>
            </a:r>
            <a:r>
              <a:rPr lang="en-US" dirty="0" smtClean="0"/>
              <a:t> </a:t>
            </a:r>
            <a:r>
              <a:rPr lang="cs-CZ" dirty="0" smtClean="0"/>
              <a:t>je pomalejší + lepší pro málo četná slova </a:t>
            </a:r>
          </a:p>
          <a:p>
            <a:r>
              <a:rPr lang="en-US" dirty="0" smtClean="0"/>
              <a:t>negative </a:t>
            </a:r>
            <a:r>
              <a:rPr lang="en-US" dirty="0"/>
              <a:t>sampling </a:t>
            </a:r>
            <a:r>
              <a:rPr lang="cs-CZ" dirty="0" smtClean="0"/>
              <a:t>je rychlejší + lepší pro četná slova a málo dimenzionální vektory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3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spc="-1" dirty="0" smtClean="0"/>
              <a:t>Využití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0214" y="1690688"/>
            <a:ext cx="11082780" cy="4691062"/>
          </a:xfrm>
        </p:spPr>
        <p:txBody>
          <a:bodyPr>
            <a:normAutofit/>
          </a:bodyPr>
          <a:lstStyle/>
          <a:p>
            <a:r>
              <a:rPr lang="cs-CZ" dirty="0"/>
              <a:t>Překlad z jazyka do jazyka</a:t>
            </a:r>
          </a:p>
          <a:p>
            <a:r>
              <a:rPr lang="cs-CZ" dirty="0"/>
              <a:t>Analýza sentimentu</a:t>
            </a:r>
          </a:p>
          <a:p>
            <a:r>
              <a:rPr lang="cs-CZ" dirty="0"/>
              <a:t>Klasifikace textu</a:t>
            </a:r>
          </a:p>
          <a:p>
            <a:r>
              <a:rPr lang="cs-CZ" dirty="0"/>
              <a:t>Automatická sumarizace</a:t>
            </a:r>
          </a:p>
          <a:p>
            <a:r>
              <a:rPr lang="cs-CZ" dirty="0" smtClean="0"/>
              <a:t>Identifikace </a:t>
            </a:r>
            <a:r>
              <a:rPr lang="cs-CZ" dirty="0"/>
              <a:t>jazyka z textu</a:t>
            </a:r>
          </a:p>
          <a:p>
            <a:r>
              <a:rPr lang="cs-CZ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spc="-1" dirty="0" smtClean="0"/>
              <a:t>Další metody </a:t>
            </a:r>
            <a:r>
              <a:rPr lang="cs-CZ" b="1" spc="-1" dirty="0" err="1" smtClean="0"/>
              <a:t>vektorizace</a:t>
            </a:r>
            <a:r>
              <a:rPr lang="cs-CZ" b="1" spc="-1" dirty="0" smtClean="0"/>
              <a:t> textu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0214" y="1690688"/>
            <a:ext cx="11082780" cy="4691062"/>
          </a:xfrm>
        </p:spPr>
        <p:txBody>
          <a:bodyPr>
            <a:normAutofit/>
          </a:bodyPr>
          <a:lstStyle/>
          <a:p>
            <a:r>
              <a:rPr lang="cs-CZ" dirty="0"/>
              <a:t>Klasické starší přístupy</a:t>
            </a:r>
          </a:p>
          <a:p>
            <a:pPr lvl="1"/>
            <a:r>
              <a:rPr lang="cs-CZ" sz="2800" dirty="0"/>
              <a:t>Latentní Sémantická Analýza (LSA)</a:t>
            </a:r>
          </a:p>
          <a:p>
            <a:pPr lvl="2"/>
            <a:r>
              <a:rPr lang="cs-CZ" sz="2800" dirty="0"/>
              <a:t>Historicky </a:t>
            </a:r>
            <a:r>
              <a:rPr lang="cs-CZ" sz="2800" dirty="0" smtClean="0"/>
              <a:t>před Word2Vec</a:t>
            </a:r>
            <a:endParaRPr lang="cs-CZ" sz="2800" dirty="0"/>
          </a:p>
          <a:p>
            <a:pPr lvl="2"/>
            <a:r>
              <a:rPr lang="cs-CZ" sz="2800" dirty="0"/>
              <a:t>Pracuje s </a:t>
            </a:r>
            <a:r>
              <a:rPr lang="cs-CZ" sz="2800" dirty="0" smtClean="0"/>
              <a:t>celým dokumentem a maticí výskytu jednotlivých slov v dokumentu</a:t>
            </a:r>
            <a:endParaRPr lang="cs-CZ" sz="2800" dirty="0"/>
          </a:p>
          <a:p>
            <a:r>
              <a:rPr lang="cs-CZ" dirty="0"/>
              <a:t>Novější</a:t>
            </a:r>
          </a:p>
          <a:p>
            <a:pPr lvl="1"/>
            <a:r>
              <a:rPr lang="cs-CZ" sz="2800" dirty="0" err="1" smtClean="0"/>
              <a:t>GloVe</a:t>
            </a:r>
            <a:endParaRPr lang="cs-CZ" sz="2800" dirty="0" smtClean="0"/>
          </a:p>
          <a:p>
            <a:pPr lvl="2"/>
            <a:r>
              <a:rPr lang="cs-CZ" sz="2400" dirty="0" smtClean="0"/>
              <a:t>Kombinuje výhody LSA a Word2Vec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262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spc="-1" dirty="0" smtClean="0"/>
              <a:t>Užitečné odkazy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0214" y="1690688"/>
            <a:ext cx="11082780" cy="4691062"/>
          </a:xfrm>
        </p:spPr>
        <p:txBody>
          <a:bodyPr>
            <a:normAutofit/>
          </a:bodyPr>
          <a:lstStyle/>
          <a:p>
            <a:r>
              <a:rPr lang="cs-CZ" dirty="0">
                <a:hlinkClick r:id="rId3"/>
              </a:rPr>
              <a:t>https://</a:t>
            </a:r>
            <a:r>
              <a:rPr lang="cs-CZ" dirty="0" smtClean="0">
                <a:hlinkClick r:id="rId3"/>
              </a:rPr>
              <a:t>towardsdatascience.com/nlp-101-word2vec-skip-gram-and-cbow-93512ee24314</a:t>
            </a:r>
            <a:endParaRPr lang="cs-CZ" dirty="0" smtClean="0"/>
          </a:p>
          <a:p>
            <a:r>
              <a:rPr lang="cs-CZ" dirty="0" err="1" smtClean="0"/>
              <a:t>Stanford</a:t>
            </a:r>
            <a:r>
              <a:rPr lang="cs-CZ" dirty="0" smtClean="0"/>
              <a:t> University, kurz </a:t>
            </a:r>
            <a:r>
              <a:rPr lang="cs-CZ" dirty="0" err="1" smtClean="0"/>
              <a:t>cs</a:t>
            </a:r>
            <a:r>
              <a:rPr lang="cs-CZ" dirty="0" smtClean="0"/>
              <a:t> 224n</a:t>
            </a:r>
          </a:p>
          <a:p>
            <a:pPr lvl="1"/>
            <a:r>
              <a:rPr lang="cs-CZ" dirty="0">
                <a:hlinkClick r:id="rId4"/>
              </a:rPr>
              <a:t>http://web.stanford.edu/class/cs224n</a:t>
            </a:r>
            <a:r>
              <a:rPr lang="cs-CZ" dirty="0" smtClean="0">
                <a:hlinkClick r:id="rId4"/>
              </a:rPr>
              <a:t>/</a:t>
            </a:r>
            <a:endParaRPr lang="cs-CZ" dirty="0" smtClean="0"/>
          </a:p>
          <a:p>
            <a:pPr lvl="1"/>
            <a:r>
              <a:rPr lang="cs-CZ" dirty="0" err="1" smtClean="0"/>
              <a:t>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32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spc="-1" dirty="0" smtClean="0"/>
              <a:t>Diskrétní reprezentace slov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0214" y="1690688"/>
            <a:ext cx="11082780" cy="4483869"/>
          </a:xfrm>
        </p:spPr>
        <p:txBody>
          <a:bodyPr>
            <a:normAutofit/>
          </a:bodyPr>
          <a:lstStyle/>
          <a:p>
            <a:r>
              <a:rPr lang="cs-CZ" dirty="0" smtClean="0"/>
              <a:t>Každé slovo reprezentováno samostatně</a:t>
            </a:r>
          </a:p>
          <a:p>
            <a:r>
              <a:rPr lang="cs-CZ" dirty="0" smtClean="0"/>
              <a:t>Pro daný slovník zakódováno jako vektor nul s jednou jedničkou</a:t>
            </a:r>
          </a:p>
          <a:p>
            <a:pPr lvl="1"/>
            <a:r>
              <a:rPr lang="cs-CZ" dirty="0" smtClean="0"/>
              <a:t>„</a:t>
            </a:r>
            <a:r>
              <a:rPr lang="cs-CZ" dirty="0" err="1" smtClean="0"/>
              <a:t>One</a:t>
            </a:r>
            <a:r>
              <a:rPr lang="cs-CZ" dirty="0" smtClean="0"/>
              <a:t>-hot </a:t>
            </a:r>
            <a:r>
              <a:rPr lang="cs-CZ" dirty="0" err="1" smtClean="0"/>
              <a:t>encoding</a:t>
            </a:r>
            <a:r>
              <a:rPr lang="cs-CZ" dirty="0" smtClean="0"/>
              <a:t>“:</a:t>
            </a:r>
          </a:p>
          <a:p>
            <a:pPr marL="0" indent="0">
              <a:buNone/>
            </a:pPr>
            <a:r>
              <a:rPr lang="en-US" dirty="0" smtClean="0"/>
              <a:t>	Petr = [0 0 … 0 1 0 … 0 0]</a:t>
            </a:r>
          </a:p>
          <a:p>
            <a:pPr marL="0" indent="0">
              <a:buNone/>
            </a:pPr>
            <a:r>
              <a:rPr lang="en-US" dirty="0" smtClean="0"/>
              <a:t>	Pavel = [0 1 0 …0 ….0]</a:t>
            </a:r>
            <a:endParaRPr lang="cs-CZ" dirty="0" smtClean="0"/>
          </a:p>
          <a:p>
            <a:pPr lvl="1"/>
            <a:r>
              <a:rPr lang="cs-CZ" dirty="0" smtClean="0"/>
              <a:t>Celá řada problémů</a:t>
            </a:r>
          </a:p>
          <a:p>
            <a:pPr lvl="2"/>
            <a:r>
              <a:rPr lang="en-US" sz="2400" dirty="0" err="1"/>
              <a:t>Prostor</a:t>
            </a:r>
            <a:r>
              <a:rPr lang="en-US" sz="2400" dirty="0"/>
              <a:t> m</a:t>
            </a:r>
            <a:r>
              <a:rPr lang="cs-CZ" sz="2400" dirty="0"/>
              <a:t>á obří dimenzi </a:t>
            </a:r>
            <a:r>
              <a:rPr lang="en-US" sz="2400" dirty="0"/>
              <a:t>|</a:t>
            </a:r>
            <a:r>
              <a:rPr lang="cs-CZ" sz="2400" dirty="0"/>
              <a:t>V</a:t>
            </a:r>
            <a:r>
              <a:rPr lang="en-US" sz="2400" dirty="0"/>
              <a:t>|</a:t>
            </a:r>
          </a:p>
          <a:p>
            <a:pPr lvl="2"/>
            <a:r>
              <a:rPr lang="cs-CZ" sz="2400" dirty="0" smtClean="0"/>
              <a:t>Poloha vektorů a vzdálenosti m</a:t>
            </a:r>
            <a:r>
              <a:rPr lang="en-US" sz="2400" dirty="0" err="1" smtClean="0"/>
              <a:t>ezi</a:t>
            </a:r>
            <a:r>
              <a:rPr lang="en-US" sz="2400" dirty="0" smtClean="0"/>
              <a:t> </a:t>
            </a:r>
            <a:r>
              <a:rPr lang="cs-CZ" sz="2400" dirty="0" smtClean="0"/>
              <a:t>nimi nijak nesouvisí s významem slova</a:t>
            </a:r>
          </a:p>
          <a:p>
            <a:pPr lvl="3"/>
            <a:r>
              <a:rPr lang="cs-CZ" sz="2200" dirty="0" smtClean="0"/>
              <a:t>Podobná slova neleží ve stejné oblasti prostoru</a:t>
            </a:r>
            <a:endParaRPr lang="cs-CZ" sz="2200" dirty="0"/>
          </a:p>
        </p:txBody>
      </p:sp>
    </p:spTree>
    <p:extLst>
      <p:ext uri="{BB962C8B-B14F-4D97-AF65-F5344CB8AC3E}">
        <p14:creationId xmlns:p14="http://schemas.microsoft.com/office/powerpoint/2010/main" val="266714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shanelynnwebsite-mid9n9g1q9y8tt.netdna-ssl.com/wp-content/uploads/2018/01/word-vector-space-similar-word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20" y="3196634"/>
            <a:ext cx="6163168" cy="366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spc="-1" dirty="0" smtClean="0"/>
              <a:t>Reprezentace přes podobnostní rozložení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0214" y="1690688"/>
            <a:ext cx="11082780" cy="4483869"/>
          </a:xfrm>
        </p:spPr>
        <p:txBody>
          <a:bodyPr>
            <a:normAutofit/>
          </a:bodyPr>
          <a:lstStyle/>
          <a:p>
            <a:r>
              <a:rPr lang="cs-CZ" dirty="0" smtClean="0"/>
              <a:t>Cílem je vytvořit matematický model reprezentující podobnostní rozložení slov  =</a:t>
            </a:r>
            <a:r>
              <a:rPr lang="en-US" dirty="0" smtClean="0"/>
              <a:t>&gt; </a:t>
            </a:r>
            <a:r>
              <a:rPr lang="en-US" dirty="0" err="1" smtClean="0"/>
              <a:t>naj</a:t>
            </a:r>
            <a:r>
              <a:rPr lang="cs-CZ" dirty="0" smtClean="0"/>
              <a:t>í</a:t>
            </a:r>
            <a:r>
              <a:rPr lang="en-US" dirty="0" smtClean="0"/>
              <a:t>t </a:t>
            </a:r>
            <a:r>
              <a:rPr lang="en-US" dirty="0" err="1" smtClean="0"/>
              <a:t>prostor</a:t>
            </a:r>
            <a:r>
              <a:rPr lang="en-US" dirty="0" smtClean="0"/>
              <a:t>, </a:t>
            </a:r>
            <a:r>
              <a:rPr lang="cs-CZ" dirty="0" smtClean="0"/>
              <a:t>v němž jsou slova rozložena podle významu</a:t>
            </a:r>
          </a:p>
          <a:p>
            <a:r>
              <a:rPr lang="cs-CZ" dirty="0" smtClean="0"/>
              <a:t>Každé slovo bude v tomto prostoru reprezentováno vektorem, který bude ležet blízko vektorů slov s podobným významem</a:t>
            </a:r>
          </a:p>
        </p:txBody>
      </p:sp>
    </p:spTree>
    <p:extLst>
      <p:ext uri="{BB962C8B-B14F-4D97-AF65-F5344CB8AC3E}">
        <p14:creationId xmlns:p14="http://schemas.microsoft.com/office/powerpoint/2010/main" val="245870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-1" dirty="0" err="1" smtClean="0"/>
              <a:t>Jak</a:t>
            </a:r>
            <a:r>
              <a:rPr lang="en-US" b="1" spc="-1" dirty="0" smtClean="0"/>
              <a:t> </a:t>
            </a:r>
            <a:r>
              <a:rPr lang="en-US" b="1" spc="-1" dirty="0" err="1" smtClean="0"/>
              <a:t>podobnostn</a:t>
            </a:r>
            <a:r>
              <a:rPr lang="cs-CZ" b="1" spc="-1" dirty="0" smtClean="0"/>
              <a:t>í rozložení získat?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0214" y="1690688"/>
            <a:ext cx="11082780" cy="4483869"/>
          </a:xfrm>
        </p:spPr>
        <p:txBody>
          <a:bodyPr>
            <a:normAutofit/>
          </a:bodyPr>
          <a:lstStyle/>
          <a:p>
            <a:r>
              <a:rPr lang="cs-CZ" dirty="0" smtClean="0"/>
              <a:t>Klíčem je myšlenka, že význam slova je dán okolím slova</a:t>
            </a:r>
          </a:p>
          <a:p>
            <a:pPr lvl="1"/>
            <a:r>
              <a:rPr lang="cs-CZ" sz="2800" dirty="0"/>
              <a:t>Slova se stejným </a:t>
            </a:r>
            <a:r>
              <a:rPr lang="cs-CZ" sz="2800" dirty="0" smtClean="0"/>
              <a:t>významem </a:t>
            </a:r>
            <a:r>
              <a:rPr lang="cs-CZ" sz="2800" dirty="0"/>
              <a:t>mají podobné </a:t>
            </a:r>
            <a:r>
              <a:rPr lang="cs-CZ" sz="2800" dirty="0" smtClean="0"/>
              <a:t>okolí</a:t>
            </a:r>
          </a:p>
          <a:p>
            <a:pPr lvl="1"/>
            <a:endParaRPr lang="cs-CZ" sz="2800" dirty="0"/>
          </a:p>
          <a:p>
            <a:pPr lvl="1"/>
            <a:endParaRPr lang="cs-CZ" sz="2800" dirty="0" smtClean="0"/>
          </a:p>
          <a:p>
            <a:pPr lvl="1"/>
            <a:endParaRPr lang="cs-CZ" sz="2800" dirty="0"/>
          </a:p>
          <a:p>
            <a:r>
              <a:rPr lang="cs-CZ" dirty="0" smtClean="0"/>
              <a:t>Prostor hledáme tak, že daný model maximalizuje pro všechna slova pravděpodobnost výskytu jejich okolí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625232" y="2894989"/>
            <a:ext cx="1005058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cs-CZ" sz="3400" dirty="0" smtClean="0">
                <a:solidFill>
                  <a:srgbClr val="FF0000"/>
                </a:solidFill>
              </a:rPr>
              <a:t>„</a:t>
            </a:r>
            <a:r>
              <a:rPr lang="cs-CZ" sz="3400" dirty="0" err="1" smtClean="0">
                <a:solidFill>
                  <a:srgbClr val="FF0000"/>
                </a:solidFill>
              </a:rPr>
              <a:t>You</a:t>
            </a:r>
            <a:r>
              <a:rPr lang="cs-CZ" sz="3400" dirty="0" smtClean="0">
                <a:solidFill>
                  <a:srgbClr val="FF0000"/>
                </a:solidFill>
              </a:rPr>
              <a:t> </a:t>
            </a:r>
            <a:r>
              <a:rPr lang="cs-CZ" sz="3400" dirty="0" err="1" smtClean="0">
                <a:solidFill>
                  <a:srgbClr val="FF0000"/>
                </a:solidFill>
              </a:rPr>
              <a:t>shall</a:t>
            </a:r>
            <a:r>
              <a:rPr lang="cs-CZ" sz="3400" dirty="0" smtClean="0">
                <a:solidFill>
                  <a:srgbClr val="FF0000"/>
                </a:solidFill>
              </a:rPr>
              <a:t> </a:t>
            </a:r>
            <a:r>
              <a:rPr lang="cs-CZ" sz="3400" dirty="0" err="1" smtClean="0">
                <a:solidFill>
                  <a:srgbClr val="FF0000"/>
                </a:solidFill>
              </a:rPr>
              <a:t>know</a:t>
            </a:r>
            <a:r>
              <a:rPr lang="cs-CZ" sz="3400" dirty="0" smtClean="0">
                <a:solidFill>
                  <a:srgbClr val="FF0000"/>
                </a:solidFill>
              </a:rPr>
              <a:t> </a:t>
            </a:r>
            <a:r>
              <a:rPr lang="cs-CZ" sz="3400" dirty="0" err="1" smtClean="0">
                <a:solidFill>
                  <a:srgbClr val="FF0000"/>
                </a:solidFill>
              </a:rPr>
              <a:t>the</a:t>
            </a:r>
            <a:r>
              <a:rPr lang="cs-CZ" sz="3400" dirty="0" smtClean="0">
                <a:solidFill>
                  <a:srgbClr val="FF0000"/>
                </a:solidFill>
              </a:rPr>
              <a:t> </a:t>
            </a:r>
            <a:r>
              <a:rPr lang="cs-CZ" sz="3400" dirty="0" err="1" smtClean="0">
                <a:solidFill>
                  <a:srgbClr val="FF0000"/>
                </a:solidFill>
              </a:rPr>
              <a:t>word</a:t>
            </a:r>
            <a:r>
              <a:rPr lang="cs-CZ" sz="3400" dirty="0" smtClean="0">
                <a:solidFill>
                  <a:srgbClr val="FF0000"/>
                </a:solidFill>
              </a:rPr>
              <a:t> by </a:t>
            </a:r>
            <a:r>
              <a:rPr lang="cs-CZ" sz="3400" dirty="0" err="1" smtClean="0">
                <a:solidFill>
                  <a:srgbClr val="FF0000"/>
                </a:solidFill>
              </a:rPr>
              <a:t>the</a:t>
            </a:r>
            <a:r>
              <a:rPr lang="cs-CZ" sz="3400" dirty="0" smtClean="0">
                <a:solidFill>
                  <a:srgbClr val="FF0000"/>
                </a:solidFill>
              </a:rPr>
              <a:t> </a:t>
            </a:r>
            <a:r>
              <a:rPr lang="cs-CZ" sz="3400" dirty="0" err="1" smtClean="0">
                <a:solidFill>
                  <a:srgbClr val="FF0000"/>
                </a:solidFill>
              </a:rPr>
              <a:t>company</a:t>
            </a:r>
            <a:r>
              <a:rPr lang="cs-CZ" sz="3400" dirty="0" smtClean="0">
                <a:solidFill>
                  <a:srgbClr val="FF0000"/>
                </a:solidFill>
              </a:rPr>
              <a:t> </a:t>
            </a:r>
            <a:r>
              <a:rPr lang="cs-CZ" sz="3400" dirty="0" err="1" smtClean="0">
                <a:solidFill>
                  <a:srgbClr val="FF0000"/>
                </a:solidFill>
              </a:rPr>
              <a:t>it</a:t>
            </a:r>
            <a:r>
              <a:rPr lang="cs-CZ" sz="3400" dirty="0" smtClean="0">
                <a:solidFill>
                  <a:srgbClr val="FF0000"/>
                </a:solidFill>
              </a:rPr>
              <a:t> </a:t>
            </a:r>
            <a:r>
              <a:rPr lang="cs-CZ" sz="3400" dirty="0" err="1" smtClean="0">
                <a:solidFill>
                  <a:srgbClr val="FF0000"/>
                </a:solidFill>
              </a:rPr>
              <a:t>keeps</a:t>
            </a:r>
            <a:r>
              <a:rPr lang="cs-CZ" sz="3400" dirty="0" smtClean="0">
                <a:solidFill>
                  <a:srgbClr val="FF0000"/>
                </a:solidFill>
              </a:rPr>
              <a:t>“</a:t>
            </a:r>
            <a:endParaRPr lang="cs-CZ" sz="3400" dirty="0">
              <a:solidFill>
                <a:srgbClr val="FF0000"/>
              </a:solidFill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9648409" y="3375440"/>
            <a:ext cx="2283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>
                <a:solidFill>
                  <a:srgbClr val="222222"/>
                </a:solidFill>
                <a:latin typeface="Arial" panose="020B0604020202020204" pitchFamily="34" charset="0"/>
              </a:rPr>
              <a:t>(</a:t>
            </a:r>
            <a:r>
              <a:rPr lang="cs-CZ" dirty="0" err="1">
                <a:solidFill>
                  <a:srgbClr val="222222"/>
                </a:solidFill>
                <a:latin typeface="Arial" panose="020B0604020202020204" pitchFamily="34" charset="0"/>
              </a:rPr>
              <a:t>Firth</a:t>
            </a:r>
            <a:r>
              <a:rPr lang="cs-CZ" dirty="0">
                <a:solidFill>
                  <a:srgbClr val="222222"/>
                </a:solidFill>
                <a:latin typeface="Arial" panose="020B0604020202020204" pitchFamily="34" charset="0"/>
              </a:rPr>
              <a:t>, J. R. 1957:11)</a:t>
            </a: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élník 5"/>
              <p:cNvSpPr/>
              <p:nvPr/>
            </p:nvSpPr>
            <p:spPr>
              <a:xfrm>
                <a:off x="6400800" y="4836105"/>
                <a:ext cx="208938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cs-CZ" sz="28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cs-CZ" sz="2800" i="1">
                          <a:latin typeface="Cambria Math" panose="02040503050406030204" pitchFamily="18" charset="0"/>
                        </a:rPr>
                        <m:t>𝑘𝑜𝑛𝑡𝑒𝑥𝑡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cs-CZ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cs-CZ" sz="2800" dirty="0"/>
              </a:p>
            </p:txBody>
          </p:sp>
        </mc:Choice>
        <mc:Fallback xmlns="">
          <p:sp>
            <p:nvSpPr>
              <p:cNvPr id="6" name="Obdélní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4836105"/>
                <a:ext cx="2089383" cy="523220"/>
              </a:xfrm>
              <a:prstGeom prst="rect">
                <a:avLst/>
              </a:prstGeom>
              <a:blipFill>
                <a:blip r:embed="rId2"/>
                <a:stretch>
                  <a:fillRect r="-1137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97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spc="-1" dirty="0" smtClean="0"/>
              <a:t>Metody hledání podobnostního rozložení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0214" y="1690688"/>
            <a:ext cx="11082780" cy="4483869"/>
          </a:xfrm>
        </p:spPr>
        <p:txBody>
          <a:bodyPr>
            <a:normAutofit lnSpcReduction="10000"/>
          </a:bodyPr>
          <a:lstStyle/>
          <a:p>
            <a:r>
              <a:rPr lang="cs-CZ" sz="3200" dirty="0"/>
              <a:t>Historicky více </a:t>
            </a:r>
            <a:r>
              <a:rPr lang="cs-CZ" sz="3200" dirty="0" err="1"/>
              <a:t>přístu</a:t>
            </a:r>
            <a:r>
              <a:rPr lang="en-US" sz="3200" dirty="0"/>
              <a:t>p</a:t>
            </a:r>
            <a:r>
              <a:rPr lang="cs-CZ" sz="3200" dirty="0"/>
              <a:t>ů:</a:t>
            </a:r>
          </a:p>
          <a:p>
            <a:pPr lvl="1"/>
            <a:r>
              <a:rPr lang="en-US" sz="2800" dirty="0"/>
              <a:t>Learning representations by back-propagating </a:t>
            </a:r>
            <a:r>
              <a:rPr lang="en-US" sz="2800" dirty="0" smtClean="0"/>
              <a:t>errors</a:t>
            </a:r>
            <a:endParaRPr lang="cs-CZ" sz="2800" dirty="0" smtClean="0"/>
          </a:p>
          <a:p>
            <a:pPr marL="457200" lvl="1" indent="0">
              <a:buNone/>
            </a:pPr>
            <a:r>
              <a:rPr lang="cs-CZ" sz="2800" dirty="0" smtClean="0"/>
              <a:t>(</a:t>
            </a:r>
            <a:r>
              <a:rPr lang="en-US" sz="2800" dirty="0"/>
              <a:t>David E. </a:t>
            </a:r>
            <a:r>
              <a:rPr lang="en-US" sz="2800" dirty="0" err="1"/>
              <a:t>Rumelhart</a:t>
            </a:r>
            <a:r>
              <a:rPr lang="en-US" sz="2800" dirty="0"/>
              <a:t>, Geoffrey E. Hinton &amp; Ronald J. </a:t>
            </a:r>
            <a:r>
              <a:rPr lang="en-US" sz="2800" dirty="0" smtClean="0"/>
              <a:t>Williams</a:t>
            </a:r>
            <a:r>
              <a:rPr lang="cs-CZ" sz="2800" dirty="0" smtClean="0"/>
              <a:t>, 1986)</a:t>
            </a:r>
          </a:p>
          <a:p>
            <a:pPr lvl="1"/>
            <a:r>
              <a:rPr lang="it-IT" sz="2800" dirty="0"/>
              <a:t>A neural probabilistic language </a:t>
            </a:r>
            <a:r>
              <a:rPr lang="it-IT" sz="2800" dirty="0" smtClean="0"/>
              <a:t>model</a:t>
            </a:r>
            <a:endParaRPr lang="cs-CZ" sz="2800" dirty="0" smtClean="0"/>
          </a:p>
          <a:p>
            <a:pPr marL="457200" lvl="1" indent="0">
              <a:buNone/>
            </a:pPr>
            <a:r>
              <a:rPr lang="cs-CZ" sz="2800" dirty="0" smtClean="0"/>
              <a:t>(</a:t>
            </a:r>
            <a:r>
              <a:rPr lang="cs-CZ" sz="2800" dirty="0" err="1"/>
              <a:t>B</a:t>
            </a:r>
            <a:r>
              <a:rPr lang="cs-CZ" sz="2800" dirty="0" err="1" smtClean="0"/>
              <a:t>engio</a:t>
            </a:r>
            <a:r>
              <a:rPr lang="cs-CZ" sz="2800" dirty="0" smtClean="0"/>
              <a:t> </a:t>
            </a:r>
            <a:r>
              <a:rPr lang="cs-CZ" sz="2800" dirty="0" err="1" smtClean="0"/>
              <a:t>at</a:t>
            </a:r>
            <a:r>
              <a:rPr lang="cs-CZ" sz="2800" dirty="0" smtClean="0"/>
              <a:t> al., 2003)</a:t>
            </a:r>
          </a:p>
          <a:p>
            <a:pPr marL="457200" lvl="1" indent="0">
              <a:buNone/>
            </a:pPr>
            <a:r>
              <a:rPr lang="cs-CZ" sz="2800" dirty="0" smtClean="0"/>
              <a:t>…</a:t>
            </a:r>
            <a:endParaRPr lang="cs-CZ" sz="2800" dirty="0"/>
          </a:p>
          <a:p>
            <a:pPr lvl="1"/>
            <a:r>
              <a:rPr lang="cs-CZ" sz="2800" dirty="0" smtClean="0"/>
              <a:t>Word2Vec</a:t>
            </a:r>
          </a:p>
          <a:p>
            <a:pPr marL="457200" lvl="1" indent="0">
              <a:buNone/>
            </a:pPr>
            <a:r>
              <a:rPr lang="cs-CZ" sz="2800" dirty="0" smtClean="0"/>
              <a:t>(</a:t>
            </a:r>
            <a:r>
              <a:rPr lang="cs-CZ" sz="2800" dirty="0" err="1" smtClean="0"/>
              <a:t>Mikolov</a:t>
            </a:r>
            <a:r>
              <a:rPr lang="cs-CZ" sz="2800" dirty="0" smtClean="0"/>
              <a:t> </a:t>
            </a:r>
            <a:r>
              <a:rPr lang="cs-CZ" sz="2800" dirty="0" err="1" smtClean="0"/>
              <a:t>at</a:t>
            </a:r>
            <a:r>
              <a:rPr lang="cs-CZ" sz="2800" dirty="0" smtClean="0"/>
              <a:t> al., 2013</a:t>
            </a:r>
            <a:r>
              <a:rPr lang="cs-CZ" sz="2800" dirty="0"/>
              <a:t>)</a:t>
            </a:r>
            <a:endParaRPr lang="cs-CZ" sz="2800" dirty="0" smtClean="0"/>
          </a:p>
          <a:p>
            <a:pPr lvl="1"/>
            <a:endParaRPr lang="cs-CZ" sz="2800" dirty="0" smtClean="0"/>
          </a:p>
          <a:p>
            <a:pPr lvl="1"/>
            <a:endParaRPr lang="it-IT" dirty="0">
              <a:hlinkClick r:id="rId2"/>
            </a:endParaRPr>
          </a:p>
          <a:p>
            <a:pPr marL="457200" lvl="1" indent="0">
              <a:buNone/>
            </a:pPr>
            <a:r>
              <a:rPr lang="en-US" sz="2800" dirty="0"/>
              <a:t> </a:t>
            </a:r>
          </a:p>
          <a:p>
            <a:pPr lvl="1"/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387452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spc="-1" dirty="0" smtClean="0"/>
              <a:t>Word2Vec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0214" y="1690688"/>
            <a:ext cx="11082780" cy="4483869"/>
          </a:xfrm>
        </p:spPr>
        <p:txBody>
          <a:bodyPr>
            <a:normAutofit/>
          </a:bodyPr>
          <a:lstStyle/>
          <a:p>
            <a:r>
              <a:rPr lang="cs-CZ" sz="3200" dirty="0" smtClean="0"/>
              <a:t>Využívá neuronovou síť s jednou skrytou vrstvou</a:t>
            </a:r>
          </a:p>
          <a:p>
            <a:r>
              <a:rPr lang="cs-CZ" sz="3200" dirty="0" smtClean="0"/>
              <a:t>Dva možné algoritmy</a:t>
            </a:r>
          </a:p>
          <a:p>
            <a:pPr lvl="1"/>
            <a:r>
              <a:rPr lang="cs-CZ" sz="2800" dirty="0" smtClean="0"/>
              <a:t>Skip-gram</a:t>
            </a:r>
          </a:p>
          <a:p>
            <a:pPr lvl="2"/>
            <a:r>
              <a:rPr lang="cs-CZ" sz="2400" dirty="0" smtClean="0"/>
              <a:t>Založen na predikce slov v okolí daného slova</a:t>
            </a:r>
          </a:p>
          <a:p>
            <a:pPr lvl="1"/>
            <a:r>
              <a:rPr lang="cs-CZ" sz="2800" dirty="0" err="1" smtClean="0"/>
              <a:t>Continuous</a:t>
            </a:r>
            <a:r>
              <a:rPr lang="cs-CZ" sz="2800" dirty="0" smtClean="0"/>
              <a:t> </a:t>
            </a:r>
            <a:r>
              <a:rPr lang="cs-CZ" sz="2800" dirty="0" err="1"/>
              <a:t>b</a:t>
            </a:r>
            <a:r>
              <a:rPr lang="cs-CZ" sz="2800" dirty="0" err="1" smtClean="0"/>
              <a:t>ag</a:t>
            </a:r>
            <a:r>
              <a:rPr lang="cs-CZ" sz="2800" dirty="0" smtClean="0"/>
              <a:t> </a:t>
            </a:r>
            <a:r>
              <a:rPr lang="cs-CZ" sz="2800" dirty="0" err="1" smtClean="0"/>
              <a:t>of</a:t>
            </a:r>
            <a:r>
              <a:rPr lang="cs-CZ" sz="2800" dirty="0" smtClean="0"/>
              <a:t> </a:t>
            </a:r>
            <a:r>
              <a:rPr lang="cs-CZ" sz="2800" dirty="0" err="1" smtClean="0"/>
              <a:t>words</a:t>
            </a:r>
            <a:r>
              <a:rPr lang="cs-CZ" sz="2800" dirty="0" smtClean="0"/>
              <a:t> (CBOW)</a:t>
            </a:r>
          </a:p>
          <a:p>
            <a:pPr lvl="2"/>
            <a:r>
              <a:rPr lang="cs-CZ" sz="2400" dirty="0" smtClean="0"/>
              <a:t>Založen na predikci daného slova pomocí okolních slov</a:t>
            </a:r>
          </a:p>
          <a:p>
            <a:r>
              <a:rPr lang="cs-CZ" sz="3200" dirty="0" err="1" smtClean="0"/>
              <a:t>Několi</a:t>
            </a:r>
            <a:r>
              <a:rPr lang="cs-CZ" sz="3200" dirty="0" smtClean="0"/>
              <a:t> </a:t>
            </a:r>
            <a:r>
              <a:rPr lang="cs-CZ" sz="3200" dirty="0" err="1" smtClean="0"/>
              <a:t>trénovacích</a:t>
            </a:r>
            <a:r>
              <a:rPr lang="cs-CZ" sz="3200" dirty="0" smtClean="0"/>
              <a:t> metod</a:t>
            </a:r>
          </a:p>
          <a:p>
            <a:pPr lvl="1"/>
            <a:r>
              <a:rPr lang="cs-CZ" sz="2800" dirty="0" err="1" smtClean="0"/>
              <a:t>Softmax</a:t>
            </a:r>
            <a:endParaRPr lang="cs-CZ" sz="2800" dirty="0" smtClean="0"/>
          </a:p>
          <a:p>
            <a:pPr lvl="1"/>
            <a:r>
              <a:rPr lang="cs-CZ" sz="2800" dirty="0" smtClean="0"/>
              <a:t>Negative </a:t>
            </a:r>
            <a:r>
              <a:rPr lang="cs-CZ" sz="2800" dirty="0" err="1" smtClean="0"/>
              <a:t>sampling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403270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493295" y="3162458"/>
            <a:ext cx="9144000" cy="626116"/>
          </a:xfrm>
        </p:spPr>
        <p:txBody>
          <a:bodyPr>
            <a:noAutofit/>
          </a:bodyPr>
          <a:lstStyle/>
          <a:p>
            <a:r>
              <a:rPr lang="cs-CZ" sz="4800" b="1" dirty="0" smtClean="0">
                <a:latin typeface="Calibri Light"/>
                <a:ea typeface="+mn-ea"/>
                <a:cs typeface="+mn-cs"/>
              </a:rPr>
              <a:t/>
            </a:r>
            <a:br>
              <a:rPr lang="cs-CZ" sz="4800" b="1" dirty="0" smtClean="0">
                <a:latin typeface="Calibri Light"/>
                <a:ea typeface="+mn-ea"/>
                <a:cs typeface="+mn-cs"/>
              </a:rPr>
            </a:br>
            <a:r>
              <a:rPr lang="cs-CZ" sz="4800" b="1" dirty="0" smtClean="0">
                <a:latin typeface="Calibri Light"/>
                <a:ea typeface="+mn-ea"/>
                <a:cs typeface="+mn-cs"/>
              </a:rPr>
              <a:t/>
            </a:r>
            <a:br>
              <a:rPr lang="cs-CZ" sz="4800" b="1" dirty="0" smtClean="0">
                <a:latin typeface="Calibri Light"/>
                <a:ea typeface="+mn-ea"/>
                <a:cs typeface="+mn-cs"/>
              </a:rPr>
            </a:br>
            <a:r>
              <a:rPr lang="cs-CZ" sz="4800" b="1" dirty="0" smtClean="0">
                <a:latin typeface="Calibri Light"/>
                <a:ea typeface="+mn-ea"/>
                <a:cs typeface="+mn-cs"/>
              </a:rPr>
              <a:t>Opakování z předmětu USU</a:t>
            </a:r>
            <a:endParaRPr lang="cs-CZ" sz="4800" b="1" dirty="0"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22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Co je to umělá neuronová síť?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318972" cy="4321678"/>
              </a:xfrm>
            </p:spPr>
            <p:txBody>
              <a:bodyPr>
                <a:normAutofit fontScale="92500"/>
              </a:bodyPr>
              <a:lstStyle/>
              <a:p>
                <a:r>
                  <a:rPr lang="cs-CZ" spc="-1" dirty="0" smtClean="0"/>
                  <a:t>Matematický model tvořený sériovým a paralelním spojením umělých neuronů</a:t>
                </a:r>
              </a:p>
              <a:p>
                <a:r>
                  <a:rPr lang="cs-CZ" spc="-1" dirty="0" smtClean="0"/>
                  <a:t>Podle typů spojení a uspořádání neuronů existuje celá řada typů umělých neuronových sítí</a:t>
                </a:r>
              </a:p>
              <a:p>
                <a:pPr lvl="1"/>
                <a:r>
                  <a:rPr lang="cs-CZ" spc="-1" dirty="0" smtClean="0"/>
                  <a:t>Následující výklad bude omezen na architekturu označovanou jako </a:t>
                </a:r>
                <a:r>
                  <a:rPr lang="cs-CZ" b="1" spc="-1" dirty="0" err="1" smtClean="0">
                    <a:solidFill>
                      <a:srgbClr val="C00000"/>
                    </a:solidFill>
                  </a:rPr>
                  <a:t>Multi-Layer</a:t>
                </a:r>
                <a:r>
                  <a:rPr lang="cs-CZ" b="1" spc="-1" dirty="0" smtClean="0">
                    <a:solidFill>
                      <a:srgbClr val="C00000"/>
                    </a:solidFill>
                  </a:rPr>
                  <a:t> </a:t>
                </a:r>
                <a:r>
                  <a:rPr lang="cs-CZ" b="1" spc="-1" dirty="0" err="1" smtClean="0">
                    <a:solidFill>
                      <a:srgbClr val="C00000"/>
                    </a:solidFill>
                  </a:rPr>
                  <a:t>Perceptron</a:t>
                </a:r>
                <a:r>
                  <a:rPr lang="cs-CZ" b="1" spc="-1" dirty="0" smtClean="0">
                    <a:solidFill>
                      <a:srgbClr val="C00000"/>
                    </a:solidFill>
                  </a:rPr>
                  <a:t> (MLP)</a:t>
                </a:r>
                <a:r>
                  <a:rPr lang="cs-CZ" spc="-1" dirty="0" smtClean="0"/>
                  <a:t>, kde jsou </a:t>
                </a:r>
              </a:p>
              <a:p>
                <a:pPr marL="1371600" lvl="2" indent="-457200">
                  <a:buFont typeface="+mj-lt"/>
                  <a:buAutoNum type="arabicParenR"/>
                </a:pPr>
                <a:r>
                  <a:rPr lang="cs-CZ" spc="-1" dirty="0" smtClean="0"/>
                  <a:t>Neurony uspořádány vedle sebe do vrstev a vrstvy jsou spojeny sériově za sebou</a:t>
                </a:r>
              </a:p>
              <a:p>
                <a:pPr marL="1371600" lvl="2" indent="-457200">
                  <a:buFont typeface="+mj-lt"/>
                  <a:buAutoNum type="arabicParenR"/>
                </a:pPr>
                <a:r>
                  <a:rPr lang="cs-CZ" spc="-1" dirty="0" smtClean="0"/>
                  <a:t>Výstup z každého neuronu vrstvy </a:t>
                </a:r>
                <a14:m>
                  <m:oMath xmlns:m="http://schemas.openxmlformats.org/officeDocument/2006/math">
                    <m:r>
                      <a:rPr lang="cs-CZ" b="0" i="1" spc="-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cs-CZ" spc="-1" dirty="0" smtClean="0"/>
                  <a:t> je přiveden na vstup všech neuronů vrstvy </a:t>
                </a:r>
                <a14:m>
                  <m:oMath xmlns:m="http://schemas.openxmlformats.org/officeDocument/2006/math">
                    <m:r>
                      <a:rPr lang="cs-CZ" i="1" spc="-1">
                        <a:latin typeface="Cambria Math" panose="02040503050406030204" pitchFamily="18" charset="0"/>
                      </a:rPr>
                      <m:t>𝑖</m:t>
                    </m:r>
                    <m:r>
                      <a:rPr lang="cs-CZ" b="0" i="1" spc="-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cs-CZ" b="0" spc="-1" dirty="0" smtClean="0"/>
              </a:p>
              <a:p>
                <a:r>
                  <a:rPr lang="cs-CZ" spc="-1" dirty="0" smtClean="0"/>
                  <a:t>Inspirací je mozek a biologické neuronové sítě</a:t>
                </a:r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318972" cy="4321678"/>
              </a:xfrm>
              <a:blipFill>
                <a:blip r:embed="rId2"/>
                <a:stretch>
                  <a:fillRect l="-1333" t="-2116" r="-1167" b="-253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530" name="Picture 2" descr="Výsledek obrázku pro multi layer perceptr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649" y="3080714"/>
            <a:ext cx="3785912" cy="306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87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lastní návrh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Kancelář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17724</TotalTime>
  <Words>1866</Words>
  <Application>Microsoft Office PowerPoint</Application>
  <PresentationFormat>Širokoúhlá obrazovka</PresentationFormat>
  <Paragraphs>240</Paragraphs>
  <Slides>28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Vlastní návrh</vt:lpstr>
      <vt:lpstr>Prezentace aplikace PowerPoint</vt:lpstr>
      <vt:lpstr>Význam slova a jeho zakódování</vt:lpstr>
      <vt:lpstr>Diskrétní reprezentace slov</vt:lpstr>
      <vt:lpstr>Reprezentace přes podobnostní rozložení</vt:lpstr>
      <vt:lpstr>Jak podobnostní rozložení získat?</vt:lpstr>
      <vt:lpstr>Metody hledání podobnostního rozložení</vt:lpstr>
      <vt:lpstr>Word2Vec</vt:lpstr>
      <vt:lpstr>  Opakování z předmětu USU</vt:lpstr>
      <vt:lpstr>Co je to umělá neuronová síť?</vt:lpstr>
      <vt:lpstr>Prezentace aplikace PowerPoint</vt:lpstr>
      <vt:lpstr>Prezentace aplikace PowerPoint</vt:lpstr>
      <vt:lpstr>Síť typu vícevrstvý perceptron - architektura</vt:lpstr>
      <vt:lpstr>Funkce SOFTMAX</vt:lpstr>
      <vt:lpstr>  Word2Vec: Skip-gram</vt:lpstr>
      <vt:lpstr>Princip </vt:lpstr>
      <vt:lpstr>Příklad trénování</vt:lpstr>
      <vt:lpstr>Word2vec – schéma modelu</vt:lpstr>
      <vt:lpstr>Word2vec – schéma #2</vt:lpstr>
      <vt:lpstr>Word2vec – schéma #3</vt:lpstr>
      <vt:lpstr>SKIP-GRAM vs CBOW</vt:lpstr>
      <vt:lpstr>Vlastnosti Word2Vec</vt:lpstr>
      <vt:lpstr>Nevýhody popsaného způsobu trénování</vt:lpstr>
      <vt:lpstr>Negative Sampling #1</vt:lpstr>
      <vt:lpstr>Negative Sampling #2</vt:lpstr>
      <vt:lpstr>Skip-gram or CBOW (and Negative sampling)?</vt:lpstr>
      <vt:lpstr>Využití</vt:lpstr>
      <vt:lpstr>Další metody vektorizace textu</vt:lpstr>
      <vt:lpstr>Užitečné odkazy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Pokročilé programování na platformě Java</dc:title>
  <dc:creator>Ondrej Smola</dc:creator>
  <cp:lastModifiedBy>PC</cp:lastModifiedBy>
  <cp:revision>726</cp:revision>
  <dcterms:created xsi:type="dcterms:W3CDTF">2015-10-25T17:13:44Z</dcterms:created>
  <dcterms:modified xsi:type="dcterms:W3CDTF">2022-03-29T10:29:21Z</dcterms:modified>
</cp:coreProperties>
</file>