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416" r:id="rId2"/>
    <p:sldId id="546" r:id="rId3"/>
    <p:sldId id="563" r:id="rId4"/>
    <p:sldId id="565" r:id="rId5"/>
    <p:sldId id="566" r:id="rId6"/>
    <p:sldId id="567" r:id="rId7"/>
    <p:sldId id="547" r:id="rId8"/>
    <p:sldId id="572" r:id="rId9"/>
    <p:sldId id="573" r:id="rId10"/>
    <p:sldId id="574" r:id="rId11"/>
    <p:sldId id="568" r:id="rId12"/>
    <p:sldId id="570" r:id="rId13"/>
    <p:sldId id="571" r:id="rId14"/>
    <p:sldId id="575" r:id="rId15"/>
    <p:sldId id="531" r:id="rId16"/>
    <p:sldId id="587" r:id="rId17"/>
    <p:sldId id="588" r:id="rId18"/>
    <p:sldId id="577" r:id="rId19"/>
    <p:sldId id="597" r:id="rId20"/>
    <p:sldId id="590" r:id="rId21"/>
    <p:sldId id="589" r:id="rId22"/>
    <p:sldId id="591" r:id="rId23"/>
    <p:sldId id="592" r:id="rId24"/>
    <p:sldId id="593" r:id="rId25"/>
    <p:sldId id="594" r:id="rId26"/>
    <p:sldId id="586" r:id="rId27"/>
    <p:sldId id="564" r:id="rId28"/>
    <p:sldId id="596" r:id="rId29"/>
    <p:sldId id="598" r:id="rId30"/>
    <p:sldId id="584" r:id="rId31"/>
    <p:sldId id="595" r:id="rId32"/>
    <p:sldId id="578" r:id="rId33"/>
    <p:sldId id="548" r:id="rId34"/>
    <p:sldId id="550" r:id="rId35"/>
    <p:sldId id="580" r:id="rId36"/>
    <p:sldId id="582" r:id="rId37"/>
    <p:sldId id="551" r:id="rId38"/>
    <p:sldId id="583" r:id="rId39"/>
    <p:sldId id="579" r:id="rId40"/>
    <p:sldId id="562" r:id="rId41"/>
  </p:sldIdLst>
  <p:sldSz cx="12192000" cy="6858000"/>
  <p:notesSz cx="7099300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a" initials="a" lastIdx="1" clrIdx="0">
    <p:extLst>
      <p:ext uri="{19B8F6BF-5375-455C-9EA6-DF929625EA0E}">
        <p15:presenceInfo xmlns:p15="http://schemas.microsoft.com/office/powerpoint/2012/main" userId="aka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461"/>
    <a:srgbClr val="FFD100"/>
    <a:srgbClr val="FFAE58"/>
    <a:srgbClr val="FFFFFF"/>
    <a:srgbClr val="E86FC4"/>
    <a:srgbClr val="FDFB00"/>
    <a:srgbClr val="F0E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94" autoAdjust="0"/>
  </p:normalViewPr>
  <p:slideViewPr>
    <p:cSldViewPr snapToGrid="0">
      <p:cViewPr varScale="1">
        <p:scale>
          <a:sx n="122" d="100"/>
          <a:sy n="122" d="100"/>
        </p:scale>
        <p:origin x="10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7C906C2C-0D91-47F8-AD01-CE47CC92E68D}" type="datetimeFigureOut">
              <a:rPr lang="cs-CZ"/>
              <a:t>08.08.2023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591859B5-4FFF-42F9-A38C-3E8C3A0433E2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2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06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1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5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114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88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7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0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39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0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7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3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8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11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3BDE-0774-44D2-89C2-A6E69F60C5DF}" type="datetimeFigureOut">
              <a:rPr lang="cs-CZ" smtClean="0"/>
              <a:t>08.08.2023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9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lp-101-word2vec-skip-gram-and-cbow-93512ee2431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eb.stanford.edu/class/cs224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in_ru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1988716" y="2993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altLang="cs-CZ" sz="4400" b="1" dirty="0" smtClean="0"/>
              <a:t>Počítačová lingvistika</a:t>
            </a:r>
            <a:endParaRPr lang="cs-CZ" altLang="cs-CZ" sz="4400" b="1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1016" y="2200152"/>
            <a:ext cx="11649808" cy="1752600"/>
          </a:xfrm>
        </p:spPr>
        <p:txBody>
          <a:bodyPr>
            <a:noAutofit/>
          </a:bodyPr>
          <a:lstStyle/>
          <a:p>
            <a:r>
              <a:rPr lang="en-US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Recent language models </a:t>
            </a:r>
          </a:p>
          <a:p>
            <a:r>
              <a:rPr lang="en-US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(LMs)</a:t>
            </a:r>
          </a:p>
          <a:p>
            <a:r>
              <a:rPr lang="en-US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their applications</a:t>
            </a:r>
            <a:endParaRPr lang="en-US" altLang="cs-CZ" sz="7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Encoder-Decoder</a:t>
            </a:r>
            <a:r>
              <a:rPr lang="en-US" b="1" spc="-1" dirty="0" smtClean="0"/>
              <a:t> example #</a:t>
            </a:r>
            <a:r>
              <a:rPr lang="cs-CZ" b="1" spc="-1" dirty="0" smtClean="0"/>
              <a:t>3</a:t>
            </a:r>
            <a:endParaRPr lang="cs-CZ" b="1" dirty="0"/>
          </a:p>
        </p:txBody>
      </p:sp>
      <p:pic>
        <p:nvPicPr>
          <p:cNvPr id="2050" name="Picture 2" descr="Does this encoder-decoder LSTM make sense for time series sequence to  sequence? - Data Science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06" y="1950547"/>
            <a:ext cx="6845788" cy="39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287215" y="6179767"/>
            <a:ext cx="11617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https://datascience.stackexchange.com/questions/42499/does-this-encoder-decoder-lstm-make-sense-for-time-series-sequence-to-sequence</a:t>
            </a:r>
          </a:p>
        </p:txBody>
      </p:sp>
    </p:spTree>
    <p:extLst>
      <p:ext uri="{BB962C8B-B14F-4D97-AF65-F5344CB8AC3E}">
        <p14:creationId xmlns:p14="http://schemas.microsoft.com/office/powerpoint/2010/main" val="18736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Attention mechanism (</a:t>
            </a:r>
            <a:r>
              <a:rPr lang="en-US" b="1" spc="-1" dirty="0" err="1" smtClean="0"/>
              <a:t>aditive</a:t>
            </a:r>
            <a:r>
              <a:rPr lang="en-US" b="1" spc="-1" dirty="0" smtClean="0"/>
              <a:t> variant)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fontScale="92500" lnSpcReduction="20000"/>
          </a:bodyPr>
          <a:lstStyle/>
          <a:p>
            <a:r>
              <a:rPr lang="en-US" noProof="1" smtClean="0"/>
              <a:t>Improves modelling for long-term dependencies</a:t>
            </a:r>
            <a:endParaRPr lang="cs-CZ" noProof="1" smtClean="0"/>
          </a:p>
          <a:p>
            <a:r>
              <a:rPr lang="cs-CZ" dirty="0" smtClean="0"/>
              <a:t>C</a:t>
            </a:r>
            <a:r>
              <a:rPr lang="en-US" dirty="0" smtClean="0"/>
              <a:t>an </a:t>
            </a:r>
            <a:r>
              <a:rPr lang="en-US" dirty="0"/>
              <a:t>be broadly interpreted as a vector of importance </a:t>
            </a:r>
            <a:r>
              <a:rPr lang="en-US" dirty="0" smtClean="0"/>
              <a:t>weights</a:t>
            </a:r>
            <a:endParaRPr lang="en-US" noProof="1" smtClean="0"/>
          </a:p>
          <a:p>
            <a:r>
              <a:rPr lang="en-US" noProof="1" smtClean="0"/>
              <a:t>Utilizes all intermediate encoder states as follows: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noProof="1" smtClean="0"/>
              <a:t>Score is computed for each encoder state using a feed forward NN</a:t>
            </a:r>
          </a:p>
          <a:p>
            <a:pPr lvl="2"/>
            <a:r>
              <a:rPr lang="en-US" noProof="1" smtClean="0"/>
              <a:t>Trained to identify relevant encoder states for every output word, generates</a:t>
            </a:r>
          </a:p>
          <a:p>
            <a:pPr lvl="3"/>
            <a:r>
              <a:rPr lang="en-US" noProof="1" smtClean="0"/>
              <a:t>high score for the states for which attention is to be paid</a:t>
            </a:r>
          </a:p>
          <a:p>
            <a:pPr lvl="3"/>
            <a:r>
              <a:rPr lang="en-US" noProof="1" smtClean="0"/>
              <a:t>low scores for the states which should be ignored	</a:t>
            </a:r>
          </a:p>
          <a:p>
            <a:pPr lvl="2"/>
            <a:r>
              <a:rPr lang="en-US" b="1" noProof="1" smtClean="0"/>
              <a:t>Each input to the network is formed by the given encoder state + actual decoder state!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noProof="1" smtClean="0"/>
              <a:t>Softmax is applied on these scores to produce the attention weights</a:t>
            </a:r>
          </a:p>
          <a:p>
            <a:pPr lvl="2"/>
            <a:r>
              <a:rPr lang="en-US" noProof="1" smtClean="0"/>
              <a:t>All the weights lie between 0 and 1</a:t>
            </a:r>
          </a:p>
          <a:p>
            <a:pPr lvl="2"/>
            <a:r>
              <a:rPr lang="en-US" noProof="1" smtClean="0"/>
              <a:t>All the weights sum to 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noProof="1" smtClean="0"/>
              <a:t>Context vector is computed as a weighted sum using the encoder states and correspodings weights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noProof="1" smtClean="0"/>
              <a:t>This vector and the last output words forms a new input to the decoder</a:t>
            </a:r>
          </a:p>
          <a:p>
            <a:pPr lvl="2"/>
            <a:endParaRPr lang="en-US" dirty="0" smtClean="0"/>
          </a:p>
        </p:txBody>
      </p:sp>
      <p:sp>
        <p:nvSpPr>
          <p:cNvPr id="4" name="Obdélník 3"/>
          <p:cNvSpPr/>
          <p:nvPr/>
        </p:nvSpPr>
        <p:spPr>
          <a:xfrm>
            <a:off x="5921604" y="6347041"/>
            <a:ext cx="5536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https://lilianweng.github.io/posts/2018-06-24-attention/</a:t>
            </a:r>
          </a:p>
        </p:txBody>
      </p:sp>
    </p:spTree>
    <p:extLst>
      <p:ext uri="{BB962C8B-B14F-4D97-AF65-F5344CB8AC3E}">
        <p14:creationId xmlns:p14="http://schemas.microsoft.com/office/powerpoint/2010/main" val="21486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Attention mechanism</a:t>
            </a:r>
            <a:r>
              <a:rPr lang="cs-CZ" b="1" spc="-1" dirty="0" smtClean="0"/>
              <a:t> </a:t>
            </a:r>
            <a:r>
              <a:rPr lang="cs-CZ" b="1" spc="-1" dirty="0" err="1" smtClean="0"/>
              <a:t>example</a:t>
            </a:r>
            <a:r>
              <a:rPr lang="cs-CZ" b="1" spc="-1" dirty="0"/>
              <a:t>:</a:t>
            </a:r>
            <a:r>
              <a:rPr lang="cs-CZ" b="1" spc="-1" dirty="0" smtClean="0"/>
              <a:t> step 1 </a:t>
            </a:r>
            <a:endParaRPr lang="en-US" b="1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9" y="1976316"/>
            <a:ext cx="10546894" cy="4049346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661711" y="6311290"/>
            <a:ext cx="11037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https://towardsdatascience.com/intuitive-understanding-of-attention-mechanism-in-deep-learning-6c9482aecf4f</a:t>
            </a:r>
          </a:p>
        </p:txBody>
      </p:sp>
    </p:spTree>
    <p:extLst>
      <p:ext uri="{BB962C8B-B14F-4D97-AF65-F5344CB8AC3E}">
        <p14:creationId xmlns:p14="http://schemas.microsoft.com/office/powerpoint/2010/main" val="3493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Attention mechanism</a:t>
            </a:r>
            <a:r>
              <a:rPr lang="cs-CZ" b="1" spc="-1" dirty="0" smtClean="0"/>
              <a:t> </a:t>
            </a:r>
            <a:r>
              <a:rPr lang="cs-CZ" b="1" spc="-1" dirty="0" err="1" smtClean="0"/>
              <a:t>example</a:t>
            </a:r>
            <a:r>
              <a:rPr lang="cs-CZ" b="1" spc="-1" dirty="0"/>
              <a:t>:</a:t>
            </a:r>
            <a:r>
              <a:rPr lang="cs-CZ" b="1" spc="-1" dirty="0" smtClean="0"/>
              <a:t> step </a:t>
            </a:r>
            <a:r>
              <a:rPr lang="en-US" b="1" spc="-1" dirty="0" smtClean="0"/>
              <a:t>2</a:t>
            </a:r>
            <a:r>
              <a:rPr lang="cs-CZ" b="1" spc="-1" dirty="0" smtClean="0"/>
              <a:t> </a:t>
            </a:r>
            <a:endParaRPr lang="en-US" b="1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44" y="1922217"/>
            <a:ext cx="10485340" cy="421286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661711" y="6311290"/>
            <a:ext cx="11037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https://towardsdatascience.com/intuitive-understanding-of-attention-mechanism-in-deep-learning-6c9482aecf4f</a:t>
            </a:r>
          </a:p>
        </p:txBody>
      </p:sp>
    </p:spTree>
    <p:extLst>
      <p:ext uri="{BB962C8B-B14F-4D97-AF65-F5344CB8AC3E}">
        <p14:creationId xmlns:p14="http://schemas.microsoft.com/office/powerpoint/2010/main" val="3806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Attention mechanism</a:t>
            </a:r>
            <a:endParaRPr lang="en-US" b="1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13" y="1160611"/>
            <a:ext cx="4286617" cy="4360313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378070" y="1402304"/>
            <a:ext cx="6954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Attentional Interpretation of French to English 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Translation</a:t>
            </a:r>
            <a:r>
              <a:rPr lang="cs-CZ" dirty="0" smtClean="0">
                <a:solidFill>
                  <a:srgbClr val="555555"/>
                </a:solidFill>
                <a:latin typeface="Helvetica Neue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Helvetica Neue"/>
              </a:rPr>
              <a:t>Taken from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Dzmitry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Bahdanau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, et al., Neural machine translation by jointly learning to align and translate, 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2015</a:t>
            </a:r>
            <a:endParaRPr lang="cs-CZ" dirty="0" smtClean="0">
              <a:solidFill>
                <a:srgbClr val="555555"/>
              </a:solidFill>
              <a:latin typeface="Helvetica Neue"/>
            </a:endParaRPr>
          </a:p>
          <a:p>
            <a:endParaRPr lang="cs-CZ" dirty="0">
              <a:solidFill>
                <a:srgbClr val="555555"/>
              </a:solidFill>
              <a:latin typeface="Helvetica Neue"/>
            </a:endParaRPr>
          </a:p>
          <a:p>
            <a:endParaRPr lang="cs-CZ" dirty="0" smtClean="0">
              <a:solidFill>
                <a:srgbClr val="55555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Animation:</a:t>
            </a:r>
          </a:p>
          <a:p>
            <a:r>
              <a:rPr lang="cs-CZ" dirty="0" smtClean="0"/>
              <a:t>https</a:t>
            </a:r>
            <a:r>
              <a:rPr lang="cs-CZ" dirty="0"/>
              <a:t>://ai.googleblog.com/2016/09/a-neural-network-for-machine.html</a:t>
            </a:r>
          </a:p>
        </p:txBody>
      </p:sp>
    </p:spTree>
    <p:extLst>
      <p:ext uri="{BB962C8B-B14F-4D97-AF65-F5344CB8AC3E}">
        <p14:creationId xmlns:p14="http://schemas.microsoft.com/office/powerpoint/2010/main" val="37646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Transformer model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Proposed by Google in 2017 (more than 70K citations up to 2023!!)</a:t>
            </a:r>
          </a:p>
          <a:p>
            <a:pPr lvl="1"/>
            <a:r>
              <a:rPr lang="en-US" i="1" dirty="0" smtClean="0"/>
              <a:t>Ashish </a:t>
            </a:r>
            <a:r>
              <a:rPr lang="en-US" i="1" dirty="0" err="1" smtClean="0"/>
              <a:t>Vaswani</a:t>
            </a:r>
            <a:r>
              <a:rPr lang="en-US" i="1" dirty="0" smtClean="0"/>
              <a:t>, Noam </a:t>
            </a:r>
            <a:r>
              <a:rPr lang="en-US" i="1" dirty="0" err="1" smtClean="0"/>
              <a:t>Shazeer</a:t>
            </a:r>
            <a:r>
              <a:rPr lang="en-US" i="1" dirty="0" smtClean="0"/>
              <a:t>, </a:t>
            </a:r>
            <a:r>
              <a:rPr lang="en-US" i="1" dirty="0" err="1" smtClean="0"/>
              <a:t>Niki</a:t>
            </a:r>
            <a:r>
              <a:rPr lang="en-US" i="1" dirty="0" smtClean="0"/>
              <a:t> </a:t>
            </a:r>
            <a:r>
              <a:rPr lang="en-US" i="1" dirty="0" err="1" smtClean="0"/>
              <a:t>Parmar</a:t>
            </a:r>
            <a:r>
              <a:rPr lang="en-US" i="1" dirty="0" smtClean="0"/>
              <a:t>, </a:t>
            </a:r>
            <a:r>
              <a:rPr lang="en-US" i="1" dirty="0" err="1" smtClean="0"/>
              <a:t>Jakob</a:t>
            </a:r>
            <a:r>
              <a:rPr lang="en-US" i="1" dirty="0" smtClean="0"/>
              <a:t> </a:t>
            </a:r>
            <a:r>
              <a:rPr lang="en-US" i="1" dirty="0" err="1" smtClean="0"/>
              <a:t>Uszkoreit</a:t>
            </a:r>
            <a:r>
              <a:rPr lang="en-US" i="1" dirty="0" smtClean="0"/>
              <a:t>, </a:t>
            </a:r>
            <a:r>
              <a:rPr lang="en-US" i="1" dirty="0" err="1" smtClean="0"/>
              <a:t>Llion</a:t>
            </a:r>
            <a:r>
              <a:rPr lang="en-US" i="1" dirty="0" smtClean="0"/>
              <a:t> Jones, Aidan N. Gomez, </a:t>
            </a:r>
            <a:r>
              <a:rPr lang="en-US" i="1" dirty="0" err="1" smtClean="0"/>
              <a:t>Łukasz</a:t>
            </a:r>
            <a:r>
              <a:rPr lang="en-US" i="1" dirty="0" smtClean="0"/>
              <a:t> Kaiser, and </a:t>
            </a:r>
            <a:r>
              <a:rPr lang="en-US" i="1" dirty="0" err="1" smtClean="0"/>
              <a:t>Illia</a:t>
            </a:r>
            <a:r>
              <a:rPr lang="en-US" i="1" dirty="0" smtClean="0"/>
              <a:t> </a:t>
            </a:r>
            <a:r>
              <a:rPr lang="en-US" i="1" dirty="0" err="1" smtClean="0"/>
              <a:t>Polosukhin</a:t>
            </a:r>
            <a:r>
              <a:rPr lang="en-US" i="1" dirty="0" smtClean="0"/>
              <a:t>. 2017. Attention is all you need. In Proceedings of the 31st International Conference on Neural Information Processing Systems (NIPS'17). Curran Associates Inc., Red Hook, NY, USA, 6000–6010.</a:t>
            </a:r>
            <a:endParaRPr lang="en-US" dirty="0" smtClean="0"/>
          </a:p>
          <a:p>
            <a:r>
              <a:rPr lang="en-US" dirty="0" smtClean="0"/>
              <a:t>State of the art model in NLP task</a:t>
            </a:r>
          </a:p>
          <a:p>
            <a:r>
              <a:rPr lang="en-US" dirty="0" smtClean="0"/>
              <a:t>Utilizes attention mechanisms but, unlike RNNs, does not have a recurrent structure</a:t>
            </a:r>
          </a:p>
          <a:p>
            <a:pPr lvl="1"/>
            <a:r>
              <a:rPr lang="en-US" dirty="0" smtClean="0"/>
              <a:t>Better parallelization, better modelling of long term dependencies</a:t>
            </a:r>
          </a:p>
          <a:p>
            <a:pPr lvl="1"/>
            <a:r>
              <a:rPr lang="en-US" dirty="0" smtClean="0"/>
              <a:t>With enough training data, attention mechanisms alone can match the performance of RNNs with attention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9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/>
              <a:t>Self-attention (intra attention</a:t>
            </a:r>
            <a:r>
              <a:rPr lang="en-US" b="1" spc="-1" dirty="0" smtClean="0"/>
              <a:t>)</a:t>
            </a:r>
            <a:r>
              <a:rPr lang="cs-CZ" b="1" spc="-1" dirty="0" smtClean="0"/>
              <a:t> </a:t>
            </a:r>
            <a:r>
              <a:rPr lang="en-US" b="1" spc="-1" dirty="0" smtClean="0"/>
              <a:t>mechanism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Allows to relate different </a:t>
            </a:r>
            <a:r>
              <a:rPr lang="cs-CZ" dirty="0" err="1" smtClean="0"/>
              <a:t>words</a:t>
            </a:r>
            <a:r>
              <a:rPr lang="en-US" dirty="0" smtClean="0"/>
              <a:t> of a </a:t>
            </a:r>
            <a:r>
              <a:rPr lang="en-US" b="1" dirty="0" smtClean="0"/>
              <a:t>single sequence</a:t>
            </a:r>
            <a:r>
              <a:rPr lang="en-US" dirty="0" smtClean="0"/>
              <a:t> to compute a representation of the </a:t>
            </a:r>
            <a:r>
              <a:rPr lang="en-US" b="1" dirty="0" smtClean="0"/>
              <a:t>same sequence</a:t>
            </a:r>
          </a:p>
          <a:p>
            <a:r>
              <a:rPr lang="en-US" dirty="0" smtClean="0"/>
              <a:t>The attention vector determines how strongly is each </a:t>
            </a:r>
            <a:r>
              <a:rPr lang="cs-CZ" dirty="0" err="1" smtClean="0"/>
              <a:t>word</a:t>
            </a:r>
            <a:r>
              <a:rPr lang="en-US" dirty="0" smtClean="0"/>
              <a:t> correlated with (or “</a:t>
            </a:r>
            <a:r>
              <a:rPr lang="en-US" i="1" dirty="0" smtClean="0"/>
              <a:t>attends to</a:t>
            </a:r>
            <a:r>
              <a:rPr lang="en-US" dirty="0" smtClean="0"/>
              <a:t>”) other </a:t>
            </a:r>
            <a:r>
              <a:rPr lang="cs-CZ" dirty="0" err="1" smtClean="0"/>
              <a:t>words</a:t>
            </a:r>
            <a:r>
              <a:rPr lang="cs-CZ" dirty="0" smtClean="0"/>
              <a:t> (</a:t>
            </a:r>
            <a:r>
              <a:rPr lang="en-US" dirty="0" smtClean="0"/>
              <a:t>elements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cs-CZ" dirty="0" err="1" smtClean="0"/>
              <a:t>word</a:t>
            </a:r>
            <a:r>
              <a:rPr lang="en-US" dirty="0" smtClean="0"/>
              <a:t> in the sequence is approximated by the sum of values of other </a:t>
            </a:r>
            <a:r>
              <a:rPr lang="cs-CZ" dirty="0" err="1" smtClean="0"/>
              <a:t>words</a:t>
            </a:r>
            <a:r>
              <a:rPr lang="en-US" dirty="0" smtClean="0"/>
              <a:t> weighted by the corresponding attention vector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9218" name="Picture 2" descr="https://lilianweng.github.io/posts/2018-06-24-attention/sentence-example-att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0" y="4431897"/>
            <a:ext cx="5887907" cy="14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/>
              <a:t>Self-attention (intra attention</a:t>
            </a:r>
            <a:r>
              <a:rPr lang="en-US" b="1" spc="-1" dirty="0" smtClean="0"/>
              <a:t>)</a:t>
            </a:r>
            <a:r>
              <a:rPr lang="cs-CZ" b="1" spc="-1" dirty="0" smtClean="0"/>
              <a:t> </a:t>
            </a:r>
            <a:r>
              <a:rPr lang="cs-CZ" b="1" spc="-1" dirty="0" err="1" smtClean="0"/>
              <a:t>block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8570355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The input is formed by N words</a:t>
            </a:r>
            <a:r>
              <a:rPr lang="cs-CZ" dirty="0" smtClean="0"/>
              <a:t> (</a:t>
            </a:r>
            <a:r>
              <a:rPr lang="cs-CZ" dirty="0" err="1" smtClean="0"/>
              <a:t>tokens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cs-CZ" dirty="0" err="1" smtClean="0"/>
              <a:t>word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en-US" dirty="0" smtClean="0"/>
              <a:t>represented by an embedding vector</a:t>
            </a:r>
            <a:r>
              <a:rPr lang="cs-CZ" dirty="0" smtClean="0"/>
              <a:t>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n</a:t>
            </a:r>
            <a:endParaRPr lang="en-US" baseline="-25000" dirty="0" smtClean="0"/>
          </a:p>
          <a:p>
            <a:r>
              <a:rPr lang="cs-CZ" dirty="0" smtClean="0"/>
              <a:t>H</a:t>
            </a:r>
            <a:r>
              <a:rPr lang="en-US" dirty="0" smtClean="0"/>
              <a:t>as three matrices of weights:</a:t>
            </a:r>
          </a:p>
          <a:p>
            <a:pPr lvl="1"/>
            <a:r>
              <a:rPr lang="en-US" b="1" dirty="0" err="1" smtClean="0"/>
              <a:t>W</a:t>
            </a:r>
            <a:r>
              <a:rPr lang="en-US" baseline="-25000" dirty="0" err="1" smtClean="0"/>
              <a:t>q</a:t>
            </a:r>
            <a:r>
              <a:rPr lang="en-US" dirty="0" smtClean="0"/>
              <a:t>, </a:t>
            </a:r>
            <a:r>
              <a:rPr lang="en-US" b="1" dirty="0" smtClean="0"/>
              <a:t>W</a:t>
            </a:r>
            <a:r>
              <a:rPr lang="cs-CZ" baseline="-25000" dirty="0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and </a:t>
            </a:r>
            <a:r>
              <a:rPr lang="en-US" b="1" dirty="0" smtClean="0"/>
              <a:t>W</a:t>
            </a:r>
            <a:r>
              <a:rPr lang="cs-CZ" baseline="-25000" dirty="0" smtClean="0"/>
              <a:t>v</a:t>
            </a:r>
            <a:endParaRPr lang="en-US" dirty="0" smtClean="0"/>
          </a:p>
          <a:p>
            <a:pPr lvl="1"/>
            <a:r>
              <a:rPr lang="en-US" dirty="0" smtClean="0"/>
              <a:t>These are trained to compute hidden </a:t>
            </a:r>
            <a:r>
              <a:rPr lang="en-US" dirty="0" err="1" smtClean="0"/>
              <a:t>represention</a:t>
            </a:r>
            <a:r>
              <a:rPr lang="en-US" dirty="0" smtClean="0"/>
              <a:t> of each word</a:t>
            </a:r>
            <a:r>
              <a:rPr lang="cs-CZ" dirty="0" smtClean="0"/>
              <a:t>: </a:t>
            </a:r>
            <a:r>
              <a:rPr lang="en-US" dirty="0" smtClean="0"/>
              <a:t>vectors q</a:t>
            </a:r>
            <a:r>
              <a:rPr lang="cs-CZ" dirty="0" smtClean="0"/>
              <a:t>n</a:t>
            </a:r>
            <a:r>
              <a:rPr lang="en-US" dirty="0" smtClean="0"/>
              <a:t>,t</a:t>
            </a:r>
            <a:r>
              <a:rPr lang="cs-CZ" dirty="0" smtClean="0"/>
              <a:t>n</a:t>
            </a:r>
            <a:r>
              <a:rPr lang="en-US" dirty="0" smtClean="0"/>
              <a:t>,v</a:t>
            </a:r>
            <a:r>
              <a:rPr lang="cs-CZ" dirty="0" smtClean="0"/>
              <a:t>n</a:t>
            </a:r>
            <a:endParaRPr lang="en-US" dirty="0" smtClean="0"/>
          </a:p>
          <a:p>
            <a:r>
              <a:rPr lang="en-US" dirty="0" smtClean="0"/>
              <a:t>These vectors form together matrices Q,K,V</a:t>
            </a:r>
          </a:p>
          <a:p>
            <a:r>
              <a:rPr lang="en-US" dirty="0" smtClean="0"/>
              <a:t>The output sequence Y is calculated as: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67" y="5059670"/>
            <a:ext cx="3634633" cy="1208348"/>
          </a:xfrm>
          <a:prstGeom prst="rect">
            <a:avLst/>
          </a:prstGeom>
        </p:spPr>
      </p:pic>
      <p:pic>
        <p:nvPicPr>
          <p:cNvPr id="12290" name="Picture 2" descr="Scaled Dot-Product Attention Explained | Papers With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15" y="1198136"/>
            <a:ext cx="3134884" cy="33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Self-attention (intra attention)</a:t>
            </a:r>
            <a:endParaRPr lang="cs-CZ" b="1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3" y="1690688"/>
            <a:ext cx="8939493" cy="44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Self-attention (intra attention)</a:t>
            </a:r>
            <a:endParaRPr lang="cs-CZ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22" y="1514267"/>
            <a:ext cx="10313621" cy="49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Language</a:t>
            </a:r>
            <a:r>
              <a:rPr lang="cs-CZ" b="1" spc="-1" dirty="0" smtClean="0"/>
              <a:t> model </a:t>
            </a:r>
            <a:r>
              <a:rPr lang="cs-CZ" b="1" spc="-1" dirty="0" err="1" smtClean="0"/>
              <a:t>types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Probabilistic models</a:t>
            </a:r>
          </a:p>
          <a:p>
            <a:pPr lvl="1"/>
            <a:r>
              <a:rPr lang="en-US" dirty="0" smtClean="0"/>
              <a:t>N-grams (Shannon 1948)</a:t>
            </a:r>
          </a:p>
          <a:p>
            <a:pPr lvl="2"/>
            <a:r>
              <a:rPr lang="en-US" dirty="0" smtClean="0"/>
              <a:t>Prob. of a word is determined by N previous words</a:t>
            </a:r>
          </a:p>
          <a:p>
            <a:pPr lvl="1"/>
            <a:r>
              <a:rPr lang="en-US" dirty="0" smtClean="0"/>
              <a:t>Were discovered in 1980s, now they are on the decline</a:t>
            </a:r>
          </a:p>
          <a:p>
            <a:r>
              <a:rPr lang="en-US" dirty="0" smtClean="0"/>
              <a:t>LMs based on neural networks</a:t>
            </a:r>
          </a:p>
          <a:p>
            <a:pPr lvl="1"/>
            <a:r>
              <a:rPr lang="en-US" dirty="0" smtClean="0"/>
              <a:t>Related concepts</a:t>
            </a:r>
          </a:p>
          <a:p>
            <a:pPr lvl="2"/>
            <a:r>
              <a:rPr lang="en-US" dirty="0" smtClean="0"/>
              <a:t>Recurrent neural networks (1982)</a:t>
            </a:r>
          </a:p>
          <a:p>
            <a:pPr lvl="2"/>
            <a:r>
              <a:rPr lang="en-US" dirty="0" smtClean="0"/>
              <a:t>Vector representation of words (1986)</a:t>
            </a:r>
          </a:p>
          <a:p>
            <a:pPr lvl="2"/>
            <a:r>
              <a:rPr lang="en-US" dirty="0" smtClean="0"/>
              <a:t>LSTM unit (1997)</a:t>
            </a:r>
          </a:p>
          <a:p>
            <a:pPr lvl="1"/>
            <a:r>
              <a:rPr lang="en-US" dirty="0" smtClean="0"/>
              <a:t>First NN-based LM was proposed in 2003</a:t>
            </a:r>
          </a:p>
          <a:p>
            <a:pPr lvl="1"/>
            <a:r>
              <a:rPr lang="en-US" dirty="0" smtClean="0"/>
              <a:t>Development from 2013 onwards </a:t>
            </a:r>
          </a:p>
          <a:p>
            <a:pPr lvl="2"/>
            <a:r>
              <a:rPr lang="en-US" dirty="0" smtClean="0"/>
              <a:t>Together with methods for extraction of word embedding</a:t>
            </a:r>
            <a:r>
              <a:rPr lang="cs-CZ" dirty="0" smtClean="0"/>
              <a:t> </a:t>
            </a:r>
            <a:r>
              <a:rPr lang="en-US" dirty="0" smtClean="0"/>
              <a:t>(Word2Vec, Glove, …)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71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Self-attention (intra attention)</a:t>
            </a:r>
            <a:endParaRPr lang="cs-CZ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4" y="1690688"/>
            <a:ext cx="7901720" cy="49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Self-attention (intra attention)</a:t>
            </a:r>
            <a:endParaRPr lang="cs-CZ" b="1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39" y="1690688"/>
            <a:ext cx="8509122" cy="49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Transformer</a:t>
            </a:r>
            <a:r>
              <a:rPr lang="cs-CZ" b="1" spc="-1" dirty="0" smtClean="0"/>
              <a:t>:</a:t>
            </a:r>
            <a:r>
              <a:rPr lang="en-US" b="1" spc="-1" dirty="0" smtClean="0"/>
              <a:t> </a:t>
            </a:r>
            <a:r>
              <a:rPr lang="cs-CZ" b="1" spc="-1" dirty="0" err="1" smtClean="0"/>
              <a:t>encoder</a:t>
            </a:r>
            <a:endParaRPr lang="en-US" b="1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70" y="1435711"/>
            <a:ext cx="10217259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Transformer</a:t>
            </a:r>
            <a:r>
              <a:rPr lang="cs-CZ" b="1" spc="-1" dirty="0" smtClean="0"/>
              <a:t>:</a:t>
            </a:r>
            <a:r>
              <a:rPr lang="en-US" b="1" spc="-1" dirty="0" smtClean="0"/>
              <a:t> </a:t>
            </a:r>
            <a:r>
              <a:rPr lang="cs-CZ" b="1" spc="-1" dirty="0" err="1" smtClean="0"/>
              <a:t>decoder</a:t>
            </a:r>
            <a:endParaRPr lang="en-US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15" y="1508968"/>
            <a:ext cx="8398485" cy="48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Transformer</a:t>
            </a:r>
            <a:r>
              <a:rPr lang="cs-CZ" b="1" spc="-1" dirty="0" smtClean="0"/>
              <a:t>:</a:t>
            </a:r>
            <a:r>
              <a:rPr lang="en-US" b="1" spc="-1" dirty="0" smtClean="0"/>
              <a:t> </a:t>
            </a:r>
            <a:r>
              <a:rPr lang="cs-CZ" b="1" spc="-1" dirty="0" err="1" smtClean="0"/>
              <a:t>encoder-decoder</a:t>
            </a:r>
            <a:endParaRPr lang="en-US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5" y="1611557"/>
            <a:ext cx="10008210" cy="4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Transformed-based</a:t>
            </a:r>
            <a:r>
              <a:rPr lang="cs-CZ" b="1" spc="-1" dirty="0" smtClean="0"/>
              <a:t> </a:t>
            </a:r>
            <a:r>
              <a:rPr lang="cs-CZ" b="1" spc="-1" dirty="0" err="1" smtClean="0"/>
              <a:t>LMs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BERT (Google)</a:t>
            </a:r>
          </a:p>
          <a:p>
            <a:pPr lvl="1"/>
            <a:r>
              <a:rPr lang="cs-CZ" dirty="0" smtClean="0"/>
              <a:t>T</a:t>
            </a:r>
            <a:r>
              <a:rPr lang="en-US" dirty="0" err="1" smtClean="0"/>
              <a:t>ransformer</a:t>
            </a:r>
            <a:r>
              <a:rPr lang="en-US" dirty="0" smtClean="0"/>
              <a:t> </a:t>
            </a:r>
            <a:r>
              <a:rPr lang="en-US" dirty="0" err="1" smtClean="0"/>
              <a:t>encoder+decoder</a:t>
            </a:r>
            <a:endParaRPr lang="en-US" dirty="0" smtClean="0"/>
          </a:p>
          <a:p>
            <a:pPr lvl="1"/>
            <a:r>
              <a:rPr lang="en-US" dirty="0" smtClean="0"/>
              <a:t>Used for extraction of contextualized word vectors</a:t>
            </a:r>
          </a:p>
          <a:p>
            <a:r>
              <a:rPr lang="en-US" dirty="0" smtClean="0"/>
              <a:t>GPT (</a:t>
            </a:r>
            <a:r>
              <a:rPr lang="en-US" dirty="0" err="1" smtClean="0"/>
              <a:t>OpenAI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Utilizes only decoder	</a:t>
            </a:r>
          </a:p>
          <a:p>
            <a:r>
              <a:rPr lang="en-US" dirty="0" smtClean="0"/>
              <a:t>Can be fine-tuned for many tasks:</a:t>
            </a:r>
            <a:endParaRPr lang="cs-CZ" dirty="0" smtClean="0"/>
          </a:p>
          <a:p>
            <a:pPr lvl="1"/>
            <a:r>
              <a:rPr lang="cs-CZ" dirty="0" smtClean="0"/>
              <a:t>Sentiment </a:t>
            </a:r>
            <a:r>
              <a:rPr lang="cs-CZ" dirty="0" err="1" smtClean="0"/>
              <a:t>analysis</a:t>
            </a:r>
            <a:endParaRPr lang="cs-CZ" dirty="0" smtClean="0"/>
          </a:p>
          <a:p>
            <a:pPr lvl="1"/>
            <a:r>
              <a:rPr lang="cs-CZ" dirty="0" smtClean="0"/>
              <a:t>Text </a:t>
            </a:r>
            <a:r>
              <a:rPr lang="cs-CZ" dirty="0" err="1" smtClean="0"/>
              <a:t>clasification</a:t>
            </a:r>
            <a:endParaRPr lang="cs-CZ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9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Applications of LMs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Machine translate</a:t>
            </a:r>
          </a:p>
          <a:p>
            <a:pPr lvl="1"/>
            <a:r>
              <a:rPr lang="en-US" sz="2800" dirty="0" smtClean="0"/>
              <a:t>Google translate</a:t>
            </a:r>
          </a:p>
          <a:p>
            <a:pPr lvl="1"/>
            <a:r>
              <a:rPr lang="en-US" sz="2800" dirty="0" err="1" smtClean="0"/>
              <a:t>DeepL</a:t>
            </a:r>
            <a:endParaRPr lang="en-US" sz="28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Copilot</a:t>
            </a:r>
          </a:p>
          <a:p>
            <a:r>
              <a:rPr lang="en-US" dirty="0" err="1" smtClean="0"/>
              <a:t>GrammarlyGO</a:t>
            </a:r>
            <a:endParaRPr lang="en-US" dirty="0" smtClean="0"/>
          </a:p>
          <a:p>
            <a:pPr lvl="1"/>
            <a:r>
              <a:rPr lang="en-US" dirty="0" err="1" smtClean="0"/>
              <a:t>Grammarly's</a:t>
            </a:r>
            <a:r>
              <a:rPr lang="en-US" dirty="0" smtClean="0"/>
              <a:t> on-demand, contextually aware assistant powered</a:t>
            </a:r>
          </a:p>
          <a:p>
            <a:r>
              <a:rPr lang="en-US" dirty="0" err="1" smtClean="0"/>
              <a:t>ChatGPT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NN-</a:t>
            </a:r>
            <a:r>
              <a:rPr lang="cs-CZ" b="1" spc="-1" dirty="0" err="1" smtClean="0"/>
              <a:t>based</a:t>
            </a:r>
            <a:r>
              <a:rPr lang="cs-CZ" b="1" spc="-1" dirty="0" smtClean="0"/>
              <a:t> </a:t>
            </a:r>
            <a:r>
              <a:rPr lang="en-US" b="1" spc="-1" dirty="0" smtClean="0"/>
              <a:t>LMs versus word embedding</a:t>
            </a:r>
            <a:r>
              <a:rPr lang="cs-CZ" b="1" spc="-1" dirty="0" smtClean="0"/>
              <a:t>s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Word embedding (Word2Vec)</a:t>
            </a:r>
          </a:p>
          <a:p>
            <a:pPr lvl="1"/>
            <a:r>
              <a:rPr lang="en-US" dirty="0" smtClean="0"/>
              <a:t>Is given by context words in the training corpus</a:t>
            </a:r>
          </a:p>
          <a:p>
            <a:pPr lvl="1"/>
            <a:r>
              <a:rPr lang="en-US" dirty="0" smtClean="0"/>
              <a:t>When applied to text, the vector for a given word is the same regardless of its context (or meaning)</a:t>
            </a:r>
          </a:p>
          <a:p>
            <a:endParaRPr lang="en-US" dirty="0" smtClean="0"/>
          </a:p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Words are represented in a given sequence depending on their context (and therefore meaning)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35" y="5062919"/>
            <a:ext cx="5752884" cy="73504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76" y="3273108"/>
            <a:ext cx="4682043" cy="7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93295" y="3162458"/>
            <a:ext cx="9144000" cy="626116"/>
          </a:xfrm>
        </p:spPr>
        <p:txBody>
          <a:bodyPr>
            <a:noAutofit/>
          </a:bodyPr>
          <a:lstStyle/>
          <a:p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>GPT-</a:t>
            </a:r>
            <a:r>
              <a:rPr lang="cs-CZ" sz="4800" b="1" dirty="0" err="1" smtClean="0">
                <a:latin typeface="Calibri Light"/>
                <a:ea typeface="+mn-ea"/>
                <a:cs typeface="+mn-cs"/>
              </a:rPr>
              <a:t>based</a:t>
            </a:r>
            <a:r>
              <a:rPr lang="cs-CZ" sz="4800" b="1" dirty="0" smtClean="0">
                <a:latin typeface="Calibri Light"/>
                <a:ea typeface="+mn-ea"/>
                <a:cs typeface="+mn-cs"/>
              </a:rPr>
              <a:t> </a:t>
            </a:r>
            <a:r>
              <a:rPr lang="cs-CZ" sz="4800" b="1" dirty="0" err="1" smtClean="0">
                <a:latin typeface="Calibri Light"/>
                <a:ea typeface="+mn-ea"/>
                <a:cs typeface="+mn-cs"/>
              </a:rPr>
              <a:t>models</a:t>
            </a:r>
            <a:endParaRPr lang="cs-CZ" sz="4800" b="1" dirty="0"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GPT model </a:t>
            </a:r>
            <a:r>
              <a:rPr lang="cs-CZ" b="1" spc="-1" dirty="0" err="1" smtClean="0"/>
              <a:t>architecture</a:t>
            </a:r>
            <a:endParaRPr lang="en-US" b="1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9" y="1690688"/>
            <a:ext cx="11115796" cy="49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NN-based language model</a:t>
            </a:r>
            <a:r>
              <a:rPr lang="cs-CZ" b="1" spc="-1" dirty="0" smtClean="0"/>
              <a:t>s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Recurrent neural networks (2010</a:t>
            </a:r>
            <a:r>
              <a:rPr lang="cs-CZ" dirty="0" smtClean="0"/>
              <a:t>-2013</a:t>
            </a:r>
            <a:r>
              <a:rPr lang="en-US" dirty="0" smtClean="0"/>
              <a:t>)</a:t>
            </a:r>
          </a:p>
          <a:p>
            <a:pPr lvl="1"/>
            <a:r>
              <a:rPr lang="en-US" sz="2800" dirty="0" smtClean="0"/>
              <a:t>LSTM and GRU</a:t>
            </a:r>
          </a:p>
          <a:p>
            <a:r>
              <a:rPr lang="en-US" dirty="0" smtClean="0"/>
              <a:t>Encoder-decoder architecture (</a:t>
            </a:r>
            <a:r>
              <a:rPr lang="cs-CZ" dirty="0" smtClean="0"/>
              <a:t>2014)</a:t>
            </a:r>
            <a:endParaRPr lang="en-US" dirty="0" smtClean="0"/>
          </a:p>
          <a:p>
            <a:pPr lvl="1"/>
            <a:r>
              <a:rPr lang="en-US" dirty="0" smtClean="0"/>
              <a:t>Attention mechanism</a:t>
            </a:r>
          </a:p>
          <a:p>
            <a:r>
              <a:rPr lang="en-US" dirty="0" smtClean="0"/>
              <a:t>Transformers (2017)</a:t>
            </a:r>
          </a:p>
          <a:p>
            <a:r>
              <a:rPr lang="en-US" dirty="0" smtClean="0"/>
              <a:t>Large pre-trained LMs</a:t>
            </a:r>
          </a:p>
          <a:p>
            <a:pPr lvl="1"/>
            <a:r>
              <a:rPr lang="en-US" sz="2800" dirty="0" smtClean="0"/>
              <a:t>BERT (Google</a:t>
            </a:r>
            <a:r>
              <a:rPr lang="cs-CZ" sz="2800" dirty="0" smtClean="0"/>
              <a:t>, 2018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ELECTRA</a:t>
            </a:r>
            <a:r>
              <a:rPr lang="cs-CZ" sz="2400" dirty="0" smtClean="0"/>
              <a:t> (2020)</a:t>
            </a:r>
            <a:endParaRPr lang="en-US" sz="2400" dirty="0" smtClean="0"/>
          </a:p>
          <a:p>
            <a:pPr lvl="1"/>
            <a:r>
              <a:rPr lang="en-US" sz="2800" dirty="0" smtClean="0"/>
              <a:t>GPT (</a:t>
            </a:r>
            <a:r>
              <a:rPr lang="en-US" sz="2800" dirty="0" err="1" smtClean="0"/>
              <a:t>OpenAI</a:t>
            </a:r>
            <a:r>
              <a:rPr lang="cs-CZ" sz="2800" dirty="0" smtClean="0"/>
              <a:t>, 2018</a:t>
            </a:r>
            <a:r>
              <a:rPr lang="en-US" sz="2800" dirty="0" smtClean="0"/>
              <a:t>)</a:t>
            </a:r>
          </a:p>
          <a:p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40928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Existing types of </a:t>
            </a:r>
            <a:r>
              <a:rPr lang="cs-CZ" b="1" spc="-1" dirty="0" err="1" smtClean="0"/>
              <a:t>large</a:t>
            </a:r>
            <a:r>
              <a:rPr lang="cs-CZ" b="1" spc="-1" dirty="0" smtClean="0"/>
              <a:t> </a:t>
            </a:r>
            <a:r>
              <a:rPr lang="en-US" b="1" spc="-1" dirty="0" smtClean="0"/>
              <a:t>GPT models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GPT-4 (2023)</a:t>
            </a:r>
          </a:p>
          <a:p>
            <a:pPr lvl="1"/>
            <a:r>
              <a:rPr lang="en-US" dirty="0" smtClean="0"/>
              <a:t>100T parameters</a:t>
            </a:r>
          </a:p>
          <a:p>
            <a:pPr lvl="1"/>
            <a:r>
              <a:rPr lang="en-US" dirty="0" smtClean="0"/>
              <a:t>Context token size: 8192 (up to 32768)</a:t>
            </a:r>
          </a:p>
          <a:p>
            <a:pPr lvl="1"/>
            <a:endParaRPr lang="en-US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1" y="3788574"/>
            <a:ext cx="8638648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GPT-4 </a:t>
            </a:r>
            <a:r>
              <a:rPr lang="cs-CZ" b="1" spc="-1" dirty="0" err="1" smtClean="0"/>
              <a:t>vs</a:t>
            </a:r>
            <a:r>
              <a:rPr lang="cs-CZ" b="1" spc="-1" dirty="0" smtClean="0"/>
              <a:t> GPT-3 performance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/>
              <a:t>GPT-4 improves GPT -3's factual correctness, scoring 40% higher on </a:t>
            </a:r>
            <a:r>
              <a:rPr lang="en-US" dirty="0" err="1"/>
              <a:t>OpenAI's</a:t>
            </a:r>
            <a:r>
              <a:rPr lang="en-US" dirty="0"/>
              <a:t> internal factual performance benchmark and producing fewer "hallucinations" or factual errors.</a:t>
            </a:r>
            <a:endParaRPr lang="cs-CZ" dirty="0" smtClean="0"/>
          </a:p>
        </p:txBody>
      </p:sp>
      <p:pic>
        <p:nvPicPr>
          <p:cNvPr id="2050" name="Picture 2" descr="GPT-4 - GPT-4 vs. G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69" y="3016251"/>
            <a:ext cx="8848256" cy="361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93295" y="3162458"/>
            <a:ext cx="9144000" cy="626116"/>
          </a:xfrm>
        </p:spPr>
        <p:txBody>
          <a:bodyPr>
            <a:noAutofit/>
          </a:bodyPr>
          <a:lstStyle/>
          <a:p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err="1" smtClean="0">
                <a:latin typeface="Calibri Light"/>
                <a:ea typeface="+mn-ea"/>
                <a:cs typeface="+mn-cs"/>
              </a:rPr>
              <a:t>ChatGPT</a:t>
            </a:r>
            <a:endParaRPr lang="cs-CZ" sz="4800" b="1" dirty="0"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Basic facts (based on GPT3-model)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chatbot</a:t>
            </a:r>
            <a:r>
              <a:rPr lang="en-US" b="1" dirty="0" smtClean="0"/>
              <a:t> developed by </a:t>
            </a:r>
            <a:r>
              <a:rPr lang="en-US" b="1" dirty="0" err="1" smtClean="0"/>
              <a:t>OpenAI</a:t>
            </a:r>
            <a:r>
              <a:rPr lang="en-US" b="1" dirty="0" smtClean="0"/>
              <a:t> and</a:t>
            </a:r>
            <a:r>
              <a:rPr lang="en-US" dirty="0" smtClean="0"/>
              <a:t> launched in November 2022</a:t>
            </a:r>
          </a:p>
          <a:p>
            <a:r>
              <a:rPr lang="en-US" dirty="0" smtClean="0"/>
              <a:t>very large model (not all </a:t>
            </a:r>
            <a:r>
              <a:rPr lang="en-US" dirty="0" err="1" smtClean="0"/>
              <a:t>param</a:t>
            </a:r>
            <a:r>
              <a:rPr lang="cs-CZ" dirty="0" err="1" smtClean="0"/>
              <a:t>eter</a:t>
            </a:r>
            <a:r>
              <a:rPr lang="en-US" dirty="0" smtClean="0"/>
              <a:t>s are publicly available):</a:t>
            </a:r>
          </a:p>
          <a:p>
            <a:pPr lvl="1"/>
            <a:r>
              <a:rPr lang="en-US" dirty="0" smtClean="0"/>
              <a:t>175B parameters =&gt; 800GB storage</a:t>
            </a:r>
          </a:p>
          <a:p>
            <a:pPr lvl="2"/>
            <a:r>
              <a:rPr lang="en-US" dirty="0" smtClean="0"/>
              <a:t>Training must be parallelized over multiple GPUs</a:t>
            </a:r>
          </a:p>
          <a:p>
            <a:pPr lvl="1"/>
            <a:r>
              <a:rPr lang="en-US" dirty="0" smtClean="0"/>
              <a:t>Training data: 45 TB</a:t>
            </a:r>
          </a:p>
          <a:p>
            <a:pPr lvl="1"/>
            <a:r>
              <a:rPr lang="en-US" dirty="0" smtClean="0"/>
              <a:t>Training: </a:t>
            </a:r>
          </a:p>
          <a:p>
            <a:pPr lvl="2"/>
            <a:r>
              <a:rPr lang="en-US" dirty="0" smtClean="0"/>
              <a:t>9 days using cloud cluster (Azure) with thousands of Tesla V100 GPUs</a:t>
            </a:r>
          </a:p>
          <a:p>
            <a:pPr lvl="3"/>
            <a:r>
              <a:rPr lang="en-US" dirty="0" smtClean="0"/>
              <a:t>355 years on single V100 card</a:t>
            </a:r>
          </a:p>
          <a:p>
            <a:pPr lvl="2"/>
            <a:r>
              <a:rPr lang="en-US" dirty="0" smtClean="0"/>
              <a:t>$1.4M ~ $12M</a:t>
            </a:r>
          </a:p>
          <a:p>
            <a:pPr lvl="2"/>
            <a:r>
              <a:rPr lang="en-US" dirty="0" smtClean="0"/>
              <a:t>1287 MWh</a:t>
            </a:r>
          </a:p>
          <a:p>
            <a:pPr lvl="1"/>
            <a:r>
              <a:rPr lang="en-US" dirty="0" smtClean="0"/>
              <a:t>Deployment:</a:t>
            </a:r>
          </a:p>
          <a:p>
            <a:pPr lvl="2"/>
            <a:r>
              <a:rPr lang="en-US" dirty="0" smtClean="0"/>
              <a:t>With an average of 13 million unique visitors to </a:t>
            </a:r>
            <a:r>
              <a:rPr lang="en-US" dirty="0" err="1" smtClean="0"/>
              <a:t>ChatGPT</a:t>
            </a:r>
            <a:r>
              <a:rPr lang="en-US" dirty="0" smtClean="0"/>
              <a:t> in January</a:t>
            </a:r>
            <a:r>
              <a:rPr lang="cs-CZ" dirty="0" smtClean="0"/>
              <a:t> 2023</a:t>
            </a:r>
            <a:r>
              <a:rPr lang="en-US" dirty="0" smtClean="0"/>
              <a:t>, the corresponding chip requirement is more than 30,000 </a:t>
            </a:r>
            <a:r>
              <a:rPr lang="en-US" dirty="0" err="1" smtClean="0"/>
              <a:t>Nvidia</a:t>
            </a:r>
            <a:r>
              <a:rPr lang="en-US" dirty="0" smtClean="0"/>
              <a:t> A100 GPUs, with an initial investment cost of about $800 million and a daily electricity cost of about $50,000.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Two stage training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Pre-training of a GPT model (decoder-only transformer)</a:t>
            </a:r>
          </a:p>
          <a:p>
            <a:pPr lvl="2"/>
            <a:r>
              <a:rPr lang="en-US" dirty="0" smtClean="0"/>
              <a:t>The objective function is to predict future words given an input sentence </a:t>
            </a:r>
          </a:p>
          <a:p>
            <a:pPr lvl="2"/>
            <a:r>
              <a:rPr lang="en-US" dirty="0" smtClean="0"/>
              <a:t>The data used is crawled from the internet</a:t>
            </a:r>
          </a:p>
          <a:p>
            <a:r>
              <a:rPr lang="en-US" dirty="0" smtClean="0"/>
              <a:t>3-phase fine-tuning (to create a question-answering chat model):</a:t>
            </a:r>
          </a:p>
          <a:p>
            <a:pPr lvl="1"/>
            <a:r>
              <a:rPr lang="en-US" sz="2800" dirty="0" smtClean="0"/>
              <a:t>fine-tuning on data containing questions and answers</a:t>
            </a:r>
            <a:endParaRPr lang="en-US" dirty="0" smtClean="0"/>
          </a:p>
          <a:p>
            <a:pPr lvl="2"/>
            <a:r>
              <a:rPr lang="en-US" dirty="0" smtClean="0"/>
              <a:t>the model takes a question as input and learns to generate an answer</a:t>
            </a:r>
          </a:p>
          <a:p>
            <a:pPr lvl="1"/>
            <a:r>
              <a:rPr lang="en-US" dirty="0" smtClean="0"/>
              <a:t>training a reward model on another data containing questions with several corresponding answers</a:t>
            </a:r>
          </a:p>
          <a:p>
            <a:pPr lvl="2"/>
            <a:r>
              <a:rPr lang="en-US" dirty="0" smtClean="0"/>
              <a:t>this model rank can rank answers from most relevant to least relevant</a:t>
            </a:r>
          </a:p>
          <a:p>
            <a:pPr lvl="1"/>
            <a:r>
              <a:rPr lang="en-US" dirty="0" smtClean="0"/>
              <a:t>reinforcement learning to fine-tune the model to improve the accuracy of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Training scheme</a:t>
            </a:r>
            <a:endParaRPr lang="en-US" b="1" dirty="0"/>
          </a:p>
        </p:txBody>
      </p:sp>
      <p:sp>
        <p:nvSpPr>
          <p:cNvPr id="5" name="Obdélník 4"/>
          <p:cNvSpPr/>
          <p:nvPr/>
        </p:nvSpPr>
        <p:spPr>
          <a:xfrm>
            <a:off x="5878521" y="6323316"/>
            <a:ext cx="605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https://blog.bytebytego.com/p/ep-44-how-does-chatgpt-work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81" y="1582615"/>
            <a:ext cx="8182743" cy="46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Fine-tuning diagram</a:t>
            </a:r>
            <a:endParaRPr lang="cs-CZ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377448"/>
            <a:ext cx="9172575" cy="5362575"/>
          </a:xfrm>
          <a:prstGeom prst="rect">
            <a:avLst/>
          </a:prstGeom>
        </p:spPr>
      </p:pic>
      <p:sp>
        <p:nvSpPr>
          <p:cNvPr id="4" name="Obdélník 3"/>
          <p:cNvSpPr/>
          <p:nvPr/>
        </p:nvSpPr>
        <p:spPr>
          <a:xfrm>
            <a:off x="8776308" y="6426783"/>
            <a:ext cx="330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https://openai.com/blog/chatgpt</a:t>
            </a:r>
          </a:p>
        </p:txBody>
      </p:sp>
    </p:spTree>
    <p:extLst>
      <p:ext uri="{BB962C8B-B14F-4D97-AF65-F5344CB8AC3E}">
        <p14:creationId xmlns:p14="http://schemas.microsoft.com/office/powerpoint/2010/main" val="100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Deployment</a:t>
            </a:r>
            <a:endParaRPr lang="cs-CZ" b="1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0" y="1618970"/>
            <a:ext cx="5493844" cy="4425482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5878521" y="6323316"/>
            <a:ext cx="605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https://blog.bytebytego.com/p/ep-44-how-does-chatgpt-work</a:t>
            </a:r>
          </a:p>
        </p:txBody>
      </p:sp>
    </p:spTree>
    <p:extLst>
      <p:ext uri="{BB962C8B-B14F-4D97-AF65-F5344CB8AC3E}">
        <p14:creationId xmlns:p14="http://schemas.microsoft.com/office/powerpoint/2010/main" val="40327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ChatGPT</a:t>
            </a:r>
            <a:r>
              <a:rPr lang="cs-CZ" b="1" spc="-1" dirty="0"/>
              <a:t>-</a:t>
            </a:r>
            <a:r>
              <a:rPr lang="cs-CZ" b="1" spc="-1" dirty="0" smtClean="0"/>
              <a:t>3 l</a:t>
            </a:r>
            <a:r>
              <a:rPr lang="en-US" b="1" spc="-1" dirty="0" smtClean="0"/>
              <a:t>imitations</a:t>
            </a:r>
            <a:r>
              <a:rPr lang="cs-CZ" b="1" spc="-1" dirty="0" smtClean="0"/>
              <a:t> (04/2023)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Can Provide Wrong Answers (hallucination)</a:t>
            </a:r>
          </a:p>
          <a:p>
            <a:r>
              <a:rPr lang="en-US" dirty="0" smtClean="0"/>
              <a:t>The output </a:t>
            </a:r>
            <a:r>
              <a:rPr lang="en-US" dirty="0" err="1" smtClean="0"/>
              <a:t>i</a:t>
            </a:r>
            <a:r>
              <a:rPr lang="cs-CZ" dirty="0" smtClean="0"/>
              <a:t>s</a:t>
            </a:r>
            <a:r>
              <a:rPr lang="en-US" dirty="0" smtClean="0"/>
              <a:t> randomized</a:t>
            </a:r>
          </a:p>
          <a:p>
            <a:pPr lvl="1"/>
            <a:r>
              <a:rPr lang="en-US" dirty="0" smtClean="0"/>
              <a:t>It is difficult to evaluate the results</a:t>
            </a:r>
          </a:p>
          <a:p>
            <a:r>
              <a:rPr lang="en-US" dirty="0" err="1" smtClean="0"/>
              <a:t>ChatGPT</a:t>
            </a:r>
            <a:r>
              <a:rPr lang="en-US" dirty="0" smtClean="0"/>
              <a:t> Has Bias Baked Into Its System</a:t>
            </a:r>
          </a:p>
          <a:p>
            <a:pPr lvl="1"/>
            <a:r>
              <a:rPr lang="en-US" dirty="0" smtClean="0"/>
              <a:t>Given by training data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Applications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Text summarization</a:t>
            </a:r>
          </a:p>
          <a:p>
            <a:pPr lvl="1"/>
            <a:r>
              <a:rPr lang="en-US" dirty="0" smtClean="0"/>
              <a:t>Including ASR output</a:t>
            </a:r>
          </a:p>
          <a:p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General and marketing phrases, advertisement</a:t>
            </a:r>
            <a:r>
              <a:rPr lang="cs-CZ" dirty="0" smtClean="0"/>
              <a:t>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Code generation</a:t>
            </a:r>
          </a:p>
          <a:p>
            <a:r>
              <a:rPr lang="cs-CZ" dirty="0" smtClean="0"/>
              <a:t>And many more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4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RNN-</a:t>
            </a:r>
            <a:r>
              <a:rPr lang="cs-CZ" b="1" spc="-1" dirty="0" err="1" smtClean="0"/>
              <a:t>based</a:t>
            </a:r>
            <a:r>
              <a:rPr lang="cs-CZ" b="1" spc="-1" dirty="0" smtClean="0"/>
              <a:t> LM</a:t>
            </a:r>
            <a:r>
              <a:rPr lang="en-US" b="1" spc="-1" dirty="0" smtClean="0"/>
              <a:t>s</a:t>
            </a:r>
            <a:endParaRPr lang="cs-CZ" b="1" dirty="0"/>
          </a:p>
        </p:txBody>
      </p:sp>
      <p:pic>
        <p:nvPicPr>
          <p:cNvPr id="1026" name="Picture 2" descr="../_images/rnnl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5" y="3266831"/>
            <a:ext cx="5307002" cy="30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23" y="4130796"/>
            <a:ext cx="3962400" cy="1371600"/>
          </a:xfrm>
          <a:prstGeom prst="rect">
            <a:avLst/>
          </a:prstGeom>
        </p:spPr>
      </p:pic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probability of the next word is given by</a:t>
            </a:r>
          </a:p>
          <a:p>
            <a:pPr lvl="1"/>
            <a:r>
              <a:rPr lang="en-US" dirty="0" smtClean="0"/>
              <a:t>Actual word at the input (by its embedding)</a:t>
            </a:r>
          </a:p>
          <a:p>
            <a:pPr lvl="1"/>
            <a:r>
              <a:rPr lang="en-US" dirty="0" smtClean="0"/>
              <a:t>Last value of the hidden vector</a:t>
            </a:r>
          </a:p>
          <a:p>
            <a:pPr lvl="2"/>
            <a:r>
              <a:rPr lang="en-US" dirty="0" smtClean="0"/>
              <a:t>Its dimension is &gt;1 for RNNs with multiple units</a:t>
            </a:r>
          </a:p>
        </p:txBody>
      </p:sp>
    </p:spTree>
    <p:extLst>
      <p:ext uri="{BB962C8B-B14F-4D97-AF65-F5344CB8AC3E}">
        <p14:creationId xmlns:p14="http://schemas.microsoft.com/office/powerpoint/2010/main" val="10406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Užitečné odkazy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691062"/>
          </a:xfrm>
        </p:spPr>
        <p:txBody>
          <a:bodyPr>
            <a:norm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towardsdatascience.com/nlp-101-word2vec-skip-gram-and-cbow-93512ee24314</a:t>
            </a:r>
            <a:endParaRPr lang="cs-CZ" dirty="0" smtClean="0"/>
          </a:p>
          <a:p>
            <a:r>
              <a:rPr lang="cs-CZ" dirty="0" err="1" smtClean="0"/>
              <a:t>Stanford</a:t>
            </a:r>
            <a:r>
              <a:rPr lang="cs-CZ" dirty="0" smtClean="0"/>
              <a:t> University, kurz </a:t>
            </a:r>
            <a:r>
              <a:rPr lang="cs-CZ" dirty="0" err="1" smtClean="0"/>
              <a:t>cs</a:t>
            </a:r>
            <a:r>
              <a:rPr lang="cs-CZ" dirty="0" smtClean="0"/>
              <a:t> 224n</a:t>
            </a:r>
          </a:p>
          <a:p>
            <a:pPr lvl="1"/>
            <a:r>
              <a:rPr lang="cs-CZ" dirty="0">
                <a:hlinkClick r:id="rId4"/>
              </a:rPr>
              <a:t>http://web.stanford.edu/class/cs224n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pPr lvl="1"/>
            <a:r>
              <a:rPr lang="cs-CZ" dirty="0" err="1" smtClean="0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3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smtClean="0"/>
              <a:t>RNN-based LM: disadvantages</a:t>
            </a:r>
            <a:endParaRPr lang="en-US" b="1" dirty="0"/>
          </a:p>
        </p:txBody>
      </p: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Hard to train (vanishing gradient problem)</a:t>
            </a:r>
          </a:p>
          <a:p>
            <a:pPr lvl="1"/>
            <a:r>
              <a:rPr lang="en-US" dirty="0" smtClean="0"/>
              <a:t>traditional activation functions (</a:t>
            </a:r>
            <a:r>
              <a:rPr lang="en-US" dirty="0" err="1" smtClean="0"/>
              <a:t>tanh</a:t>
            </a:r>
            <a:r>
              <a:rPr lang="en-US" dirty="0" smtClean="0"/>
              <a:t>) have gradients in the range (0,1]</a:t>
            </a:r>
          </a:p>
          <a:p>
            <a:pPr lvl="1"/>
            <a:r>
              <a:rPr lang="en-US" dirty="0" smtClean="0"/>
              <a:t>backpropagation computes gradients by the </a:t>
            </a:r>
            <a:r>
              <a:rPr lang="en-US" dirty="0" smtClean="0">
                <a:hlinkClick r:id="rId2" tooltip="Chain rule"/>
              </a:rPr>
              <a:t>chain rule</a:t>
            </a:r>
            <a:r>
              <a:rPr lang="en-US" dirty="0" smtClean="0"/>
              <a:t> (using multiplying)</a:t>
            </a:r>
          </a:p>
          <a:p>
            <a:pPr lvl="2"/>
            <a:r>
              <a:rPr lang="en-US" dirty="0" smtClean="0"/>
              <a:t>the gradient (error signal) decreases exponentially with the depth of the network</a:t>
            </a:r>
          </a:p>
          <a:p>
            <a:pPr lvl="2"/>
            <a:r>
              <a:rPr lang="en-US" dirty="0" smtClean="0"/>
              <a:t>the early layers train very slowly</a:t>
            </a:r>
          </a:p>
          <a:p>
            <a:r>
              <a:rPr lang="en-US" dirty="0" smtClean="0"/>
              <a:t>Poor modelling capability for long-term dependencies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0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L</a:t>
            </a:r>
            <a:r>
              <a:rPr lang="en-US" b="1" spc="-1" dirty="0" err="1" smtClean="0"/>
              <a:t>ong</a:t>
            </a:r>
            <a:r>
              <a:rPr lang="en-US" b="1" spc="-1" dirty="0" smtClean="0"/>
              <a:t> </a:t>
            </a:r>
            <a:r>
              <a:rPr lang="cs-CZ" b="1" spc="-1" dirty="0" smtClean="0"/>
              <a:t>S</a:t>
            </a:r>
            <a:r>
              <a:rPr lang="en-US" b="1" spc="-1" dirty="0" err="1" smtClean="0"/>
              <a:t>hort</a:t>
            </a:r>
            <a:r>
              <a:rPr lang="en-US" b="1" spc="-1" dirty="0" smtClean="0"/>
              <a:t>-Term Memory (LSTM)</a:t>
            </a:r>
            <a:endParaRPr lang="cs-CZ" b="1" dirty="0"/>
          </a:p>
        </p:txBody>
      </p: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6886409" cy="41708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LSTM model </a:t>
            </a:r>
            <a:r>
              <a:rPr lang="en-US" dirty="0" smtClean="0"/>
              <a:t>can </a:t>
            </a:r>
            <a:r>
              <a:rPr lang="en-US" dirty="0"/>
              <a:t>decide whether to retain previous information in short-term memory or discard it.</a:t>
            </a:r>
            <a:endParaRPr lang="en-US" dirty="0" smtClean="0"/>
          </a:p>
          <a:p>
            <a:pPr lvl="1"/>
            <a:r>
              <a:rPr lang="en-US" dirty="0" smtClean="0"/>
              <a:t>Improved modelling for long-term dependencies</a:t>
            </a:r>
            <a:endParaRPr lang="cs-CZ" dirty="0" smtClean="0"/>
          </a:p>
          <a:p>
            <a:r>
              <a:rPr lang="en-US" dirty="0" smtClean="0"/>
              <a:t>The output from LSTM depends on</a:t>
            </a:r>
            <a:endParaRPr lang="cs-CZ" dirty="0" smtClean="0"/>
          </a:p>
          <a:p>
            <a:pPr lvl="1"/>
            <a:r>
              <a:rPr lang="en-US" dirty="0" smtClean="0"/>
              <a:t>Input vector</a:t>
            </a:r>
            <a:endParaRPr lang="cs-CZ" dirty="0" smtClean="0"/>
          </a:p>
          <a:p>
            <a:pPr lvl="1"/>
            <a:r>
              <a:rPr lang="en-US" dirty="0" smtClean="0"/>
              <a:t>Last output (hidden) state vector </a:t>
            </a:r>
            <a:endParaRPr lang="cs-CZ" dirty="0" smtClean="0"/>
          </a:p>
          <a:p>
            <a:pPr lvl="1"/>
            <a:r>
              <a:rPr lang="en-US" dirty="0" smtClean="0"/>
              <a:t>Last inner</a:t>
            </a:r>
            <a:r>
              <a:rPr lang="cs-CZ" dirty="0" smtClean="0"/>
              <a:t> (</a:t>
            </a:r>
            <a:r>
              <a:rPr lang="en-US" dirty="0" smtClean="0"/>
              <a:t>c</a:t>
            </a:r>
            <a:r>
              <a:rPr lang="cs-CZ" dirty="0" err="1" smtClean="0"/>
              <a:t>ell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r>
              <a:rPr lang="cs-CZ" dirty="0" smtClean="0"/>
              <a:t>) ve</a:t>
            </a:r>
            <a:r>
              <a:rPr lang="en-US" dirty="0" err="1" smtClean="0"/>
              <a:t>ctor</a:t>
            </a:r>
            <a:r>
              <a:rPr lang="en-US" dirty="0" smtClean="0"/>
              <a:t> representing the short-term memory</a:t>
            </a:r>
            <a:endParaRPr lang="cs-CZ" dirty="0" smtClean="0"/>
          </a:p>
          <a:p>
            <a:pPr marL="457200" lvl="1" indent="0">
              <a:buNone/>
            </a:pPr>
            <a:endParaRPr lang="cs-CZ" dirty="0"/>
          </a:p>
          <a:p>
            <a:r>
              <a:rPr lang="en-US" dirty="0" smtClean="0"/>
              <a:t>Cell state vector is controlled by two gates:</a:t>
            </a:r>
            <a:endParaRPr lang="cs-CZ" dirty="0" smtClean="0"/>
          </a:p>
          <a:p>
            <a:pPr lvl="1"/>
            <a:r>
              <a:rPr lang="en-US" dirty="0" smtClean="0"/>
              <a:t>These are two NN with different activation functions</a:t>
            </a:r>
            <a:endParaRPr lang="cs-CZ" dirty="0" smtClean="0"/>
          </a:p>
          <a:p>
            <a:pPr lvl="2"/>
            <a:r>
              <a:rPr lang="en-US" dirty="0" smtClean="0"/>
              <a:t>They depends on the input vector and last output (hidden state) vector</a:t>
            </a:r>
            <a:endParaRPr lang="cs-CZ" dirty="0" smtClean="0"/>
          </a:p>
          <a:p>
            <a:pPr lvl="1"/>
            <a:endParaRPr lang="cs-CZ" dirty="0"/>
          </a:p>
          <a:p>
            <a:r>
              <a:rPr lang="en-US" dirty="0" smtClean="0"/>
              <a:t>Similar model with build-in memory is GRU</a:t>
            </a:r>
          </a:p>
          <a:p>
            <a:pPr lvl="1"/>
            <a:r>
              <a:rPr lang="cs-CZ" dirty="0" smtClean="0"/>
              <a:t>(</a:t>
            </a:r>
            <a:r>
              <a:rPr lang="cs-CZ" dirty="0" err="1" smtClean="0"/>
              <a:t>Gatted</a:t>
            </a:r>
            <a:r>
              <a:rPr lang="cs-CZ" dirty="0" smtClean="0"/>
              <a:t> </a:t>
            </a:r>
            <a:r>
              <a:rPr lang="cs-CZ" dirty="0" err="1" smtClean="0"/>
              <a:t>Recurrent</a:t>
            </a:r>
            <a:r>
              <a:rPr lang="cs-CZ" dirty="0" smtClean="0"/>
              <a:t> Unit)</a:t>
            </a:r>
          </a:p>
        </p:txBody>
      </p:sp>
      <p:pic>
        <p:nvPicPr>
          <p:cNvPr id="2052" name="Picture 4" descr="https://miro.medium.com/v2/resize:fit:674/1*jikKbzFXCq-IYnFZank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43" y="2371731"/>
            <a:ext cx="4710737" cy="24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/>
          <p:cNvSpPr/>
          <p:nvPr/>
        </p:nvSpPr>
        <p:spPr>
          <a:xfrm>
            <a:off x="3759200" y="631764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https://towardsdatascience.com/lstm-networks-a-detailed-explanation-8fae6aefc7f9</a:t>
            </a:r>
          </a:p>
        </p:txBody>
      </p:sp>
    </p:spTree>
    <p:extLst>
      <p:ext uri="{BB962C8B-B14F-4D97-AF65-F5344CB8AC3E}">
        <p14:creationId xmlns:p14="http://schemas.microsoft.com/office/powerpoint/2010/main" val="40777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Encoder-Decoder</a:t>
            </a:r>
            <a:r>
              <a:rPr lang="en-US" b="1" spc="-1" dirty="0" smtClean="0"/>
              <a:t> architecture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Allows for N:M seq2seq learning 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and output sequences </a:t>
            </a:r>
            <a:r>
              <a:rPr lang="en-US" dirty="0" smtClean="0"/>
              <a:t>can have </a:t>
            </a:r>
            <a:r>
              <a:rPr lang="en-US" dirty="0"/>
              <a:t>varying </a:t>
            </a:r>
            <a:r>
              <a:rPr lang="en-US" dirty="0" smtClean="0"/>
              <a:t>length (machine translation)</a:t>
            </a:r>
          </a:p>
          <a:p>
            <a:r>
              <a:rPr lang="en-US" dirty="0" smtClean="0"/>
              <a:t>Still limited capability for modelling of long-term dependencies</a:t>
            </a:r>
            <a:endParaRPr lang="cs-CZ" dirty="0" smtClean="0"/>
          </a:p>
          <a:p>
            <a:pPr lvl="1"/>
            <a:r>
              <a:rPr lang="en-US" dirty="0" smtClean="0"/>
              <a:t>The input to the decoder is formed just by single (last) output vector from the encoder</a:t>
            </a:r>
            <a:endParaRPr lang="cs-CZ" dirty="0" smtClean="0"/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  <p:pic>
        <p:nvPicPr>
          <p:cNvPr id="1030" name="Picture 6" descr="Seq2seq LSTM structur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38" y="3547856"/>
            <a:ext cx="5812570" cy="18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4360985" y="6367782"/>
            <a:ext cx="8440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https://www.researchgate.net/figure/Seq2seq-LSTM-structure_fig4_347217555</a:t>
            </a:r>
          </a:p>
        </p:txBody>
      </p:sp>
    </p:spTree>
    <p:extLst>
      <p:ext uri="{BB962C8B-B14F-4D97-AF65-F5344CB8AC3E}">
        <p14:creationId xmlns:p14="http://schemas.microsoft.com/office/powerpoint/2010/main" val="24587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Encoder-Decoder</a:t>
            </a:r>
            <a:r>
              <a:rPr lang="en-US" b="1" spc="-1" dirty="0" smtClean="0"/>
              <a:t> example #1</a:t>
            </a:r>
            <a:endParaRPr lang="cs-CZ" b="1" dirty="0"/>
          </a:p>
        </p:txBody>
      </p:sp>
      <p:pic>
        <p:nvPicPr>
          <p:cNvPr id="1028" name="Picture 4" descr="Write a Sequence to Sequence (seq2seq) Model — Chainer 7.8.0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01" y="1427850"/>
            <a:ext cx="6833798" cy="51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/>
          <p:cNvSpPr/>
          <p:nvPr/>
        </p:nvSpPr>
        <p:spPr>
          <a:xfrm>
            <a:off x="6238571" y="6368533"/>
            <a:ext cx="5746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https://docs.chainer.org/en/v7.8.0/examples/seq2seq.html</a:t>
            </a:r>
          </a:p>
        </p:txBody>
      </p:sp>
    </p:spTree>
    <p:extLst>
      <p:ext uri="{BB962C8B-B14F-4D97-AF65-F5344CB8AC3E}">
        <p14:creationId xmlns:p14="http://schemas.microsoft.com/office/powerpoint/2010/main" val="7624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err="1" smtClean="0"/>
              <a:t>Encoder-Decoder</a:t>
            </a:r>
            <a:r>
              <a:rPr lang="en-US" b="1" spc="-1" dirty="0" smtClean="0"/>
              <a:t> example #2</a:t>
            </a:r>
            <a:endParaRPr lang="cs-CZ" b="1" dirty="0"/>
          </a:p>
        </p:txBody>
      </p:sp>
      <p:pic>
        <p:nvPicPr>
          <p:cNvPr id="2050" name="Picture 2" descr="Does this encoder-decoder LSTM make sense for time series sequence to  sequence? - Data Science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06" y="1950547"/>
            <a:ext cx="6845788" cy="39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287215" y="6179767"/>
            <a:ext cx="11617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https://datascience.stackexchange.com/questions/42499/does-this-encoder-decoder-lstm-make-sense-for-time-series-sequence-to-sequence</a:t>
            </a:r>
          </a:p>
        </p:txBody>
      </p:sp>
    </p:spTree>
    <p:extLst>
      <p:ext uri="{BB962C8B-B14F-4D97-AF65-F5344CB8AC3E}">
        <p14:creationId xmlns:p14="http://schemas.microsoft.com/office/powerpoint/2010/main" val="3492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24893</TotalTime>
  <Words>1408</Words>
  <Application>Microsoft Office PowerPoint</Application>
  <PresentationFormat>Širokoúhlá obrazovka</PresentationFormat>
  <Paragraphs>202</Paragraphs>
  <Slides>40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Helvetica Neue</vt:lpstr>
      <vt:lpstr>Vlastní návrh</vt:lpstr>
      <vt:lpstr>Prezentace aplikace PowerPoint</vt:lpstr>
      <vt:lpstr>Language model types</vt:lpstr>
      <vt:lpstr>NN-based language models</vt:lpstr>
      <vt:lpstr>RNN-based LMs</vt:lpstr>
      <vt:lpstr>RNN-based LM: disadvantages</vt:lpstr>
      <vt:lpstr>Long Short-Term Memory (LSTM)</vt:lpstr>
      <vt:lpstr>Encoder-Decoder architecture</vt:lpstr>
      <vt:lpstr>Encoder-Decoder example #1</vt:lpstr>
      <vt:lpstr>Encoder-Decoder example #2</vt:lpstr>
      <vt:lpstr>Encoder-Decoder example #3</vt:lpstr>
      <vt:lpstr>Attention mechanism (aditive variant)</vt:lpstr>
      <vt:lpstr>Attention mechanism example: step 1 </vt:lpstr>
      <vt:lpstr>Attention mechanism example: step 2 </vt:lpstr>
      <vt:lpstr>Attention mechanism</vt:lpstr>
      <vt:lpstr>Transformer model</vt:lpstr>
      <vt:lpstr>Self-attention (intra attention) mechanism</vt:lpstr>
      <vt:lpstr>Self-attention (intra attention) block</vt:lpstr>
      <vt:lpstr>Self-attention (intra attention)</vt:lpstr>
      <vt:lpstr>Self-attention (intra attention)</vt:lpstr>
      <vt:lpstr>Self-attention (intra attention)</vt:lpstr>
      <vt:lpstr>Self-attention (intra attention)</vt:lpstr>
      <vt:lpstr>Transformer: encoder</vt:lpstr>
      <vt:lpstr>Transformer: decoder</vt:lpstr>
      <vt:lpstr>Transformer: encoder-decoder</vt:lpstr>
      <vt:lpstr>Transformed-based LMs</vt:lpstr>
      <vt:lpstr>Applications of LMs</vt:lpstr>
      <vt:lpstr>NN-based LMs versus word embeddings</vt:lpstr>
      <vt:lpstr>  GPT-based models</vt:lpstr>
      <vt:lpstr>GPT model architecture</vt:lpstr>
      <vt:lpstr>Existing types of large GPT models</vt:lpstr>
      <vt:lpstr>GPT-4 vs GPT-3 performance</vt:lpstr>
      <vt:lpstr>  ChatGPT</vt:lpstr>
      <vt:lpstr>Basic facts (based on GPT3-model)</vt:lpstr>
      <vt:lpstr>Two stage training</vt:lpstr>
      <vt:lpstr>Training scheme</vt:lpstr>
      <vt:lpstr>Fine-tuning diagram</vt:lpstr>
      <vt:lpstr>Deployment</vt:lpstr>
      <vt:lpstr>ChatGPT-3 limitations (04/2023)</vt:lpstr>
      <vt:lpstr>Applications</vt:lpstr>
      <vt:lpstr>Užitečné 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Pokročilé programování na platformě Java</dc:title>
  <dc:creator>Ondrej Smola</dc:creator>
  <cp:lastModifiedBy>PC</cp:lastModifiedBy>
  <cp:revision>827</cp:revision>
  <dcterms:created xsi:type="dcterms:W3CDTF">2015-10-25T17:13:44Z</dcterms:created>
  <dcterms:modified xsi:type="dcterms:W3CDTF">2023-08-08T12:18:53Z</dcterms:modified>
</cp:coreProperties>
</file>