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314" r:id="rId3"/>
    <p:sldId id="257" r:id="rId4"/>
    <p:sldId id="258" r:id="rId5"/>
    <p:sldId id="259" r:id="rId6"/>
    <p:sldId id="260" r:id="rId7"/>
    <p:sldId id="261" r:id="rId8"/>
    <p:sldId id="262" r:id="rId9"/>
    <p:sldId id="270" r:id="rId10"/>
    <p:sldId id="278" r:id="rId11"/>
    <p:sldId id="288" r:id="rId12"/>
    <p:sldId id="292" r:id="rId13"/>
    <p:sldId id="293" r:id="rId14"/>
    <p:sldId id="294" r:id="rId15"/>
    <p:sldId id="295" r:id="rId16"/>
    <p:sldId id="298" r:id="rId17"/>
    <p:sldId id="320" r:id="rId18"/>
    <p:sldId id="299" r:id="rId19"/>
    <p:sldId id="301" r:id="rId20"/>
    <p:sldId id="302" r:id="rId21"/>
    <p:sldId id="305" r:id="rId22"/>
    <p:sldId id="322" r:id="rId23"/>
    <p:sldId id="308" r:id="rId24"/>
    <p:sldId id="310" r:id="rId25"/>
    <p:sldId id="311" r:id="rId26"/>
    <p:sldId id="312" r:id="rId27"/>
    <p:sldId id="313" r:id="rId28"/>
    <p:sldId id="318"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1"/>
  <c:chart>
    <c:title>
      <c:tx>
        <c:rich>
          <a:bodyPr/>
          <a:lstStyle/>
          <a:p>
            <a:pPr>
              <a:defRPr/>
            </a:pPr>
            <a:r>
              <a:rPr lang="en-US"/>
              <a:t>Total Data:200 </a:t>
            </a:r>
          </a:p>
        </c:rich>
      </c:tx>
      <c:layout>
        <c:manualLayout>
          <c:xMode val="edge"/>
          <c:yMode val="edge"/>
          <c:x val="0.42167136909466646"/>
          <c:y val="2.4346312464791655E-2"/>
        </c:manualLayout>
      </c:layout>
    </c:title>
    <c:view3D>
      <c:rotX val="30"/>
      <c:perspective val="30"/>
    </c:view3D>
    <c:plotArea>
      <c:layout/>
      <c:pie3DChart>
        <c:varyColors val="1"/>
        <c:ser>
          <c:idx val="0"/>
          <c:order val="0"/>
          <c:tx>
            <c:strRef>
              <c:f>Sheet1!$B$1</c:f>
              <c:strCache>
                <c:ptCount val="1"/>
                <c:pt idx="0">
                  <c:v>Sales</c:v>
                </c:pt>
              </c:strCache>
            </c:strRef>
          </c:tx>
          <c:explosion val="25"/>
          <c:dLbls>
            <c:spPr>
              <a:noFill/>
              <a:ln>
                <a:noFill/>
              </a:ln>
              <a:effectLst/>
            </c:spPr>
            <c:showPercent val="1"/>
            <c:extLst>
              <c:ext xmlns:c15="http://schemas.microsoft.com/office/drawing/2012/chart" uri="{CE6537A1-D6FC-4f65-9D91-7224C49458BB}"/>
            </c:extLst>
          </c:dLbls>
          <c:cat>
            <c:strRef>
              <c:f>Sheet1!$A$2:$A$3</c:f>
              <c:strCache>
                <c:ptCount val="2"/>
                <c:pt idx="0">
                  <c:v>Coronary Attorney Prediction:Yes</c:v>
                </c:pt>
                <c:pt idx="1">
                  <c:v>Coronary Attorney Prediction:No</c:v>
                </c:pt>
              </c:strCache>
            </c:strRef>
          </c:cat>
          <c:val>
            <c:numRef>
              <c:f>Sheet1!$B$2:$B$3</c:f>
              <c:numCache>
                <c:formatCode>General</c:formatCode>
                <c:ptCount val="2"/>
                <c:pt idx="0">
                  <c:v>177</c:v>
                </c:pt>
                <c:pt idx="1">
                  <c:v>15</c:v>
                </c:pt>
              </c:numCache>
            </c:numRef>
          </c:val>
        </c:ser>
        <c:dLbls>
          <c:showPercent val="1"/>
        </c:dLbls>
      </c:pie3DChart>
    </c:plotArea>
    <c:legend>
      <c:legendPos val="r"/>
      <c:layout/>
    </c:legend>
    <c:plotVisOnly val="1"/>
    <c:dispBlanksAs val="zero"/>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7"/>
  <c:chart>
    <c:title>
      <c:tx>
        <c:rich>
          <a:bodyPr/>
          <a:lstStyle/>
          <a:p>
            <a:pPr>
              <a:defRPr/>
            </a:pPr>
            <a:r>
              <a:rPr lang="en-US"/>
              <a:t>Total Data:50 </a:t>
            </a:r>
          </a:p>
        </c:rich>
      </c:tx>
      <c:layout/>
    </c:title>
    <c:view3D>
      <c:rotX val="30"/>
      <c:perspective val="30"/>
    </c:view3D>
    <c:plotArea>
      <c:layout/>
      <c:pie3DChart>
        <c:varyColors val="1"/>
        <c:ser>
          <c:idx val="0"/>
          <c:order val="0"/>
          <c:tx>
            <c:strRef>
              <c:f>Sheet1!$B$1</c:f>
              <c:strCache>
                <c:ptCount val="1"/>
                <c:pt idx="0">
                  <c:v>Sales</c:v>
                </c:pt>
              </c:strCache>
            </c:strRef>
          </c:tx>
          <c:explosion val="25"/>
          <c:dLbls>
            <c:spPr>
              <a:noFill/>
              <a:ln>
                <a:noFill/>
              </a:ln>
              <a:effectLst/>
            </c:spPr>
            <c:showPercent val="1"/>
            <c:extLst>
              <c:ext xmlns:c15="http://schemas.microsoft.com/office/drawing/2012/chart" uri="{CE6537A1-D6FC-4f65-9D91-7224C49458BB}"/>
            </c:extLst>
          </c:dLbls>
          <c:cat>
            <c:strRef>
              <c:f>Sheet1!$A$2:$A$3</c:f>
              <c:strCache>
                <c:ptCount val="2"/>
                <c:pt idx="0">
                  <c:v>Coronary Attorney Prediction(Yes)</c:v>
                </c:pt>
                <c:pt idx="1">
                  <c:v>Coronary Attorney Prediction(No)</c:v>
                </c:pt>
              </c:strCache>
            </c:strRef>
          </c:cat>
          <c:val>
            <c:numRef>
              <c:f>Sheet1!$B$2:$B$3</c:f>
              <c:numCache>
                <c:formatCode>General</c:formatCode>
                <c:ptCount val="2"/>
                <c:pt idx="0">
                  <c:v>47</c:v>
                </c:pt>
                <c:pt idx="1">
                  <c:v>3.2</c:v>
                </c:pt>
              </c:numCache>
            </c:numRef>
          </c:val>
        </c:ser>
        <c:dLbls>
          <c:showPercent val="1"/>
        </c:dLbls>
      </c:pie3DChart>
    </c:plotArea>
    <c:legend>
      <c:legendPos val="r"/>
      <c:layout>
        <c:manualLayout>
          <c:xMode val="edge"/>
          <c:yMode val="edge"/>
          <c:x val="0.77026457027653894"/>
          <c:y val="0.49015097662547086"/>
          <c:w val="0.2212437191151638"/>
          <c:h val="0.13724240492882941"/>
        </c:manualLayout>
      </c:layout>
    </c:legend>
    <c:plotVisOnly val="1"/>
    <c:dispBlanksAs val="zero"/>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0"/>
  <c:chart>
    <c:title>
      <c:tx>
        <c:rich>
          <a:bodyPr/>
          <a:lstStyle/>
          <a:p>
            <a:pPr>
              <a:defRPr/>
            </a:pPr>
            <a:r>
              <a:rPr lang="en-US"/>
              <a:t>Accuracy</a:t>
            </a:r>
          </a:p>
        </c:rich>
      </c:tx>
      <c:layout/>
    </c:title>
    <c:view3D>
      <c:rotX val="30"/>
      <c:perspective val="30"/>
    </c:view3D>
    <c:plotArea>
      <c:layout/>
      <c:pie3DChart>
        <c:varyColors val="1"/>
        <c:ser>
          <c:idx val="0"/>
          <c:order val="0"/>
          <c:tx>
            <c:strRef>
              <c:f>Sheet1!$B$1</c:f>
              <c:strCache>
                <c:ptCount val="1"/>
                <c:pt idx="0">
                  <c:v>Sales</c:v>
                </c:pt>
              </c:strCache>
            </c:strRef>
          </c:tx>
          <c:explosion val="25"/>
          <c:dLbls>
            <c:spPr>
              <a:noFill/>
              <a:ln>
                <a:noFill/>
              </a:ln>
              <a:effectLst/>
            </c:spPr>
            <c:showPercent val="1"/>
            <c:extLst>
              <c:ext xmlns:c15="http://schemas.microsoft.com/office/drawing/2012/chart" uri="{CE6537A1-D6FC-4f65-9D91-7224C49458BB}"/>
            </c:extLst>
          </c:dLbls>
          <c:cat>
            <c:strRef>
              <c:f>Sheet1!$A$2:$A$3</c:f>
              <c:strCache>
                <c:ptCount val="2"/>
                <c:pt idx="0">
                  <c:v>Correctly accuracy</c:v>
                </c:pt>
                <c:pt idx="1">
                  <c:v>Incorrectly accuracy</c:v>
                </c:pt>
              </c:strCache>
            </c:strRef>
          </c:cat>
          <c:val>
            <c:numRef>
              <c:f>Sheet1!$B$2:$B$3</c:f>
              <c:numCache>
                <c:formatCode>0%</c:formatCode>
                <c:ptCount val="2"/>
                <c:pt idx="0">
                  <c:v>0.98</c:v>
                </c:pt>
                <c:pt idx="1">
                  <c:v>2.0000000000000011E-2</c:v>
                </c:pt>
              </c:numCache>
            </c:numRef>
          </c:val>
        </c:ser>
        <c:dLbls>
          <c:showPercent val="1"/>
        </c:dLbls>
      </c:pie3DChart>
    </c:plotArea>
    <c:legend>
      <c:legendPos val="r"/>
      <c:layout/>
    </c:legend>
    <c:plotVisOnly val="1"/>
    <c:dispBlanksAs val="zero"/>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3"/>
  <c:chart>
    <c:title>
      <c:tx>
        <c:rich>
          <a:bodyPr/>
          <a:lstStyle/>
          <a:p>
            <a:pPr>
              <a:defRPr/>
            </a:pPr>
            <a:r>
              <a:rPr lang="en-US"/>
              <a:t>Total Data:150</a:t>
            </a:r>
          </a:p>
        </c:rich>
      </c:tx>
      <c:layout/>
    </c:title>
    <c:view3D>
      <c:rotX val="30"/>
      <c:perspective val="30"/>
    </c:view3D>
    <c:plotArea>
      <c:layout/>
      <c:pie3DChart>
        <c:varyColors val="1"/>
        <c:ser>
          <c:idx val="0"/>
          <c:order val="0"/>
          <c:tx>
            <c:strRef>
              <c:f>Sheet1!$B$1</c:f>
              <c:strCache>
                <c:ptCount val="1"/>
                <c:pt idx="0">
                  <c:v>Sales</c:v>
                </c:pt>
              </c:strCache>
            </c:strRef>
          </c:tx>
          <c:dLbls>
            <c:showPercent val="1"/>
            <c:extLst>
              <c:ext xmlns:c15="http://schemas.microsoft.com/office/drawing/2012/chart" uri="{CE6537A1-D6FC-4f65-9D91-7224C49458BB}"/>
            </c:extLst>
          </c:dLbls>
          <c:cat>
            <c:strRef>
              <c:f>Sheet1!$A$2:$A$5</c:f>
              <c:strCache>
                <c:ptCount val="4"/>
                <c:pt idx="0">
                  <c:v>High</c:v>
                </c:pt>
                <c:pt idx="1">
                  <c:v>Medium</c:v>
                </c:pt>
                <c:pt idx="2">
                  <c:v>Low</c:v>
                </c:pt>
                <c:pt idx="3">
                  <c:v>Null</c:v>
                </c:pt>
              </c:strCache>
            </c:strRef>
          </c:cat>
          <c:val>
            <c:numRef>
              <c:f>Sheet1!$B$2:$B$5</c:f>
              <c:numCache>
                <c:formatCode>General</c:formatCode>
                <c:ptCount val="4"/>
                <c:pt idx="0">
                  <c:v>11</c:v>
                </c:pt>
                <c:pt idx="1">
                  <c:v>39</c:v>
                </c:pt>
                <c:pt idx="2">
                  <c:v>68</c:v>
                </c:pt>
                <c:pt idx="3">
                  <c:v>14</c:v>
                </c:pt>
              </c:numCache>
            </c:numRef>
          </c:val>
        </c:ser>
        <c:dLbls>
          <c:showPercent val="1"/>
        </c:dLbls>
      </c:pie3DChart>
    </c:plotArea>
    <c:legend>
      <c:legendPos val="t"/>
      <c:layout/>
    </c:legend>
    <c:plotVisOnly val="1"/>
    <c:dispBlanksAs val="zero"/>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7"/>
  <c:chart>
    <c:title>
      <c:tx>
        <c:rich>
          <a:bodyPr/>
          <a:lstStyle/>
          <a:p>
            <a:pPr>
              <a:defRPr/>
            </a:pPr>
            <a:r>
              <a:rPr lang="en-US"/>
              <a:t>Total Data:100</a:t>
            </a:r>
          </a:p>
        </c:rich>
      </c:tx>
      <c:layout/>
    </c:title>
    <c:view3D>
      <c:rotX val="30"/>
      <c:perspective val="30"/>
    </c:view3D>
    <c:plotArea>
      <c:layout/>
      <c:pie3DChart>
        <c:varyColors val="1"/>
        <c:ser>
          <c:idx val="0"/>
          <c:order val="0"/>
          <c:tx>
            <c:strRef>
              <c:f>Sheet1!$B$1</c:f>
              <c:strCache>
                <c:ptCount val="1"/>
                <c:pt idx="0">
                  <c:v>Sales</c:v>
                </c:pt>
              </c:strCache>
            </c:strRef>
          </c:tx>
          <c:dLbls>
            <c:spPr>
              <a:noFill/>
              <a:ln>
                <a:noFill/>
              </a:ln>
              <a:effectLst/>
            </c:spPr>
            <c:showPercent val="1"/>
            <c:extLst>
              <c:ext xmlns:c15="http://schemas.microsoft.com/office/drawing/2012/chart" uri="{CE6537A1-D6FC-4f65-9D91-7224C49458BB}"/>
            </c:extLst>
          </c:dLbls>
          <c:cat>
            <c:strRef>
              <c:f>Sheet1!$A$2:$A$5</c:f>
              <c:strCache>
                <c:ptCount val="4"/>
                <c:pt idx="0">
                  <c:v>High</c:v>
                </c:pt>
                <c:pt idx="1">
                  <c:v>Medium</c:v>
                </c:pt>
                <c:pt idx="2">
                  <c:v>Low</c:v>
                </c:pt>
                <c:pt idx="3">
                  <c:v>Null</c:v>
                </c:pt>
              </c:strCache>
            </c:strRef>
          </c:cat>
          <c:val>
            <c:numRef>
              <c:f>Sheet1!$B$2:$B$5</c:f>
              <c:numCache>
                <c:formatCode>General</c:formatCode>
                <c:ptCount val="4"/>
                <c:pt idx="0">
                  <c:v>41</c:v>
                </c:pt>
                <c:pt idx="1">
                  <c:v>15</c:v>
                </c:pt>
                <c:pt idx="2">
                  <c:v>11</c:v>
                </c:pt>
                <c:pt idx="3">
                  <c:v>1.2</c:v>
                </c:pt>
              </c:numCache>
            </c:numRef>
          </c:val>
        </c:ser>
        <c:dLbls>
          <c:showPercent val="1"/>
        </c:dLbls>
      </c:pie3DChart>
    </c:plotArea>
    <c:legend>
      <c:legendPos val="t"/>
      <c:layout/>
    </c:legend>
    <c:plotVisOnly val="1"/>
    <c:dispBlanksAs val="zero"/>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30"/>
  <c:chart>
    <c:title>
      <c:tx>
        <c:rich>
          <a:bodyPr/>
          <a:lstStyle/>
          <a:p>
            <a:pPr>
              <a:defRPr/>
            </a:pPr>
            <a:r>
              <a:rPr lang="en-US"/>
              <a:t>Accuracy </a:t>
            </a:r>
          </a:p>
        </c:rich>
      </c:tx>
      <c:layout/>
    </c:title>
    <c:view3D>
      <c:rotX val="30"/>
      <c:perspective val="30"/>
    </c:view3D>
    <c:plotArea>
      <c:layout/>
      <c:pie3DChart>
        <c:varyColors val="1"/>
        <c:ser>
          <c:idx val="0"/>
          <c:order val="0"/>
          <c:tx>
            <c:strRef>
              <c:f>Sheet1!$B$1</c:f>
              <c:strCache>
                <c:ptCount val="1"/>
                <c:pt idx="0">
                  <c:v>Sales</c:v>
                </c:pt>
              </c:strCache>
            </c:strRef>
          </c:tx>
          <c:dLbls>
            <c:spPr>
              <a:noFill/>
              <a:ln>
                <a:noFill/>
              </a:ln>
              <a:effectLst/>
            </c:spPr>
            <c:showPercent val="1"/>
            <c:extLst>
              <c:ext xmlns:c15="http://schemas.microsoft.com/office/drawing/2012/chart" uri="{CE6537A1-D6FC-4f65-9D91-7224C49458BB}"/>
            </c:extLst>
          </c:dLbls>
          <c:cat>
            <c:strRef>
              <c:f>Sheet1!$A$2:$A$3</c:f>
              <c:strCache>
                <c:ptCount val="2"/>
                <c:pt idx="0">
                  <c:v>Correct accuracy </c:v>
                </c:pt>
                <c:pt idx="1">
                  <c:v>Incorrect accuracy</c:v>
                </c:pt>
              </c:strCache>
            </c:strRef>
          </c:cat>
          <c:val>
            <c:numRef>
              <c:f>Sheet1!$B$2:$B$3</c:f>
              <c:numCache>
                <c:formatCode>General</c:formatCode>
                <c:ptCount val="2"/>
                <c:pt idx="0" formatCode="0%">
                  <c:v>0.79</c:v>
                </c:pt>
                <c:pt idx="1">
                  <c:v>3.2</c:v>
                </c:pt>
              </c:numCache>
            </c:numRef>
          </c:val>
        </c:ser>
        <c:dLbls>
          <c:showPercent val="1"/>
        </c:dLbls>
      </c:pie3DChart>
    </c:plotArea>
    <c:legend>
      <c:legendPos val="t"/>
      <c:layout/>
    </c:legend>
    <c:plotVisOnly val="1"/>
    <c:dispBlanksAs val="zero"/>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7989B5-FED7-4E6A-A93B-7501EC7C64A8}" type="datetimeFigureOut">
              <a:rPr lang="en-US" smtClean="0"/>
              <a:pPr/>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181695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989B5-FED7-4E6A-A93B-7501EC7C64A8}" type="datetimeFigureOut">
              <a:rPr lang="en-US" smtClean="0"/>
              <a:pPr/>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329613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989B5-FED7-4E6A-A93B-7501EC7C64A8}" type="datetimeFigureOut">
              <a:rPr lang="en-US" smtClean="0"/>
              <a:pPr/>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41276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989B5-FED7-4E6A-A93B-7501EC7C64A8}" type="datetimeFigureOut">
              <a:rPr lang="en-US" smtClean="0"/>
              <a:pPr/>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18307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7989B5-FED7-4E6A-A93B-7501EC7C64A8}" type="datetimeFigureOut">
              <a:rPr lang="en-US" smtClean="0"/>
              <a:pPr/>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422604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989B5-FED7-4E6A-A93B-7501EC7C64A8}" type="datetimeFigureOut">
              <a:rPr lang="en-US" smtClean="0"/>
              <a:pPr/>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282521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989B5-FED7-4E6A-A93B-7501EC7C64A8}" type="datetimeFigureOut">
              <a:rPr lang="en-US" smtClean="0"/>
              <a:pPr/>
              <a:t>5/18/2018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323551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989B5-FED7-4E6A-A93B-7501EC7C64A8}" type="datetimeFigureOut">
              <a:rPr lang="en-US" smtClean="0"/>
              <a:pPr/>
              <a:t>5/18/2018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293545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989B5-FED7-4E6A-A93B-7501EC7C64A8}" type="datetimeFigureOut">
              <a:rPr lang="en-US" smtClean="0"/>
              <a:pPr/>
              <a:t>5/18/2018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29478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989B5-FED7-4E6A-A93B-7501EC7C64A8}" type="datetimeFigureOut">
              <a:rPr lang="en-US" smtClean="0"/>
              <a:pPr/>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184791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989B5-FED7-4E6A-A93B-7501EC7C64A8}" type="datetimeFigureOut">
              <a:rPr lang="en-US" smtClean="0"/>
              <a:pPr/>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388279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989B5-FED7-4E6A-A93B-7501EC7C64A8}" type="datetimeFigureOut">
              <a:rPr lang="en-US" smtClean="0"/>
              <a:pPr/>
              <a:t>5/18/2018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879A0-F8F8-4CE5-8F3B-694794EC6136}" type="slidenum">
              <a:rPr lang="en-US" smtClean="0"/>
              <a:pPr/>
              <a:t>‹#›</a:t>
            </a:fld>
            <a:endParaRPr lang="en-US"/>
          </a:p>
        </p:txBody>
      </p:sp>
    </p:spTree>
    <p:extLst>
      <p:ext uri="{BB962C8B-B14F-4D97-AF65-F5344CB8AC3E}">
        <p14:creationId xmlns="" xmlns:p14="http://schemas.microsoft.com/office/powerpoint/2010/main" val="311208586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4152" y="1751527"/>
            <a:ext cx="9144000" cy="3142444"/>
          </a:xfrm>
        </p:spPr>
        <p:txBody>
          <a:bodyPr>
            <a:normAutofit/>
          </a:bodyPr>
          <a:lstStyle/>
          <a:p>
            <a:r>
              <a:rPr lang="en-US" sz="4000" dirty="0" smtClean="0">
                <a:latin typeface="Times New Roman" panose="02020603050405020304" pitchFamily="18" charset="0"/>
                <a:cs typeface="Times New Roman" panose="02020603050405020304" pitchFamily="18" charset="0"/>
              </a:rPr>
              <a:t>Analysis, Design and Development of a Predictive Model to Predict Coronary attorney of Human Body Using Data Mining Algorithm</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21060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495754"/>
            <a:ext cx="10515600" cy="858368"/>
          </a:xfrm>
        </p:spPr>
        <p:txBody>
          <a:bodyPr>
            <a:normAutofit/>
          </a:bodyPr>
          <a:lstStyle/>
          <a:p>
            <a:r>
              <a:rPr lang="en-US" sz="3200" b="1" dirty="0"/>
              <a:t>System Design</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33341" y="1339850"/>
            <a:ext cx="9543245" cy="5241254"/>
          </a:xfrm>
        </p:spPr>
      </p:pic>
    </p:spTree>
    <p:extLst>
      <p:ext uri="{BB962C8B-B14F-4D97-AF65-F5344CB8AC3E}">
        <p14:creationId xmlns="" xmlns:p14="http://schemas.microsoft.com/office/powerpoint/2010/main" val="4264057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normAutofit fontScale="90000"/>
          </a:bodyPr>
          <a:lstStyle/>
          <a:p>
            <a:r>
              <a:rPr lang="en-US" b="1" dirty="0"/>
              <a:t>Proposed for prediction and classification system of Coronary Attorney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635617" y="1378040"/>
            <a:ext cx="8704676" cy="5125791"/>
          </a:xfrm>
        </p:spPr>
      </p:pic>
    </p:spTree>
    <p:extLst>
      <p:ext uri="{BB962C8B-B14F-4D97-AF65-F5344CB8AC3E}">
        <p14:creationId xmlns="" xmlns:p14="http://schemas.microsoft.com/office/powerpoint/2010/main" val="5949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b="1" dirty="0"/>
              <a:t>Load data into </a:t>
            </a:r>
            <a:r>
              <a:rPr lang="en-US" b="1" dirty="0" smtClean="0"/>
              <a:t>WEKA</a:t>
            </a:r>
            <a:endParaRPr lang="en-US" dirty="0"/>
          </a:p>
        </p:txBody>
      </p:sp>
      <p:pic>
        <p:nvPicPr>
          <p:cNvPr id="4" name="Content Placeholder 3"/>
          <p:cNvPicPr>
            <a:picLocks noGrp="1"/>
          </p:cNvPicPr>
          <p:nvPr>
            <p:ph idx="1"/>
          </p:nvPr>
        </p:nvPicPr>
        <p:blipFill>
          <a:blip r:embed="rId2"/>
          <a:srcRect/>
          <a:stretch>
            <a:fillRect/>
          </a:stretch>
        </p:blipFill>
        <p:spPr bwMode="auto">
          <a:xfrm>
            <a:off x="2356833" y="1690688"/>
            <a:ext cx="7161715" cy="4670135"/>
          </a:xfrm>
          <a:prstGeom prst="rect">
            <a:avLst/>
          </a:prstGeom>
          <a:noFill/>
          <a:ln w="9525">
            <a:noFill/>
            <a:miter lim="800000"/>
            <a:headEnd/>
            <a:tailEnd/>
          </a:ln>
        </p:spPr>
      </p:pic>
    </p:spTree>
    <p:extLst>
      <p:ext uri="{BB962C8B-B14F-4D97-AF65-F5344CB8AC3E}">
        <p14:creationId xmlns="" xmlns:p14="http://schemas.microsoft.com/office/powerpoint/2010/main" val="408769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 data results gained by </a:t>
            </a:r>
            <a:r>
              <a:rPr lang="en-US" b="1" dirty="0" smtClean="0"/>
              <a:t>j48</a:t>
            </a:r>
            <a:endParaRPr lang="en-US" dirty="0"/>
          </a:p>
        </p:txBody>
      </p:sp>
      <p:pic>
        <p:nvPicPr>
          <p:cNvPr id="4" name="Content Placeholder 3"/>
          <p:cNvPicPr>
            <a:picLocks noGrp="1"/>
          </p:cNvPicPr>
          <p:nvPr>
            <p:ph idx="1"/>
          </p:nvPr>
        </p:nvPicPr>
        <p:blipFill>
          <a:blip r:embed="rId2"/>
          <a:stretch>
            <a:fillRect/>
          </a:stretch>
        </p:blipFill>
        <p:spPr bwMode="auto">
          <a:xfrm>
            <a:off x="2607543" y="1825625"/>
            <a:ext cx="6976913" cy="4351338"/>
          </a:xfrm>
          <a:prstGeom prst="rect">
            <a:avLst/>
          </a:prstGeom>
          <a:noFill/>
          <a:ln w="9525">
            <a:noFill/>
            <a:miter lim="800000"/>
            <a:headEnd/>
            <a:tailEnd/>
          </a:ln>
        </p:spPr>
      </p:pic>
    </p:spTree>
    <p:extLst>
      <p:ext uri="{BB962C8B-B14F-4D97-AF65-F5344CB8AC3E}">
        <p14:creationId xmlns="" xmlns:p14="http://schemas.microsoft.com/office/powerpoint/2010/main" val="292189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Confusion matrix of Training data results gained by </a:t>
            </a:r>
            <a:r>
              <a:rPr lang="en-US" b="1" dirty="0" smtClean="0"/>
              <a:t>j48</a:t>
            </a:r>
            <a:endParaRPr lang="en-US" dirty="0"/>
          </a:p>
        </p:txBody>
      </p:sp>
      <p:pic>
        <p:nvPicPr>
          <p:cNvPr id="4" name="Content Placeholder 3"/>
          <p:cNvPicPr>
            <a:picLocks noGrp="1"/>
          </p:cNvPicPr>
          <p:nvPr>
            <p:ph idx="1"/>
          </p:nvPr>
        </p:nvPicPr>
        <p:blipFill>
          <a:blip r:embed="rId2"/>
          <a:srcRect/>
          <a:stretch>
            <a:fillRect/>
          </a:stretch>
        </p:blipFill>
        <p:spPr bwMode="auto">
          <a:xfrm>
            <a:off x="2176530" y="2163652"/>
            <a:ext cx="5038657" cy="3181080"/>
          </a:xfrm>
          <a:prstGeom prst="rect">
            <a:avLst/>
          </a:prstGeom>
          <a:noFill/>
          <a:ln w="9525">
            <a:noFill/>
            <a:miter lim="800000"/>
            <a:headEnd/>
            <a:tailEnd/>
          </a:ln>
        </p:spPr>
      </p:pic>
    </p:spTree>
    <p:extLst>
      <p:ext uri="{BB962C8B-B14F-4D97-AF65-F5344CB8AC3E}">
        <p14:creationId xmlns="" xmlns:p14="http://schemas.microsoft.com/office/powerpoint/2010/main" val="363620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Graphical view of training data results gained by j48</a:t>
            </a:r>
            <a:endParaRPr lang="en-US" dirty="0"/>
          </a:p>
        </p:txBody>
      </p:sp>
      <p:graphicFrame>
        <p:nvGraphicFramePr>
          <p:cNvPr id="4" name="Content Placeholder 3"/>
          <p:cNvGraphicFramePr>
            <a:graphicFrameLocks noGrp="1"/>
          </p:cNvGraphicFramePr>
          <p:nvPr>
            <p:ph idx="1"/>
          </p:nvPr>
        </p:nvGraphicFramePr>
        <p:xfrm>
          <a:off x="2873829" y="3222171"/>
          <a:ext cx="7126514" cy="2954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nvGraphicFramePr>
        <p:xfrm>
          <a:off x="1371963" y="1807244"/>
          <a:ext cx="6393180" cy="1066584"/>
        </p:xfrm>
        <a:graphic>
          <a:graphicData uri="http://schemas.openxmlformats.org/drawingml/2006/table">
            <a:tbl>
              <a:tblPr/>
              <a:tblGrid>
                <a:gridCol w="3211850"/>
                <a:gridCol w="3181330"/>
              </a:tblGrid>
              <a:tr h="355528">
                <a:tc>
                  <a:txBody>
                    <a:bodyPr/>
                    <a:lstStyle/>
                    <a:p>
                      <a:pPr marL="0" marR="0">
                        <a:lnSpc>
                          <a:spcPct val="115000"/>
                        </a:lnSpc>
                        <a:spcBef>
                          <a:spcPts val="0"/>
                        </a:spcBef>
                        <a:spcAft>
                          <a:spcPts val="0"/>
                        </a:spcAft>
                      </a:pPr>
                      <a:r>
                        <a:rPr lang="en-US" sz="1600" b="1" dirty="0">
                          <a:latin typeface="Times New Roman"/>
                          <a:ea typeface="Calibri"/>
                          <a:cs typeface="Times New Roman"/>
                        </a:rPr>
                        <a:t>Prediction result </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a:ea typeface="Calibri"/>
                          <a:cs typeface="Times New Roman"/>
                        </a:rPr>
                        <a:t>Total Data:200</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528">
                <a:tc>
                  <a:txBody>
                    <a:bodyPr/>
                    <a:lstStyle/>
                    <a:p>
                      <a:pPr marL="0" marR="0">
                        <a:lnSpc>
                          <a:spcPct val="115000"/>
                        </a:lnSpc>
                        <a:spcBef>
                          <a:spcPts val="0"/>
                        </a:spcBef>
                        <a:spcAft>
                          <a:spcPts val="0"/>
                        </a:spcAft>
                      </a:pPr>
                      <a:r>
                        <a:rPr lang="en-US" sz="1600" b="1" dirty="0">
                          <a:latin typeface="Times New Roman"/>
                          <a:ea typeface="Calibri"/>
                          <a:cs typeface="Times New Roman"/>
                        </a:rPr>
                        <a:t>Coronary Attorney Prediction(Yes)</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a:ea typeface="Calibri"/>
                          <a:cs typeface="Times New Roman"/>
                        </a:rPr>
                        <a:t>177</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528">
                <a:tc>
                  <a:txBody>
                    <a:bodyPr/>
                    <a:lstStyle/>
                    <a:p>
                      <a:pPr marL="0" marR="0">
                        <a:lnSpc>
                          <a:spcPct val="115000"/>
                        </a:lnSpc>
                        <a:spcBef>
                          <a:spcPts val="0"/>
                        </a:spcBef>
                        <a:spcAft>
                          <a:spcPts val="0"/>
                        </a:spcAft>
                      </a:pPr>
                      <a:r>
                        <a:rPr lang="en-US" sz="1600" b="1" dirty="0">
                          <a:latin typeface="Times New Roman"/>
                          <a:ea typeface="Calibri"/>
                          <a:cs typeface="Times New Roman"/>
                        </a:rPr>
                        <a:t>Coronary Attorney Prediction(No)</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Times New Roman"/>
                          <a:ea typeface="Calibri"/>
                          <a:cs typeface="Times New Roman"/>
                        </a:rPr>
                        <a:t>15</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62600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Graphical view of Test data results gained by j48</a:t>
            </a:r>
            <a:endParaRPr lang="en-US" dirty="0"/>
          </a:p>
        </p:txBody>
      </p:sp>
      <p:graphicFrame>
        <p:nvGraphicFramePr>
          <p:cNvPr id="4" name="Content Placeholder 3"/>
          <p:cNvGraphicFramePr>
            <a:graphicFrameLocks noGrp="1"/>
          </p:cNvGraphicFramePr>
          <p:nvPr>
            <p:ph idx="1"/>
          </p:nvPr>
        </p:nvGraphicFramePr>
        <p:xfrm>
          <a:off x="1727200" y="2830286"/>
          <a:ext cx="9245599" cy="33466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nvGraphicFramePr>
        <p:xfrm>
          <a:off x="1299392" y="1865303"/>
          <a:ext cx="8265522" cy="841248"/>
        </p:xfrm>
        <a:graphic>
          <a:graphicData uri="http://schemas.openxmlformats.org/drawingml/2006/table">
            <a:tbl>
              <a:tblPr/>
              <a:tblGrid>
                <a:gridCol w="4132761"/>
                <a:gridCol w="4132761"/>
              </a:tblGrid>
              <a:tr h="0">
                <a:tc>
                  <a:txBody>
                    <a:bodyPr/>
                    <a:lstStyle/>
                    <a:p>
                      <a:pPr marL="0" marR="0">
                        <a:lnSpc>
                          <a:spcPct val="115000"/>
                        </a:lnSpc>
                        <a:spcBef>
                          <a:spcPts val="0"/>
                        </a:spcBef>
                        <a:spcAft>
                          <a:spcPts val="0"/>
                        </a:spcAft>
                      </a:pPr>
                      <a:r>
                        <a:rPr lang="en-US" sz="1600" b="1" dirty="0">
                          <a:latin typeface="Times New Roman"/>
                          <a:ea typeface="Calibri"/>
                          <a:cs typeface="Times New Roman"/>
                        </a:rPr>
                        <a:t>Prediction result </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Times New Roman"/>
                          <a:ea typeface="Calibri"/>
                          <a:cs typeface="Times New Roman"/>
                        </a:rPr>
                        <a:t>Total Data:50</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b="1" dirty="0">
                          <a:latin typeface="Times New Roman"/>
                          <a:ea typeface="Calibri"/>
                          <a:cs typeface="Times New Roman"/>
                        </a:rPr>
                        <a:t>Coronary Attorney Prediction(Yes)</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Times New Roman"/>
                          <a:ea typeface="Calibri"/>
                          <a:cs typeface="Times New Roman"/>
                        </a:rPr>
                        <a:t>47</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b="1">
                          <a:latin typeface="Times New Roman"/>
                          <a:ea typeface="Calibri"/>
                          <a:cs typeface="Times New Roman"/>
                        </a:rPr>
                        <a:t>Coronary Attorney Prediction(No)</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Times New Roman"/>
                          <a:ea typeface="Calibri"/>
                          <a:cs typeface="Times New Roman"/>
                        </a:rPr>
                        <a:t>2</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8613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 data results gained by j48.</a:t>
            </a:r>
            <a:r>
              <a:rPr lang="en-US" dirty="0" smtClean="0"/>
              <a:t/>
            </a:r>
            <a:br>
              <a:rPr lang="en-US"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2785875" y="1825625"/>
            <a:ext cx="6620250" cy="43513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Accuracy of Coronary Attorney gained by j48</a:t>
            </a:r>
          </a:p>
        </p:txBody>
      </p:sp>
      <p:graphicFrame>
        <p:nvGraphicFramePr>
          <p:cNvPr id="6" name="Content Placeholder 5"/>
          <p:cNvGraphicFramePr>
            <a:graphicFrameLocks noGrp="1"/>
          </p:cNvGraphicFramePr>
          <p:nvPr>
            <p:ph idx="1"/>
          </p:nvPr>
        </p:nvGraphicFramePr>
        <p:xfrm>
          <a:off x="838200" y="2670629"/>
          <a:ext cx="10515600" cy="35063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nvGraphicFramePr>
        <p:xfrm>
          <a:off x="965561" y="1589530"/>
          <a:ext cx="6625410" cy="979497"/>
        </p:xfrm>
        <a:graphic>
          <a:graphicData uri="http://schemas.openxmlformats.org/drawingml/2006/table">
            <a:tbl>
              <a:tblPr/>
              <a:tblGrid>
                <a:gridCol w="3312705"/>
                <a:gridCol w="3312705"/>
              </a:tblGrid>
              <a:tr h="326499">
                <a:tc>
                  <a:txBody>
                    <a:bodyPr/>
                    <a:lstStyle/>
                    <a:p>
                      <a:pPr marL="0" marR="0">
                        <a:lnSpc>
                          <a:spcPct val="115000"/>
                        </a:lnSpc>
                        <a:spcBef>
                          <a:spcPts val="0"/>
                        </a:spcBef>
                        <a:spcAft>
                          <a:spcPts val="0"/>
                        </a:spcAft>
                      </a:pPr>
                      <a:r>
                        <a:rPr lang="en-US" sz="1600" b="1" dirty="0">
                          <a:latin typeface="Times New Roman"/>
                          <a:ea typeface="Calibri"/>
                          <a:cs typeface="Times New Roman"/>
                        </a:rPr>
                        <a:t>Result </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a:ea typeface="Calibri"/>
                          <a:cs typeface="Times New Roman"/>
                        </a:rPr>
                        <a:t>Accuracy rate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499">
                <a:tc>
                  <a:txBody>
                    <a:bodyPr/>
                    <a:lstStyle/>
                    <a:p>
                      <a:pPr marL="0" marR="0">
                        <a:lnSpc>
                          <a:spcPct val="115000"/>
                        </a:lnSpc>
                        <a:spcBef>
                          <a:spcPts val="0"/>
                        </a:spcBef>
                        <a:spcAft>
                          <a:spcPts val="0"/>
                        </a:spcAft>
                      </a:pPr>
                      <a:r>
                        <a:rPr lang="en-US" sz="1600" b="1" dirty="0">
                          <a:latin typeface="Times New Roman"/>
                          <a:ea typeface="Calibri"/>
                          <a:cs typeface="Times New Roman"/>
                        </a:rPr>
                        <a:t>Correct accuracy</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Times New Roman"/>
                          <a:ea typeface="Calibri"/>
                          <a:cs typeface="Times New Roman"/>
                        </a:rPr>
                        <a:t>98%</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499">
                <a:tc>
                  <a:txBody>
                    <a:bodyPr/>
                    <a:lstStyle/>
                    <a:p>
                      <a:pPr marL="0" marR="0">
                        <a:lnSpc>
                          <a:spcPct val="115000"/>
                        </a:lnSpc>
                        <a:spcBef>
                          <a:spcPts val="0"/>
                        </a:spcBef>
                        <a:spcAft>
                          <a:spcPts val="0"/>
                        </a:spcAft>
                      </a:pPr>
                      <a:r>
                        <a:rPr lang="en-US" sz="1600" b="1" dirty="0">
                          <a:latin typeface="Times New Roman"/>
                          <a:ea typeface="Calibri"/>
                          <a:cs typeface="Times New Roman"/>
                        </a:rPr>
                        <a:t>Incorrect accuracy</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Times New Roman"/>
                          <a:ea typeface="Calibri"/>
                          <a:cs typeface="Times New Roman"/>
                        </a:rPr>
                        <a:t>2%</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33"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16057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Prediction of Coronary Attorney after applying technique</a:t>
            </a:r>
          </a:p>
        </p:txBody>
      </p:sp>
      <p:pic>
        <p:nvPicPr>
          <p:cNvPr id="4" name="Content Placeholder 3"/>
          <p:cNvPicPr>
            <a:picLocks noGrp="1"/>
          </p:cNvPicPr>
          <p:nvPr>
            <p:ph idx="1"/>
          </p:nvPr>
        </p:nvPicPr>
        <p:blipFill>
          <a:blip r:embed="rId2"/>
          <a:stretch>
            <a:fillRect/>
          </a:stretch>
        </p:blipFill>
        <p:spPr bwMode="auto">
          <a:xfrm>
            <a:off x="3180232" y="1825625"/>
            <a:ext cx="5831536" cy="4351338"/>
          </a:xfrm>
          <a:prstGeom prst="rect">
            <a:avLst/>
          </a:prstGeom>
          <a:noFill/>
          <a:ln w="9525">
            <a:noFill/>
            <a:miter lim="800000"/>
            <a:headEnd/>
            <a:tailEnd/>
          </a:ln>
        </p:spPr>
      </p:pic>
    </p:spTree>
    <p:extLst>
      <p:ext uri="{BB962C8B-B14F-4D97-AF65-F5344CB8AC3E}">
        <p14:creationId xmlns="" xmlns:p14="http://schemas.microsoft.com/office/powerpoint/2010/main" val="106533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772732"/>
            <a:ext cx="10515600" cy="5404231"/>
          </a:xfrm>
        </p:spPr>
        <p:txBody>
          <a:bodyPr>
            <a:noAutofit/>
          </a:bodyPr>
          <a:lstStyle/>
          <a:p>
            <a:pPr marL="0" indent="0" algn="ctr">
              <a:buNone/>
            </a:pPr>
            <a:r>
              <a:rPr lang="en-US" b="1" i="1" u="sng" dirty="0" smtClean="0">
                <a:solidFill>
                  <a:schemeClr val="bg2">
                    <a:lumMod val="50000"/>
                  </a:schemeClr>
                </a:solidFill>
                <a:latin typeface="Times New Roman" pitchFamily="18" charset="0"/>
                <a:cs typeface="Times New Roman" pitchFamily="18" charset="0"/>
              </a:rPr>
              <a:t>Presented by</a:t>
            </a:r>
          </a:p>
          <a:p>
            <a:pPr marL="0" indent="0" algn="ctr">
              <a:buNone/>
            </a:pPr>
            <a:r>
              <a:rPr lang="en-US" sz="2400" b="1" i="1" u="sng" dirty="0" smtClean="0">
                <a:solidFill>
                  <a:schemeClr val="bg1"/>
                </a:solidFill>
                <a:latin typeface="Times New Roman" pitchFamily="18" charset="0"/>
                <a:cs typeface="Times New Roman" pitchFamily="18" charset="0"/>
              </a:rPr>
              <a:t/>
            </a:r>
            <a:br>
              <a:rPr lang="en-US" sz="2400" b="1" i="1" u="sng" dirty="0" smtClean="0">
                <a:solidFill>
                  <a:schemeClr val="bg1"/>
                </a:solidFill>
                <a:latin typeface="Times New Roman" pitchFamily="18" charset="0"/>
                <a:cs typeface="Times New Roman" pitchFamily="18" charset="0"/>
              </a:rPr>
            </a:br>
            <a:r>
              <a:rPr lang="en-US" sz="2400" b="1" i="1" dirty="0" smtClean="0">
                <a:solidFill>
                  <a:schemeClr val="accent5">
                    <a:lumMod val="50000"/>
                  </a:schemeClr>
                </a:solidFill>
                <a:latin typeface="Times New Roman" pitchFamily="18" charset="0"/>
                <a:cs typeface="Times New Roman" pitchFamily="18" charset="0"/>
              </a:rPr>
              <a:t>Sabina </a:t>
            </a:r>
            <a:r>
              <a:rPr lang="en-US" sz="2400" b="1" i="1" dirty="0" err="1" smtClean="0">
                <a:solidFill>
                  <a:schemeClr val="accent5">
                    <a:lumMod val="50000"/>
                  </a:schemeClr>
                </a:solidFill>
                <a:latin typeface="Times New Roman" pitchFamily="18" charset="0"/>
                <a:cs typeface="Times New Roman" pitchFamily="18" charset="0"/>
              </a:rPr>
              <a:t>Yeasmin</a:t>
            </a:r>
            <a:r>
              <a:rPr lang="en-US" sz="2400" b="1" i="1" dirty="0" smtClean="0">
                <a:solidFill>
                  <a:schemeClr val="accent5">
                    <a:lumMod val="50000"/>
                  </a:schemeClr>
                </a:solidFill>
                <a:latin typeface="Times New Roman" pitchFamily="18" charset="0"/>
                <a:cs typeface="Times New Roman" pitchFamily="18" charset="0"/>
              </a:rPr>
              <a:t> Anika		Roll:1149</a:t>
            </a:r>
            <a:br>
              <a:rPr lang="en-US" sz="2400" b="1" i="1" dirty="0" smtClean="0">
                <a:solidFill>
                  <a:schemeClr val="accent5">
                    <a:lumMod val="50000"/>
                  </a:schemeClr>
                </a:solidFill>
                <a:latin typeface="Times New Roman" pitchFamily="18" charset="0"/>
                <a:cs typeface="Times New Roman" pitchFamily="18" charset="0"/>
              </a:rPr>
            </a:br>
            <a:r>
              <a:rPr lang="en-US" sz="2400" b="1" i="1" dirty="0" smtClean="0">
                <a:solidFill>
                  <a:schemeClr val="accent5">
                    <a:lumMod val="50000"/>
                  </a:schemeClr>
                </a:solidFill>
                <a:latin typeface="Times New Roman" pitchFamily="18" charset="0"/>
                <a:cs typeface="Times New Roman" pitchFamily="18" charset="0"/>
              </a:rPr>
              <a:t>Sabrina </a:t>
            </a:r>
            <a:r>
              <a:rPr lang="en-US" sz="2400" b="1" i="1" dirty="0" err="1" smtClean="0">
                <a:solidFill>
                  <a:schemeClr val="accent5">
                    <a:lumMod val="50000"/>
                  </a:schemeClr>
                </a:solidFill>
                <a:latin typeface="Times New Roman" pitchFamily="18" charset="0"/>
                <a:cs typeface="Times New Roman" pitchFamily="18" charset="0"/>
              </a:rPr>
              <a:t>Akter</a:t>
            </a:r>
            <a:r>
              <a:rPr lang="en-US" sz="2400" b="1" i="1" dirty="0" smtClean="0">
                <a:solidFill>
                  <a:schemeClr val="accent5">
                    <a:lumMod val="50000"/>
                  </a:schemeClr>
                </a:solidFill>
                <a:latin typeface="Times New Roman" pitchFamily="18" charset="0"/>
                <a:cs typeface="Times New Roman" pitchFamily="18" charset="0"/>
              </a:rPr>
              <a:t> </a:t>
            </a:r>
            <a:r>
              <a:rPr lang="en-US" sz="2400" b="1" i="1" dirty="0" err="1" smtClean="0">
                <a:solidFill>
                  <a:schemeClr val="accent5">
                    <a:lumMod val="50000"/>
                  </a:schemeClr>
                </a:solidFill>
                <a:latin typeface="Times New Roman" pitchFamily="18" charset="0"/>
                <a:cs typeface="Times New Roman" pitchFamily="18" charset="0"/>
              </a:rPr>
              <a:t>Chisty</a:t>
            </a:r>
            <a:r>
              <a:rPr lang="en-US" sz="2400" b="1" i="1" dirty="0" smtClean="0">
                <a:solidFill>
                  <a:schemeClr val="accent5">
                    <a:lumMod val="50000"/>
                  </a:schemeClr>
                </a:solidFill>
                <a:latin typeface="Times New Roman" pitchFamily="18" charset="0"/>
                <a:cs typeface="Times New Roman" pitchFamily="18" charset="0"/>
              </a:rPr>
              <a:t>		           Roll:1163</a:t>
            </a:r>
            <a:br>
              <a:rPr lang="en-US" sz="2400" b="1" i="1" dirty="0" smtClean="0">
                <a:solidFill>
                  <a:schemeClr val="accent5">
                    <a:lumMod val="50000"/>
                  </a:schemeClr>
                </a:solidFill>
                <a:latin typeface="Times New Roman" pitchFamily="18" charset="0"/>
                <a:cs typeface="Times New Roman" pitchFamily="18" charset="0"/>
              </a:rPr>
            </a:br>
            <a:r>
              <a:rPr lang="en-US" sz="2400" b="1" i="1" dirty="0" smtClean="0">
                <a:solidFill>
                  <a:schemeClr val="accent5">
                    <a:lumMod val="50000"/>
                  </a:schemeClr>
                </a:solidFill>
                <a:latin typeface="Times New Roman" pitchFamily="18" charset="0"/>
                <a:cs typeface="Times New Roman" pitchFamily="18" charset="0"/>
              </a:rPr>
              <a:t> </a:t>
            </a:r>
            <a:r>
              <a:rPr lang="en-US" sz="2400" b="1" i="1" dirty="0" err="1" smtClean="0">
                <a:solidFill>
                  <a:schemeClr val="accent5">
                    <a:lumMod val="50000"/>
                  </a:schemeClr>
                </a:solidFill>
                <a:latin typeface="Times New Roman" pitchFamily="18" charset="0"/>
                <a:cs typeface="Times New Roman" pitchFamily="18" charset="0"/>
              </a:rPr>
              <a:t>Safayet</a:t>
            </a:r>
            <a:r>
              <a:rPr lang="en-US" sz="2400" b="1" i="1" dirty="0" smtClean="0">
                <a:solidFill>
                  <a:schemeClr val="accent5">
                    <a:lumMod val="50000"/>
                  </a:schemeClr>
                </a:solidFill>
                <a:latin typeface="Times New Roman" pitchFamily="18" charset="0"/>
                <a:cs typeface="Times New Roman" pitchFamily="18" charset="0"/>
              </a:rPr>
              <a:t> Hossain	                     Roll:1166</a:t>
            </a:r>
          </a:p>
          <a:p>
            <a:pPr algn="ctr"/>
            <a:endParaRPr lang="en-US" sz="2200" b="1" i="1" dirty="0">
              <a:solidFill>
                <a:schemeClr val="accent5">
                  <a:lumMod val="50000"/>
                </a:schemeClr>
              </a:solidFill>
              <a:latin typeface="Times New Roman" pitchFamily="18" charset="0"/>
              <a:cs typeface="Times New Roman" pitchFamily="18" charset="0"/>
            </a:endParaRPr>
          </a:p>
          <a:p>
            <a:pPr marL="0" indent="0" algn="ctr">
              <a:buNone/>
            </a:pPr>
            <a:r>
              <a:rPr lang="en-US" sz="2200" b="1" i="1" dirty="0" smtClean="0">
                <a:solidFill>
                  <a:schemeClr val="accent5">
                    <a:lumMod val="50000"/>
                  </a:schemeClr>
                </a:solidFill>
                <a:latin typeface="Times New Roman" pitchFamily="18" charset="0"/>
                <a:cs typeface="Times New Roman" pitchFamily="18" charset="0"/>
              </a:rPr>
              <a:t/>
            </a:r>
            <a:br>
              <a:rPr lang="en-US" sz="2200" b="1" i="1" dirty="0" smtClean="0">
                <a:solidFill>
                  <a:schemeClr val="accent5">
                    <a:lumMod val="50000"/>
                  </a:schemeClr>
                </a:solidFill>
                <a:latin typeface="Times New Roman" pitchFamily="18" charset="0"/>
                <a:cs typeface="Times New Roman" pitchFamily="18" charset="0"/>
              </a:rPr>
            </a:br>
            <a:r>
              <a:rPr lang="en-US" sz="2200" dirty="0" smtClean="0">
                <a:solidFill>
                  <a:schemeClr val="accent5">
                    <a:lumMod val="50000"/>
                  </a:schemeClr>
                </a:solidFill>
                <a:latin typeface="Times New Roman" pitchFamily="18" charset="0"/>
                <a:cs typeface="Times New Roman" pitchFamily="18" charset="0"/>
              </a:rPr>
              <a:t/>
            </a:r>
            <a:br>
              <a:rPr lang="en-US" sz="2200" dirty="0" smtClean="0">
                <a:solidFill>
                  <a:schemeClr val="accent5">
                    <a:lumMod val="50000"/>
                  </a:schemeClr>
                </a:solidFill>
                <a:latin typeface="Times New Roman" pitchFamily="18" charset="0"/>
                <a:cs typeface="Times New Roman" pitchFamily="18" charset="0"/>
              </a:rPr>
            </a:br>
            <a:r>
              <a:rPr lang="en-US" b="1" i="1" u="sng" dirty="0" smtClean="0">
                <a:solidFill>
                  <a:schemeClr val="bg2">
                    <a:lumMod val="50000"/>
                  </a:schemeClr>
                </a:solidFill>
                <a:latin typeface="Times New Roman" pitchFamily="18" charset="0"/>
                <a:cs typeface="Times New Roman" pitchFamily="18" charset="0"/>
              </a:rPr>
              <a:t>Supervised by</a:t>
            </a:r>
            <a:r>
              <a:rPr lang="en-US" sz="2200" b="1" i="1" u="sng" dirty="0" smtClean="0">
                <a:solidFill>
                  <a:schemeClr val="bg1"/>
                </a:solidFill>
                <a:latin typeface="Times New Roman" pitchFamily="18" charset="0"/>
                <a:cs typeface="Times New Roman" pitchFamily="18" charset="0"/>
              </a:rPr>
              <a:t/>
            </a:r>
            <a:br>
              <a:rPr lang="en-US" sz="2200" b="1" i="1" u="sng" dirty="0" smtClean="0">
                <a:solidFill>
                  <a:schemeClr val="bg1"/>
                </a:solidFill>
                <a:latin typeface="Times New Roman" pitchFamily="18" charset="0"/>
                <a:cs typeface="Times New Roman" pitchFamily="18" charset="0"/>
              </a:rPr>
            </a:br>
            <a:r>
              <a:rPr lang="en-US" sz="2400" b="1" i="1" dirty="0" smtClean="0">
                <a:solidFill>
                  <a:schemeClr val="accent5">
                    <a:lumMod val="50000"/>
                  </a:schemeClr>
                </a:solidFill>
                <a:latin typeface="Times New Roman" pitchFamily="18" charset="0"/>
                <a:cs typeface="Times New Roman" pitchFamily="18" charset="0"/>
              </a:rPr>
              <a:t> Afzal Hossain</a:t>
            </a:r>
            <a:br>
              <a:rPr lang="en-US" sz="2400" b="1" i="1" dirty="0" smtClean="0">
                <a:solidFill>
                  <a:schemeClr val="accent5">
                    <a:lumMod val="50000"/>
                  </a:schemeClr>
                </a:solidFill>
                <a:latin typeface="Times New Roman" pitchFamily="18" charset="0"/>
                <a:cs typeface="Times New Roman" pitchFamily="18" charset="0"/>
              </a:rPr>
            </a:br>
            <a:r>
              <a:rPr lang="en-US" sz="2400" b="1" i="1" dirty="0" smtClean="0">
                <a:solidFill>
                  <a:schemeClr val="accent5">
                    <a:lumMod val="50000"/>
                  </a:schemeClr>
                </a:solidFill>
                <a:latin typeface="Times New Roman" pitchFamily="18" charset="0"/>
                <a:cs typeface="Times New Roman" pitchFamily="18" charset="0"/>
              </a:rPr>
              <a:t>Asst. Professor</a:t>
            </a:r>
            <a:br>
              <a:rPr lang="en-US" sz="2400" b="1" i="1" dirty="0" smtClean="0">
                <a:solidFill>
                  <a:schemeClr val="accent5">
                    <a:lumMod val="50000"/>
                  </a:schemeClr>
                </a:solidFill>
                <a:latin typeface="Times New Roman" pitchFamily="18" charset="0"/>
                <a:cs typeface="Times New Roman" pitchFamily="18" charset="0"/>
              </a:rPr>
            </a:br>
            <a:r>
              <a:rPr lang="en-US" sz="2400" b="1" i="1" dirty="0" smtClean="0">
                <a:solidFill>
                  <a:schemeClr val="accent5">
                    <a:lumMod val="50000"/>
                  </a:schemeClr>
                </a:solidFill>
                <a:latin typeface="Times New Roman" pitchFamily="18" charset="0"/>
                <a:cs typeface="Times New Roman" pitchFamily="18" charset="0"/>
              </a:rPr>
              <a:t>Dept. of CSE</a:t>
            </a:r>
            <a:br>
              <a:rPr lang="en-US" sz="2400" b="1" i="1" dirty="0" smtClean="0">
                <a:solidFill>
                  <a:schemeClr val="accent5">
                    <a:lumMod val="50000"/>
                  </a:schemeClr>
                </a:solidFill>
                <a:latin typeface="Times New Roman" pitchFamily="18" charset="0"/>
                <a:cs typeface="Times New Roman" pitchFamily="18" charset="0"/>
              </a:rPr>
            </a:br>
            <a:r>
              <a:rPr lang="en-US" sz="2400" b="1" i="1" dirty="0" smtClean="0">
                <a:solidFill>
                  <a:schemeClr val="accent5">
                    <a:lumMod val="50000"/>
                  </a:schemeClr>
                </a:solidFill>
                <a:latin typeface="Times New Roman" pitchFamily="18" charset="0"/>
                <a:cs typeface="Times New Roman" pitchFamily="18" charset="0"/>
              </a:rPr>
              <a:t>World University of Bangladesh</a:t>
            </a:r>
            <a:r>
              <a:rPr lang="en-US" sz="2400" dirty="0" smtClean="0">
                <a:solidFill>
                  <a:schemeClr val="accent5">
                    <a:lumMod val="50000"/>
                  </a:schemeClr>
                </a:solidFill>
                <a:latin typeface="Times New Roman" pitchFamily="18" charset="0"/>
                <a:cs typeface="Times New Roman" pitchFamily="18" charset="0"/>
              </a:rPr>
              <a:t> </a:t>
            </a:r>
            <a:r>
              <a:rPr lang="en-US" sz="2200" dirty="0" smtClean="0">
                <a:solidFill>
                  <a:schemeClr val="accent5">
                    <a:lumMod val="50000"/>
                  </a:schemeClr>
                </a:solidFill>
                <a:latin typeface="Times New Roman" pitchFamily="18" charset="0"/>
                <a:cs typeface="Times New Roman" pitchFamily="18" charset="0"/>
              </a:rPr>
              <a:t/>
            </a:r>
            <a:br>
              <a:rPr lang="en-US" sz="2200" dirty="0" smtClean="0">
                <a:solidFill>
                  <a:schemeClr val="accent5">
                    <a:lumMod val="50000"/>
                  </a:schemeClr>
                </a:solidFill>
                <a:latin typeface="Times New Roman" pitchFamily="18" charset="0"/>
                <a:cs typeface="Times New Roman" pitchFamily="18" charset="0"/>
              </a:rPr>
            </a:br>
            <a:r>
              <a:rPr lang="en-US" sz="2200" dirty="0" smtClean="0">
                <a:solidFill>
                  <a:schemeClr val="bg1"/>
                </a:solidFill>
                <a:latin typeface="Times New Roman" pitchFamily="18" charset="0"/>
                <a:cs typeface="Times New Roman" pitchFamily="18" charset="0"/>
              </a:rPr>
              <a:t/>
            </a:r>
            <a:br>
              <a:rPr lang="en-US" sz="2200" dirty="0" smtClean="0">
                <a:solidFill>
                  <a:schemeClr val="bg1"/>
                </a:solidFill>
                <a:latin typeface="Times New Roman" pitchFamily="18" charset="0"/>
                <a:cs typeface="Times New Roman" pitchFamily="18" charset="0"/>
              </a:rPr>
            </a:br>
            <a:endParaRPr lang="en-US" sz="22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125561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Tree </a:t>
            </a:r>
            <a:r>
              <a:rPr lang="en-US" sz="2800" b="1" dirty="0" smtClean="0">
                <a:latin typeface="Times New Roman" panose="02020603050405020304" pitchFamily="18" charset="0"/>
                <a:cs typeface="Times New Roman" panose="02020603050405020304" pitchFamily="18" charset="0"/>
              </a:rPr>
              <a:t>visualization </a:t>
            </a:r>
            <a:r>
              <a:rPr lang="en-US" sz="2800" b="1" dirty="0">
                <a:latin typeface="Times New Roman" panose="02020603050405020304" pitchFamily="18" charset="0"/>
                <a:cs typeface="Times New Roman" panose="02020603050405020304" pitchFamily="18" charset="0"/>
              </a:rPr>
              <a:t>on </a:t>
            </a:r>
            <a:r>
              <a:rPr lang="en-US" sz="2800" b="1" dirty="0" smtClean="0">
                <a:latin typeface="Times New Roman" panose="02020603050405020304" pitchFamily="18" charset="0"/>
                <a:cs typeface="Times New Roman" panose="02020603050405020304" pitchFamily="18" charset="0"/>
              </a:rPr>
              <a:t>Prediction </a:t>
            </a:r>
            <a:r>
              <a:rPr lang="en-US" sz="2800" b="1" dirty="0">
                <a:latin typeface="Times New Roman" panose="02020603050405020304" pitchFamily="18" charset="0"/>
                <a:cs typeface="Times New Roman" panose="02020603050405020304" pitchFamily="18" charset="0"/>
              </a:rPr>
              <a:t>of </a:t>
            </a:r>
            <a:r>
              <a:rPr lang="en-US" sz="2800" b="1" dirty="0" smtClean="0">
                <a:latin typeface="Times New Roman" panose="02020603050405020304" pitchFamily="18" charset="0"/>
                <a:cs typeface="Times New Roman" panose="02020603050405020304" pitchFamily="18" charset="0"/>
              </a:rPr>
              <a:t>Coronary Attorney </a:t>
            </a:r>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fter Applying </a:t>
            </a:r>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lgorithm</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bwMode="auto">
          <a:xfrm>
            <a:off x="2857500" y="2191544"/>
            <a:ext cx="6477000" cy="3619500"/>
          </a:xfrm>
          <a:prstGeom prst="rect">
            <a:avLst/>
          </a:prstGeom>
          <a:noFill/>
          <a:ln w="9525">
            <a:noFill/>
            <a:miter lim="800000"/>
            <a:headEnd/>
            <a:tailEnd/>
          </a:ln>
        </p:spPr>
      </p:pic>
    </p:spTree>
    <p:extLst>
      <p:ext uri="{BB962C8B-B14F-4D97-AF65-F5344CB8AC3E}">
        <p14:creationId xmlns="" xmlns:p14="http://schemas.microsoft.com/office/powerpoint/2010/main" val="240938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Load </a:t>
            </a:r>
            <a:r>
              <a:rPr lang="en-US" sz="3200" b="1" dirty="0" smtClean="0"/>
              <a:t>Data </a:t>
            </a:r>
            <a:r>
              <a:rPr lang="en-US" sz="3200" b="1" dirty="0"/>
              <a:t>into WEKA for </a:t>
            </a:r>
            <a:r>
              <a:rPr lang="en-US" sz="3200" b="1" dirty="0" smtClean="0"/>
              <a:t>Classification</a:t>
            </a:r>
            <a:endParaRPr lang="en-US" sz="3200" dirty="0"/>
          </a:p>
        </p:txBody>
      </p:sp>
      <p:pic>
        <p:nvPicPr>
          <p:cNvPr id="4" name="Content Placeholder 3"/>
          <p:cNvPicPr>
            <a:picLocks noGrp="1"/>
          </p:cNvPicPr>
          <p:nvPr>
            <p:ph idx="1"/>
          </p:nvPr>
        </p:nvPicPr>
        <p:blipFill>
          <a:blip r:embed="rId2"/>
          <a:srcRect/>
          <a:stretch>
            <a:fillRect/>
          </a:stretch>
        </p:blipFill>
        <p:spPr bwMode="auto">
          <a:xfrm>
            <a:off x="2615055" y="1902898"/>
            <a:ext cx="6657733" cy="4351338"/>
          </a:xfrm>
          <a:prstGeom prst="rect">
            <a:avLst/>
          </a:prstGeom>
          <a:noFill/>
          <a:ln w="9525">
            <a:noFill/>
            <a:miter lim="800000"/>
            <a:headEnd/>
            <a:tailEnd/>
          </a:ln>
        </p:spPr>
      </p:pic>
    </p:spTree>
    <p:extLst>
      <p:ext uri="{BB962C8B-B14F-4D97-AF65-F5344CB8AC3E}">
        <p14:creationId xmlns="" xmlns:p14="http://schemas.microsoft.com/office/powerpoint/2010/main" val="93651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normAutofit/>
          </a:bodyPr>
          <a:lstStyle/>
          <a:p>
            <a:pPr lvl="0">
              <a:lnSpc>
                <a:spcPct val="90000"/>
              </a:lnSpc>
              <a:spcBef>
                <a:spcPct val="0"/>
              </a:spcBef>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Graphical view of</a:t>
            </a:r>
            <a:r>
              <a:rPr lang="en-US" sz="2800" b="1" dirty="0" smtClean="0"/>
              <a:t> Training </a:t>
            </a: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data result gained by Naïve </a:t>
            </a:r>
            <a:r>
              <a:rPr kumimoji="0" lang="en-US"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Bayes</a:t>
            </a: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3" name="Content Placeholder 3"/>
          <p:cNvGraphicFramePr>
            <a:graphicFrameLocks/>
          </p:cNvGraphicFramePr>
          <p:nvPr/>
        </p:nvGraphicFramePr>
        <p:xfrm>
          <a:off x="1825172" y="3294743"/>
          <a:ext cx="7260771" cy="33818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nvGraphicFramePr>
        <p:xfrm>
          <a:off x="980077" y="1103086"/>
          <a:ext cx="6080760" cy="1682496"/>
        </p:xfrm>
        <a:graphic>
          <a:graphicData uri="http://schemas.openxmlformats.org/drawingml/2006/table">
            <a:tbl>
              <a:tblPr/>
              <a:tblGrid>
                <a:gridCol w="3040380"/>
                <a:gridCol w="3040380"/>
              </a:tblGrid>
              <a:tr h="556727">
                <a:tc>
                  <a:txBody>
                    <a:bodyPr/>
                    <a:lstStyle/>
                    <a:p>
                      <a:pPr marL="0" marR="0">
                        <a:lnSpc>
                          <a:spcPct val="115000"/>
                        </a:lnSpc>
                        <a:spcBef>
                          <a:spcPts val="0"/>
                        </a:spcBef>
                        <a:spcAft>
                          <a:spcPts val="0"/>
                        </a:spcAft>
                        <a:tabLst>
                          <a:tab pos="1264285" algn="l"/>
                        </a:tabLst>
                      </a:pPr>
                      <a:r>
                        <a:rPr lang="en-US" sz="1600" b="1" dirty="0">
                          <a:latin typeface="Times New Roman"/>
                          <a:ea typeface="Calibri"/>
                          <a:cs typeface="Times New Roman"/>
                        </a:rPr>
                        <a:t>Classifying the level of coronary attorney</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Total data:150</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25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High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11</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25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Medium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39</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25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Low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68</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25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Null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dirty="0">
                          <a:latin typeface="Times New Roman"/>
                          <a:ea typeface="Calibri"/>
                          <a:cs typeface="Times New Roman"/>
                        </a:rPr>
                        <a:t>14</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63650" algn="l"/>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Graphical view of Test data result gained by Naïve </a:t>
            </a:r>
            <a:r>
              <a:rPr lang="en-US" sz="3200" b="1" dirty="0" err="1" smtClean="0"/>
              <a:t>Bayes</a:t>
            </a:r>
            <a:endParaRPr lang="en-US" sz="3200" b="1" dirty="0"/>
          </a:p>
        </p:txBody>
      </p:sp>
      <p:graphicFrame>
        <p:nvGraphicFramePr>
          <p:cNvPr id="4" name="Content Placeholder 3"/>
          <p:cNvGraphicFramePr>
            <a:graphicFrameLocks noGrp="1"/>
          </p:cNvGraphicFramePr>
          <p:nvPr>
            <p:ph idx="1"/>
          </p:nvPr>
        </p:nvGraphicFramePr>
        <p:xfrm>
          <a:off x="1825172" y="3294743"/>
          <a:ext cx="7260771" cy="33818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nvGraphicFramePr>
        <p:xfrm>
          <a:off x="1081677" y="1796360"/>
          <a:ext cx="6080760" cy="1682496"/>
        </p:xfrm>
        <a:graphic>
          <a:graphicData uri="http://schemas.openxmlformats.org/drawingml/2006/table">
            <a:tbl>
              <a:tblPr/>
              <a:tblGrid>
                <a:gridCol w="3040380"/>
                <a:gridCol w="3040380"/>
              </a:tblGrid>
              <a:tr h="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Classifying the level of coronary attorney</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Total data:100</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High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41</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Medium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15</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Low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11</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1264285" algn="l"/>
                        </a:tabLst>
                      </a:pPr>
                      <a:r>
                        <a:rPr lang="en-US" sz="1600" b="1">
                          <a:latin typeface="Times New Roman"/>
                          <a:ea typeface="Calibri"/>
                          <a:cs typeface="Times New Roman"/>
                        </a:rPr>
                        <a:t>Null </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264285" algn="l"/>
                        </a:tabLst>
                      </a:pPr>
                      <a:r>
                        <a:rPr lang="en-US" sz="1600" b="1" dirty="0">
                          <a:latin typeface="Times New Roman"/>
                          <a:ea typeface="Calibri"/>
                          <a:cs typeface="Times New Roman"/>
                        </a:rPr>
                        <a:t>12</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41"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63650" algn="l"/>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940218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Accuracy level of Coronary Attorney gained by Naïve Bayes</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838200" y="2757713"/>
          <a:ext cx="10515600" cy="34192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nvGraphicFramePr>
        <p:xfrm>
          <a:off x="805905" y="1730899"/>
          <a:ext cx="6080760" cy="841248"/>
        </p:xfrm>
        <a:graphic>
          <a:graphicData uri="http://schemas.openxmlformats.org/drawingml/2006/table">
            <a:tbl>
              <a:tblPr/>
              <a:tblGrid>
                <a:gridCol w="3040380"/>
                <a:gridCol w="3040380"/>
              </a:tblGrid>
              <a:tr h="0">
                <a:tc>
                  <a:txBody>
                    <a:bodyPr/>
                    <a:lstStyle/>
                    <a:p>
                      <a:pPr marL="0" marR="0">
                        <a:lnSpc>
                          <a:spcPct val="115000"/>
                        </a:lnSpc>
                        <a:spcBef>
                          <a:spcPts val="0"/>
                        </a:spcBef>
                        <a:spcAft>
                          <a:spcPts val="0"/>
                        </a:spcAft>
                        <a:tabLst>
                          <a:tab pos="1788795" algn="l"/>
                        </a:tabLst>
                      </a:pPr>
                      <a:r>
                        <a:rPr lang="en-US" sz="1600" b="1" dirty="0">
                          <a:latin typeface="Times New Roman"/>
                          <a:ea typeface="Calibri"/>
                          <a:cs typeface="Times New Roman"/>
                        </a:rPr>
                        <a:t>Result </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788795" algn="l"/>
                        </a:tabLst>
                      </a:pPr>
                      <a:r>
                        <a:rPr lang="en-US" sz="1600" b="1">
                          <a:latin typeface="Times New Roman"/>
                          <a:ea typeface="Calibri"/>
                          <a:cs typeface="Times New Roman"/>
                        </a:rPr>
                        <a:t>Accuracy rate</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1788795" algn="l"/>
                        </a:tabLst>
                      </a:pPr>
                      <a:r>
                        <a:rPr lang="en-US" sz="1600" b="1" dirty="0">
                          <a:latin typeface="Times New Roman"/>
                          <a:ea typeface="Calibri"/>
                          <a:cs typeface="Times New Roman"/>
                        </a:rPr>
                        <a:t>Correct accuracy</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788795" algn="l"/>
                        </a:tabLst>
                      </a:pPr>
                      <a:r>
                        <a:rPr lang="en-US" sz="1600" b="1" dirty="0">
                          <a:latin typeface="Times New Roman"/>
                          <a:ea typeface="Calibri"/>
                          <a:cs typeface="Times New Roman"/>
                        </a:rPr>
                        <a:t>79%</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tabLst>
                          <a:tab pos="1788795" algn="l"/>
                        </a:tabLst>
                      </a:pPr>
                      <a:r>
                        <a:rPr lang="en-US" sz="1600" b="1" dirty="0">
                          <a:latin typeface="Times New Roman"/>
                          <a:ea typeface="Calibri"/>
                          <a:cs typeface="Times New Roman"/>
                        </a:rPr>
                        <a:t>Incorrect accuracy</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788795" algn="l"/>
                        </a:tabLst>
                      </a:pPr>
                      <a:r>
                        <a:rPr lang="en-US" sz="1600" b="1" dirty="0">
                          <a:latin typeface="Times New Roman"/>
                          <a:ea typeface="Calibri"/>
                          <a:cs typeface="Times New Roman"/>
                        </a:rPr>
                        <a:t>21%</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112992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Classification of Coronary Attorney after applying technique</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bwMode="auto">
          <a:xfrm>
            <a:off x="3202508" y="1825625"/>
            <a:ext cx="5786983" cy="4351338"/>
          </a:xfrm>
          <a:prstGeom prst="rect">
            <a:avLst/>
          </a:prstGeom>
          <a:noFill/>
          <a:ln w="9525">
            <a:noFill/>
            <a:miter lim="800000"/>
            <a:headEnd/>
            <a:tailEnd/>
          </a:ln>
        </p:spPr>
      </p:pic>
    </p:spTree>
    <p:extLst>
      <p:ext uri="{BB962C8B-B14F-4D97-AF65-F5344CB8AC3E}">
        <p14:creationId xmlns="" xmlns:p14="http://schemas.microsoft.com/office/powerpoint/2010/main" val="1884396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cs typeface="Times New Roman" panose="02020603050405020304" pitchFamily="18" charset="0"/>
              </a:rPr>
              <a:t>Single patient test data result for classifying the level of Coronary Attorney</a:t>
            </a:r>
            <a:endParaRPr lang="en-US" sz="3200" dirty="0">
              <a:cs typeface="Times New Roman" panose="02020603050405020304" pitchFamily="18" charset="0"/>
            </a:endParaRPr>
          </a:p>
        </p:txBody>
      </p:sp>
      <p:pic>
        <p:nvPicPr>
          <p:cNvPr id="4" name="Content Placeholder 3" descr="Capture.PNG"/>
          <p:cNvPicPr>
            <a:picLocks noGrp="1"/>
          </p:cNvPicPr>
          <p:nvPr>
            <p:ph idx="1"/>
          </p:nvPr>
        </p:nvPicPr>
        <p:blipFill>
          <a:blip r:embed="rId2"/>
          <a:stretch>
            <a:fillRect/>
          </a:stretch>
        </p:blipFill>
        <p:spPr>
          <a:xfrm>
            <a:off x="2736316" y="1825625"/>
            <a:ext cx="6719368" cy="4351338"/>
          </a:xfrm>
          <a:prstGeom prst="rect">
            <a:avLst/>
          </a:prstGeom>
        </p:spPr>
      </p:pic>
    </p:spTree>
    <p:extLst>
      <p:ext uri="{BB962C8B-B14F-4D97-AF65-F5344CB8AC3E}">
        <p14:creationId xmlns="" xmlns:p14="http://schemas.microsoft.com/office/powerpoint/2010/main" val="1462636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Conclusion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research work has introduced a way to predict and classify coronary attorney of medical patients by creating predictive and classification model .Researchers collected real data of heart patients from Medicals on the basis of preselected attributes and used those data for creating both predictive and classification model .This model is capable to predict the probability of Coronary Attorney of human body and which was the main purpose of this research work. Authors used two data mining techniques, j48 and Naïve Bayes in this research.J48 used for design a predictive model which shows the probability of coronary attorney of a patient and Naïve Bayes for classification model which show probability level of coronary attorney of a patient and both of the model help user with appropriate outcomes .</a:t>
            </a:r>
          </a:p>
        </p:txBody>
      </p:sp>
    </p:spTree>
    <p:extLst>
      <p:ext uri="{BB962C8B-B14F-4D97-AF65-F5344CB8AC3E}">
        <p14:creationId xmlns="" xmlns:p14="http://schemas.microsoft.com/office/powerpoint/2010/main" val="11586263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Limitations</a:t>
            </a:r>
            <a:endParaRPr lang="en-US" sz="3200" dirty="0"/>
          </a:p>
        </p:txBody>
      </p:sp>
      <p:sp>
        <p:nvSpPr>
          <p:cNvPr id="3" name="Content Placeholder 2"/>
          <p:cNvSpPr>
            <a:spLocks noGrp="1"/>
          </p:cNvSpPr>
          <p:nvPr>
            <p:ph idx="1"/>
          </p:nvPr>
        </p:nvSpPr>
        <p:spPr/>
        <p:txBody>
          <a:bodyPr>
            <a:normAutofit/>
          </a:bodyPr>
          <a:lstStyle/>
          <a:p>
            <a:pPr lvl="0">
              <a:buNone/>
            </a:pPr>
            <a:r>
              <a:rPr lang="en-US" dirty="0" smtClean="0"/>
              <a:t>		In this research authors worked with lots of test reports, physical condition and habit of a patent but here patients will not be able to know the exact reason which was responsible for coronary attorney.</a:t>
            </a:r>
          </a:p>
          <a:p>
            <a:pPr lvl="0">
              <a:buNone/>
            </a:pPr>
            <a:r>
              <a:rPr lang="en-US" dirty="0" smtClean="0"/>
              <a:t> 		Here authors also didn’t create any sector in this system where patients could know about the treatment or guideline of each probable stage of coronary attorney.</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Future Work</a:t>
            </a:r>
            <a:endParaRPr lang="en-US" sz="3200" dirty="0"/>
          </a:p>
        </p:txBody>
      </p:sp>
      <p:sp>
        <p:nvSpPr>
          <p:cNvPr id="3" name="Content Placeholder 2"/>
          <p:cNvSpPr>
            <a:spLocks noGrp="1"/>
          </p:cNvSpPr>
          <p:nvPr>
            <p:ph idx="1"/>
          </p:nvPr>
        </p:nvSpPr>
        <p:spPr/>
        <p:txBody>
          <a:bodyPr/>
          <a:lstStyle/>
          <a:p>
            <a:pPr>
              <a:buNone/>
            </a:pPr>
            <a:r>
              <a:rPr lang="en-US" dirty="0" smtClean="0"/>
              <a:t>		In future authors will upgrade their system by adding multiple features. The system will help patient to know about the actual reason of coronary attorney in his body and the system will also suggest the treatment procedure, medicine and guideline on the basis of each probable stage of coronary attorney.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641"/>
          </a:xfrm>
        </p:spPr>
        <p:txBody>
          <a:bodyPr>
            <a:normAutofit/>
          </a:bodyPr>
          <a:lstStyle/>
          <a:p>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8038" y="1300766"/>
            <a:ext cx="9975761" cy="4876197"/>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Nowadays Data Mining is one the most popular and effective technique which is used to find the real solution to each and every problem.  This technique extract is hidden predictive and expected data from a large database and all the processes are not through some specific algorithms of Data Mining. Data mining is an important stage of KDD (Knowledge Discovery of Database) which is used for finding potentially important information even form the low level of data. The common purpose of the data mining in medical science is to diagnose and create the predictive model which can predict the specific outcome of any problems of medical </a:t>
            </a:r>
            <a:r>
              <a:rPr lang="en-US" sz="2400" dirty="0" smtClean="0">
                <a:latin typeface="Times New Roman" panose="02020603050405020304" pitchFamily="18" charset="0"/>
                <a:cs typeface="Times New Roman" panose="02020603050405020304" pitchFamily="18" charset="0"/>
              </a:rPr>
              <a:t>science by analysis the large data set.</a:t>
            </a:r>
          </a:p>
          <a:p>
            <a:pPr marL="0" indent="0" algn="just">
              <a:buNone/>
            </a:pPr>
            <a:r>
              <a:rPr lang="en-US" sz="2400" dirty="0">
                <a:latin typeface="Times New Roman" panose="02020603050405020304" pitchFamily="18" charset="0"/>
                <a:cs typeface="Times New Roman" panose="02020603050405020304" pitchFamily="18" charset="0"/>
              </a:rPr>
              <a:t>Heart Disease and Coronary Attorney is already a hot topic all over the world because it accounts to be the most leading cause of death worldwide. A Coronary Attorney is the death of a segment of heart muscle caused by a loss of blood supply. The blood is usually cut off when an artery supplying the heart muscle is blocked by a blood clot. Coronary Attorney called another name of fear and death everywhere and Heart Diseases are truly responsible for this. </a:t>
            </a:r>
          </a:p>
        </p:txBody>
      </p:sp>
    </p:spTree>
    <p:extLst>
      <p:ext uri="{BB962C8B-B14F-4D97-AF65-F5344CB8AC3E}">
        <p14:creationId xmlns="" xmlns:p14="http://schemas.microsoft.com/office/powerpoint/2010/main" val="770840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3200" b="1" dirty="0" smtClean="0">
                <a:latin typeface="Times New Roman" panose="02020603050405020304" pitchFamily="18" charset="0"/>
                <a:cs typeface="Times New Roman" panose="02020603050405020304" pitchFamily="18" charset="0"/>
              </a:rPr>
              <a:t>Introduction(Cont.)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6828" y="1262130"/>
            <a:ext cx="10058400" cy="4914833"/>
          </a:xfrm>
        </p:spPr>
        <p:txBody>
          <a:bodyPr>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The people of low income and developing countries are mostly the patient of Heart Diseases. Here male and female both have the same chance percentage of having Heart disease who are the aged within 40-65. The prediction for Heart Disease is possible even though the prediction of Coronary Attorney is a really complex task for medical practitioners because it requires both experience and knowledge to predict. Feelings of pressure, tightness, pain, squeezing, or aching in the chest or arms that spread to the neck, jaw, or back can be a sign that a person is having a heart attack. A perfect predictive model which would contain accurate and effective attribute is the only to predict both Heart Disease and Heart Attack.</a:t>
            </a:r>
          </a:p>
          <a:p>
            <a:pPr marL="0" indent="0" algn="just">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predictive model is the only possible way to predict Heart Disease and Coronary Attorney. In predictive model researchers use Data Mining technique which involves attribute or variables in the data set to find an unknown and future state values of other values or attributes. </a:t>
            </a:r>
          </a:p>
        </p:txBody>
      </p:sp>
    </p:spTree>
    <p:extLst>
      <p:ext uri="{BB962C8B-B14F-4D97-AF65-F5344CB8AC3E}">
        <p14:creationId xmlns="" xmlns:p14="http://schemas.microsoft.com/office/powerpoint/2010/main" val="3281895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672"/>
          </a:xfrm>
        </p:spPr>
        <p:txBody>
          <a:bodyPr>
            <a:normAutofit/>
          </a:bodyPr>
          <a:lstStyle/>
          <a:p>
            <a:r>
              <a:rPr lang="en-US" sz="3200" b="1" dirty="0" smtClean="0">
                <a:latin typeface="Times New Roman" panose="02020603050405020304" pitchFamily="18" charset="0"/>
                <a:cs typeface="Times New Roman" panose="02020603050405020304" pitchFamily="18" charset="0"/>
              </a:rPr>
              <a:t>Introduction(Cont.)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5007" y="1403798"/>
            <a:ext cx="10367493" cy="4773165"/>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Here researchers insert patient’s data as input which is compared by a large amount of past analyzed data and the output shows the current state or probability of having heart disease of that patient. The main purpose is to use past values of large numbers to consider future values.</a:t>
            </a:r>
          </a:p>
          <a:p>
            <a:pPr marL="0" indent="0" algn="just">
              <a:buNone/>
            </a:pPr>
            <a:r>
              <a:rPr lang="en-US" sz="2400" dirty="0">
                <a:latin typeface="Times New Roman" panose="02020603050405020304" pitchFamily="18" charset="0"/>
                <a:cs typeface="Times New Roman" panose="02020603050405020304" pitchFamily="18" charset="0"/>
              </a:rPr>
              <a:t>In this research, the authors have designed and developed a predictive model to predict Heart Disease using J48 and Naïve Bayes algorithms which works through Data Mining technique. To conduct the research work the authors collected some real data of heart-related disease from several hospitals, doctors, and technician who have engaged with their job. After creating this model authors checked performance accuracy of the output and also ensured that it’s able to perform as a perfect predictive model which would help not only for medical practitioners but also for normal people by decreasing their both money and time.</a:t>
            </a:r>
          </a:p>
        </p:txBody>
      </p:sp>
    </p:spTree>
    <p:extLst>
      <p:ext uri="{BB962C8B-B14F-4D97-AF65-F5344CB8AC3E}">
        <p14:creationId xmlns="" xmlns:p14="http://schemas.microsoft.com/office/powerpoint/2010/main" val="1178813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Objectives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lgn="just"/>
            <a:endParaRPr lang="en-US" sz="2400" dirty="0" smtClean="0">
              <a:latin typeface="Times New Roman" panose="02020603050405020304" pitchFamily="18" charset="0"/>
              <a:cs typeface="Times New Roman" panose="02020603050405020304" pitchFamily="18" charset="0"/>
            </a:endParaRPr>
          </a:p>
          <a:p>
            <a:pPr lvl="0" algn="just"/>
            <a:endParaRPr lang="en-US" sz="2400" dirty="0" smtClean="0">
              <a:latin typeface="Times New Roman" panose="02020603050405020304" pitchFamily="18" charset="0"/>
              <a:cs typeface="Times New Roman" panose="02020603050405020304" pitchFamily="18" charset="0"/>
            </a:endParaRPr>
          </a:p>
          <a:p>
            <a:pPr lvl="0"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develop a predictive model to predict the coronary attorney of human body.</a:t>
            </a:r>
          </a:p>
          <a:p>
            <a:pPr lvl="0"/>
            <a:r>
              <a:rPr lang="en-US" sz="2400" dirty="0" smtClean="0"/>
              <a:t>To design a classification model and this would help the users with appropriate outcomes.</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9392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Justification of study</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t>The number of heart patients increasing day by day all over the world and it is very difficult to analyze lots of patient’s data manually for medical practitioners. So author’s design a predictive model which will save both time and cost of diagnose. In this research, the authors analyzed all the symptom of the patients and worked with the maximum number of attributes in the expectation of getting an accurate outcome.</a:t>
            </a:r>
          </a:p>
          <a:p>
            <a:pPr marL="0" indent="0" algn="just">
              <a:buNone/>
            </a:pPr>
            <a:endParaRPr lang="en-US" dirty="0"/>
          </a:p>
        </p:txBody>
      </p:sp>
    </p:spTree>
    <p:extLst>
      <p:ext uri="{BB962C8B-B14F-4D97-AF65-F5344CB8AC3E}">
        <p14:creationId xmlns="" xmlns:p14="http://schemas.microsoft.com/office/powerpoint/2010/main" val="382576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Scope of study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t>A Coronary Attorney is the death of a segment of heart muscle caused by a loss of blood supply. The authors formed a predictive model which help the doctors to unroll the accurate result through analyzed the test reports and minimized their workload. It will help the doctors to know the probability of the coronary attorney of the patient without wasting their important time to analyze the symptoms.</a:t>
            </a:r>
          </a:p>
          <a:p>
            <a:pPr marL="0" indent="0">
              <a:buNone/>
            </a:pPr>
            <a:endParaRPr lang="en-US" dirty="0"/>
          </a:p>
        </p:txBody>
      </p:sp>
    </p:spTree>
    <p:extLst>
      <p:ext uri="{BB962C8B-B14F-4D97-AF65-F5344CB8AC3E}">
        <p14:creationId xmlns="" xmlns:p14="http://schemas.microsoft.com/office/powerpoint/2010/main" val="3772492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US" sz="3200" b="1" dirty="0" smtClean="0">
                <a:latin typeface="Times New Roman" panose="02020603050405020304" pitchFamily="18" charset="0"/>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155324" y="1249251"/>
            <a:ext cx="6568225" cy="5112912"/>
          </a:xfrm>
          <a:prstGeom prst="rect">
            <a:avLst/>
          </a:prstGeom>
        </p:spPr>
      </p:pic>
    </p:spTree>
    <p:extLst>
      <p:ext uri="{BB962C8B-B14F-4D97-AF65-F5344CB8AC3E}">
        <p14:creationId xmlns="" xmlns:p14="http://schemas.microsoft.com/office/powerpoint/2010/main" val="457400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1113</Words>
  <Application>Microsoft Office PowerPoint</Application>
  <PresentationFormat>Custom</PresentationFormat>
  <Paragraphs>100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Analysis, Design and Development of a Predictive Model to Predict Coronary attorney of Human Body Using Data Mining Algorithm</vt:lpstr>
      <vt:lpstr>Slide 2</vt:lpstr>
      <vt:lpstr>Introduction</vt:lpstr>
      <vt:lpstr>Introduction(Cont.)</vt:lpstr>
      <vt:lpstr>Introduction(Cont.)</vt:lpstr>
      <vt:lpstr>Objectives </vt:lpstr>
      <vt:lpstr>Justification of study </vt:lpstr>
      <vt:lpstr>Scope of study  </vt:lpstr>
      <vt:lpstr>Methodology</vt:lpstr>
      <vt:lpstr>System Design</vt:lpstr>
      <vt:lpstr>Proposed for prediction and classification system of Coronary Attorney</vt:lpstr>
      <vt:lpstr> Load data into WEKA</vt:lpstr>
      <vt:lpstr>Training data results gained by j48</vt:lpstr>
      <vt:lpstr>Confusion matrix of Training data results gained by j48</vt:lpstr>
      <vt:lpstr>Graphical view of training data results gained by j48</vt:lpstr>
      <vt:lpstr>Graphical view of Test data results gained by j48</vt:lpstr>
      <vt:lpstr>Test data results gained by j48. </vt:lpstr>
      <vt:lpstr>Accuracy of Coronary Attorney gained by j48</vt:lpstr>
      <vt:lpstr>Prediction of Coronary Attorney after applying technique</vt:lpstr>
      <vt:lpstr>Tree visualization on Prediction of Coronary Attorney After Applying Algorithm</vt:lpstr>
      <vt:lpstr>Load Data into WEKA for Classification</vt:lpstr>
      <vt:lpstr>Slide 22</vt:lpstr>
      <vt:lpstr>Graphical view of Test data result gained by Naïve Bayes</vt:lpstr>
      <vt:lpstr>Accuracy level of Coronary Attorney gained by Naïve Bayes</vt:lpstr>
      <vt:lpstr>Classification of Coronary Attorney after applying technique</vt:lpstr>
      <vt:lpstr>Single patient test data result for classifying the level of Coronary Attorney</vt:lpstr>
      <vt:lpstr>Conclusion </vt:lpstr>
      <vt:lpstr>Limitations</vt:lpstr>
      <vt:lpstr>Future Work</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Design and Development of a Predictive Model to Predict Diabetes of Human Body Using Data Mining Algorithm</dc:title>
  <dc:creator>ismail - [2010]</dc:creator>
  <cp:lastModifiedBy>Windows User</cp:lastModifiedBy>
  <cp:revision>29</cp:revision>
  <dcterms:created xsi:type="dcterms:W3CDTF">2018-05-03T16:22:54Z</dcterms:created>
  <dcterms:modified xsi:type="dcterms:W3CDTF">2018-05-18T13:49:42Z</dcterms:modified>
</cp:coreProperties>
</file>