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50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50" orient="horz"/>
        <p:guide pos="3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45659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1"/>
            <a:ext cx="2945659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7950" y="739775"/>
            <a:ext cx="658177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8825"/>
            <a:ext cx="2945659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378825"/>
            <a:ext cx="2945659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07950" y="739775"/>
            <a:ext cx="658177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07950" y="739775"/>
            <a:ext cx="658177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07950" y="739775"/>
            <a:ext cx="658177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07950" y="739775"/>
            <a:ext cx="658177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07950" y="739775"/>
            <a:ext cx="658177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07950" y="739775"/>
            <a:ext cx="658177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07950" y="739775"/>
            <a:ext cx="658177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07950" y="739775"/>
            <a:ext cx="658177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07950" y="739775"/>
            <a:ext cx="658177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enutzerdefiniertes Layout">
  <p:cSld name="4_Benutzerdefiniertes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-36512" y="0"/>
            <a:ext cx="9217024" cy="5143500"/>
          </a:xfrm>
          <a:prstGeom prst="rect">
            <a:avLst/>
          </a:prstGeom>
          <a:solidFill>
            <a:srgbClr val="03284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sa_fg_visual_v3.00_170207_hintergrund.jpg"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824" y="0"/>
            <a:ext cx="9193336" cy="5177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-16667" r="-16666" t="0"/>
          <a:stretch/>
        </p:blipFill>
        <p:spPr>
          <a:xfrm>
            <a:off x="-1188640" y="0"/>
            <a:ext cx="9372534" cy="517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 rotWithShape="1">
          <a:blip r:embed="rId4">
            <a:alphaModFix/>
          </a:blip>
          <a:srcRect b="25179" l="-16667" r="-16666" t="0"/>
          <a:stretch/>
        </p:blipFill>
        <p:spPr>
          <a:xfrm>
            <a:off x="611561" y="-1"/>
            <a:ext cx="8892480" cy="3742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enutzerdefiniertes Layout">
  <p:cSld name="3_Benutzerdefiniertes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652"/>
              </a:buClr>
              <a:buSzPts val="3200"/>
              <a:buFont typeface="Calibri"/>
              <a:buNone/>
              <a:defRPr sz="3200">
                <a:solidFill>
                  <a:srgbClr val="0036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Char char="•"/>
              <a:defRPr sz="2400">
                <a:solidFill>
                  <a:srgbClr val="003652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Char char="–"/>
              <a:defRPr sz="2400">
                <a:solidFill>
                  <a:srgbClr val="003652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Char char="•"/>
              <a:defRPr sz="2400">
                <a:solidFill>
                  <a:srgbClr val="003652"/>
                </a:solidFill>
              </a:defRPr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Char char="–"/>
              <a:defRPr sz="2400">
                <a:solidFill>
                  <a:srgbClr val="003652"/>
                </a:solidFill>
              </a:defRPr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Char char="»"/>
              <a:defRPr sz="2400">
                <a:solidFill>
                  <a:srgbClr val="00365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enutzerdefiniertes Layout">
  <p:cSld name="1_Benutzerdefiniertes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sa_fg_visual_v3.00_170207_hintergrund.jpg" id="35" name="Google Shape;3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824" y="0"/>
            <a:ext cx="9193336" cy="51773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sa_fg_visual_v3.0_170207.jpg" id="36" name="Google Shape;36;p4"/>
          <p:cNvPicPr preferRelativeResize="0"/>
          <p:nvPr/>
        </p:nvPicPr>
        <p:blipFill rotWithShape="1">
          <a:blip r:embed="rId3">
            <a:alphaModFix/>
          </a:blip>
          <a:srcRect b="2681" l="0" r="0" t="2680"/>
          <a:stretch/>
        </p:blipFill>
        <p:spPr>
          <a:xfrm>
            <a:off x="-21277" y="-20538"/>
            <a:ext cx="9199747" cy="388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enutzerdefiniertes Layout">
  <p:cSld name="Benutzerdefiniertes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sa_fg_visual_v3.00_170207_hintergrund.jpg" id="42" name="Google Shape;4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824" y="0"/>
            <a:ext cx="9193336" cy="5177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5"/>
          <p:cNvPicPr preferRelativeResize="0"/>
          <p:nvPr/>
        </p:nvPicPr>
        <p:blipFill rotWithShape="1">
          <a:blip r:embed="rId3">
            <a:alphaModFix/>
          </a:blip>
          <a:srcRect b="0" l="-16667" r="-16666" t="0"/>
          <a:stretch/>
        </p:blipFill>
        <p:spPr>
          <a:xfrm>
            <a:off x="-1188640" y="0"/>
            <a:ext cx="9372534" cy="51795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sa_fg_visual_v3.0_170207.jpg" id="44" name="Google Shape;44;p5"/>
          <p:cNvPicPr preferRelativeResize="0"/>
          <p:nvPr/>
        </p:nvPicPr>
        <p:blipFill rotWithShape="1">
          <a:blip r:embed="rId4">
            <a:alphaModFix/>
          </a:blip>
          <a:srcRect b="2681" l="0" r="0" t="2680"/>
          <a:stretch/>
        </p:blipFill>
        <p:spPr>
          <a:xfrm>
            <a:off x="-21277" y="-20538"/>
            <a:ext cx="9199747" cy="388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enutzerdefiniertes Layout">
  <p:cSld name="2_Benutzerdefiniertes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sa_fg_visual_v3.00_170207_hintergrund.jpg" id="50" name="Google Shape;5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824" y="0"/>
            <a:ext cx="9193336" cy="5177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3">
            <a:alphaModFix/>
          </a:blip>
          <a:srcRect b="0" l="-16667" r="-16666" t="0"/>
          <a:stretch/>
        </p:blipFill>
        <p:spPr>
          <a:xfrm>
            <a:off x="-1188640" y="0"/>
            <a:ext cx="9372534" cy="517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4">
            <a:alphaModFix/>
          </a:blip>
          <a:srcRect b="3350" l="0" r="0" t="3349"/>
          <a:stretch/>
        </p:blipFill>
        <p:spPr>
          <a:xfrm>
            <a:off x="-61390" y="-10739"/>
            <a:ext cx="9272382" cy="386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enutzerdefiniertes Layout">
  <p:cSld name="6_Benutzerdefiniertes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sa_fg_visual_v3.00_170207_hintergrund.jpg"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824" y="0"/>
            <a:ext cx="9193336" cy="5177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3">
            <a:alphaModFix/>
          </a:blip>
          <a:srcRect b="0" l="-16667" r="-16666" t="0"/>
          <a:stretch/>
        </p:blipFill>
        <p:spPr>
          <a:xfrm>
            <a:off x="-1188640" y="0"/>
            <a:ext cx="9372534" cy="517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elfoli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sa_fg_visual_v3.00_170207_hintergrund.jpg" id="61" name="Google Shape;6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824" y="0"/>
            <a:ext cx="9193336" cy="517736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591074"/>
            <a:ext cx="9144000" cy="573528"/>
          </a:xfrm>
          <a:prstGeom prst="rect">
            <a:avLst/>
          </a:prstGeom>
          <a:solidFill>
            <a:srgbClr val="032840"/>
          </a:solidFill>
          <a:ln cap="flat" cmpd="sng" w="25400">
            <a:solidFill>
              <a:srgbClr val="032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-16348" r="-16349" t="0"/>
          <a:stretch/>
        </p:blipFill>
        <p:spPr>
          <a:xfrm>
            <a:off x="7365266" y="0"/>
            <a:ext cx="1328618" cy="3034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1166949" y="725652"/>
            <a:ext cx="83736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PrioPrivacy: A Local Recoding K-Anonymity Tool for Prioritised Quasi-Identifiers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1166949" y="2058277"/>
            <a:ext cx="83736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1800" u="sng">
                <a:solidFill>
                  <a:schemeClr val="lt1"/>
                </a:solidFill>
              </a:rPr>
              <a:t>Alexandros Bampoulidis</a:t>
            </a:r>
            <a:r>
              <a:rPr lang="en-US" sz="1800">
                <a:solidFill>
                  <a:schemeClr val="lt1"/>
                </a:solidFill>
              </a:rPr>
              <a:t>, Ioannis Markopoulos, Mihai Lupu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652"/>
              </a:buClr>
              <a:buSzPts val="3200"/>
              <a:buFont typeface="Calibri"/>
              <a:buNone/>
            </a:pPr>
            <a:r>
              <a:rPr lang="en-US"/>
              <a:t>Personal Data</a:t>
            </a:r>
            <a:endParaRPr/>
          </a:p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Managing Innovations </a:t>
            </a:r>
            <a:br>
              <a:rPr lang="en-US"/>
            </a:br>
            <a:r>
              <a:rPr i="1" lang="en-US"/>
              <a:t>from</a:t>
            </a:r>
            <a:r>
              <a:rPr lang="en-US"/>
              <a:t> Universities </a:t>
            </a:r>
            <a:r>
              <a:rPr i="1" lang="en-US"/>
              <a:t>into</a:t>
            </a:r>
            <a:r>
              <a:rPr lang="en-US"/>
              <a:t> Markets</a:t>
            </a:r>
            <a:endParaRPr/>
          </a:p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457200" y="1200151"/>
            <a:ext cx="86868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1930" lvl="0" marL="342900" rtl="0" algn="l">
              <a:spcBef>
                <a:spcPts val="0"/>
              </a:spcBef>
              <a:spcAft>
                <a:spcPts val="0"/>
              </a:spcAft>
              <a:buClr>
                <a:srgbClr val="003652"/>
              </a:buClr>
              <a:buSzPts val="2220"/>
              <a:buNone/>
            </a:pPr>
            <a:r>
              <a:t/>
            </a:r>
            <a:endParaRPr sz="2220"/>
          </a:p>
          <a:p>
            <a:pPr indent="-201930" lvl="0" marL="342900" rtl="0" algn="l">
              <a:spcBef>
                <a:spcPts val="444"/>
              </a:spcBef>
              <a:spcAft>
                <a:spcPts val="0"/>
              </a:spcAft>
              <a:buClr>
                <a:srgbClr val="003652"/>
              </a:buClr>
              <a:buSzPts val="2220"/>
              <a:buNone/>
            </a:pPr>
            <a:r>
              <a:t/>
            </a:r>
            <a:endParaRPr sz="2220"/>
          </a:p>
          <a:p>
            <a:pPr indent="-201930" lvl="0" marL="342900" rtl="0" algn="l">
              <a:spcBef>
                <a:spcPts val="444"/>
              </a:spcBef>
              <a:spcAft>
                <a:spcPts val="0"/>
              </a:spcAft>
              <a:buClr>
                <a:srgbClr val="003652"/>
              </a:buClr>
              <a:buSzPts val="2220"/>
              <a:buNone/>
            </a:pPr>
            <a:r>
              <a:t/>
            </a:r>
            <a:endParaRPr sz="2220"/>
          </a:p>
          <a:p>
            <a:pPr indent="-201930" lvl="0" marL="342900" rtl="0" algn="l">
              <a:spcBef>
                <a:spcPts val="444"/>
              </a:spcBef>
              <a:spcAft>
                <a:spcPts val="0"/>
              </a:spcAft>
              <a:buClr>
                <a:srgbClr val="003652"/>
              </a:buClr>
              <a:buSzPts val="2220"/>
              <a:buNone/>
            </a:pPr>
            <a:r>
              <a:t/>
            </a:r>
            <a:endParaRPr sz="2220"/>
          </a:p>
          <a:p>
            <a:pPr indent="-201930" lvl="0" marL="342900" rtl="0" algn="l">
              <a:spcBef>
                <a:spcPts val="444"/>
              </a:spcBef>
              <a:spcAft>
                <a:spcPts val="0"/>
              </a:spcAft>
              <a:buClr>
                <a:srgbClr val="003652"/>
              </a:buClr>
              <a:buSzPts val="2220"/>
              <a:buNone/>
            </a:pPr>
            <a:r>
              <a:t/>
            </a:r>
            <a:endParaRPr sz="2220"/>
          </a:p>
          <a:p>
            <a:pPr indent="-201930" lvl="0" marL="342900" rtl="0" algn="l">
              <a:spcBef>
                <a:spcPts val="444"/>
              </a:spcBef>
              <a:spcAft>
                <a:spcPts val="0"/>
              </a:spcAft>
              <a:buClr>
                <a:srgbClr val="003652"/>
              </a:buClr>
              <a:buSzPts val="2220"/>
              <a:buNone/>
            </a:pPr>
            <a:r>
              <a:t/>
            </a:r>
            <a:endParaRPr sz="222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rgbClr val="003652"/>
              </a:buClr>
              <a:buSzPts val="2220"/>
              <a:buChar char="•"/>
            </a:pPr>
            <a:r>
              <a:rPr lang="en-US" sz="2220"/>
              <a:t>Removing direct identifiers is not enough to make data anonymous.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rgbClr val="003652"/>
              </a:buClr>
              <a:buSzPts val="2220"/>
              <a:buChar char="•"/>
            </a:pPr>
            <a:r>
              <a:rPr lang="en-US" sz="2220"/>
              <a:t>Why?</a:t>
            </a:r>
            <a:endParaRPr sz="2220"/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373" y="915566"/>
            <a:ext cx="6127052" cy="2677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652"/>
              </a:buClr>
              <a:buSzPts val="3200"/>
              <a:buFont typeface="Calibri"/>
              <a:buNone/>
            </a:pPr>
            <a:r>
              <a:rPr lang="en-US"/>
              <a:t>Quasi-Identifiers</a:t>
            </a:r>
            <a:endParaRPr/>
          </a:p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Managing Innovations </a:t>
            </a:r>
            <a:br>
              <a:rPr lang="en-US"/>
            </a:br>
            <a:r>
              <a:rPr i="1" lang="en-US"/>
              <a:t>from</a:t>
            </a:r>
            <a:r>
              <a:rPr lang="en-US"/>
              <a:t> Universities </a:t>
            </a:r>
            <a:r>
              <a:rPr i="1" lang="en-US"/>
              <a:t>into</a:t>
            </a:r>
            <a:r>
              <a:rPr lang="en-US"/>
              <a:t> Markets</a:t>
            </a:r>
            <a:endParaRPr/>
          </a:p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652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Char char="•"/>
            </a:pPr>
            <a:r>
              <a:rPr lang="en-US"/>
              <a:t>Attributes who combination serves as a unique identifier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Char char="•"/>
            </a:pPr>
            <a:r>
              <a:rPr lang="en-US"/>
              <a:t>How to deal with this?</a:t>
            </a:r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4101" y="843558"/>
            <a:ext cx="6117523" cy="269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652"/>
              </a:buClr>
              <a:buSzPts val="3200"/>
              <a:buFont typeface="Calibri"/>
              <a:buNone/>
            </a:pPr>
            <a:r>
              <a:rPr lang="en-US"/>
              <a:t>K-Anonymity</a:t>
            </a:r>
            <a:endParaRPr/>
          </a:p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Managing Innovations </a:t>
            </a:r>
            <a:br>
              <a:rPr lang="en-US"/>
            </a:br>
            <a:r>
              <a:rPr i="1" lang="en-US"/>
              <a:t>from</a:t>
            </a:r>
            <a:r>
              <a:rPr lang="en-US"/>
              <a:t> Universities </a:t>
            </a:r>
            <a:r>
              <a:rPr i="1" lang="en-US"/>
              <a:t>into</a:t>
            </a:r>
            <a:r>
              <a:rPr lang="en-US"/>
              <a:t> Markets</a:t>
            </a:r>
            <a:endParaRPr/>
          </a:p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3652"/>
              </a:buClr>
              <a:buSzPts val="2400"/>
              <a:buChar char="•"/>
            </a:pPr>
            <a:r>
              <a:rPr lang="en-US"/>
              <a:t>The most basic anonymity principle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Char char="•"/>
            </a:pPr>
            <a:r>
              <a:rPr lang="en-US"/>
              <a:t>Every individual in the dataset cannot be distinguished from at least k-1 other individuals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Char char="•"/>
            </a:pPr>
            <a:r>
              <a:rPr lang="en-US"/>
              <a:t>=&gt; the maximum probability of de-anonymizing any individual is 1/k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Char char="•"/>
            </a:pPr>
            <a:r>
              <a:rPr lang="en-US"/>
              <a:t>How can this be achieved?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652"/>
              </a:buClr>
              <a:buSzPts val="3200"/>
              <a:buFont typeface="Calibri"/>
              <a:buNone/>
            </a:pPr>
            <a:r>
              <a:rPr lang="en-US"/>
              <a:t>Generalization Hierarchies</a:t>
            </a:r>
            <a:endParaRPr/>
          </a:p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Managing Innovations </a:t>
            </a:r>
            <a:br>
              <a:rPr lang="en-US"/>
            </a:br>
            <a:r>
              <a:rPr i="1" lang="en-US"/>
              <a:t>from</a:t>
            </a:r>
            <a:r>
              <a:rPr lang="en-US"/>
              <a:t> Universities </a:t>
            </a:r>
            <a:r>
              <a:rPr i="1" lang="en-US"/>
              <a:t>into</a:t>
            </a:r>
            <a:r>
              <a:rPr lang="en-US"/>
              <a:t> Markets</a:t>
            </a:r>
            <a:endParaRPr/>
          </a:p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rgbClr val="003652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Char char="•"/>
            </a:pPr>
            <a:r>
              <a:rPr lang="en-US"/>
              <a:t>Abstractions of the original values</a:t>
            </a:r>
            <a:endParaRPr/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25" y="1125737"/>
            <a:ext cx="70675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652"/>
              </a:buClr>
              <a:buSzPts val="3200"/>
              <a:buFont typeface="Calibri"/>
              <a:buNone/>
            </a:pPr>
            <a:r>
              <a:rPr lang="en-US"/>
              <a:t>Example Solution</a:t>
            </a:r>
            <a:endParaRPr/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Managing Innovations </a:t>
            </a:r>
            <a:br>
              <a:rPr lang="en-US"/>
            </a:br>
            <a:r>
              <a:rPr i="1" lang="en-US"/>
              <a:t>from</a:t>
            </a:r>
            <a:r>
              <a:rPr lang="en-US"/>
              <a:t> Universities </a:t>
            </a:r>
            <a:r>
              <a:rPr i="1" lang="en-US"/>
              <a:t>into</a:t>
            </a:r>
            <a:r>
              <a:rPr lang="en-US"/>
              <a:t> Markets</a:t>
            </a:r>
            <a:endParaRPr/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31590"/>
            <a:ext cx="8229600" cy="23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652"/>
              </a:buClr>
              <a:buSzPts val="3200"/>
              <a:buFont typeface="Calibri"/>
              <a:buNone/>
            </a:pPr>
            <a:r>
              <a:rPr lang="en-US"/>
              <a:t>Global and Local Recoding</a:t>
            </a:r>
            <a:endParaRPr/>
          </a:p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Managing Innovations </a:t>
            </a:r>
            <a:br>
              <a:rPr lang="en-US"/>
            </a:br>
            <a:r>
              <a:rPr i="1" lang="en-US"/>
              <a:t>from</a:t>
            </a:r>
            <a:r>
              <a:rPr lang="en-US"/>
              <a:t> Universities </a:t>
            </a:r>
            <a:r>
              <a:rPr i="1" lang="en-US"/>
              <a:t>into</a:t>
            </a:r>
            <a:r>
              <a:rPr lang="en-US"/>
              <a:t> Markets</a:t>
            </a:r>
            <a:endParaRPr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3652"/>
              </a:buClr>
              <a:buSzPts val="2400"/>
              <a:buChar char="•"/>
            </a:pPr>
            <a:r>
              <a:rPr lang="en-US"/>
              <a:t>Global recoding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Char char="–"/>
            </a:pPr>
            <a:r>
              <a:rPr lang="en-US"/>
              <a:t>All the values of a QI belong to the same level of generalization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Char char="•"/>
            </a:pPr>
            <a:r>
              <a:rPr lang="en-US"/>
              <a:t>Local recoding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Char char="–"/>
            </a:pPr>
            <a:r>
              <a:rPr lang="en-US"/>
              <a:t>Different generalization levels for different subsets of the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652"/>
              </a:buClr>
              <a:buSzPts val="3200"/>
              <a:buFont typeface="Calibri"/>
              <a:buNone/>
            </a:pPr>
            <a:r>
              <a:rPr lang="en-US"/>
              <a:t>Global and Local Recoding</a:t>
            </a:r>
            <a:endParaRPr/>
          </a:p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Managing Innovations </a:t>
            </a:r>
            <a:br>
              <a:rPr lang="en-US"/>
            </a:br>
            <a:r>
              <a:rPr i="1" lang="en-US"/>
              <a:t>from</a:t>
            </a:r>
            <a:r>
              <a:rPr lang="en-US"/>
              <a:t> Universities </a:t>
            </a:r>
            <a:r>
              <a:rPr i="1" lang="en-US"/>
              <a:t>into</a:t>
            </a:r>
            <a:r>
              <a:rPr lang="en-US"/>
              <a:t> Markets</a:t>
            </a:r>
            <a:endParaRPr/>
          </a:p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rgbClr val="003652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Char char="•"/>
            </a:pPr>
            <a:r>
              <a:rPr lang="en-US"/>
              <a:t>Less information less is achieved in local recoding</a:t>
            </a:r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586" y="1063229"/>
            <a:ext cx="8830827" cy="2823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652"/>
              </a:buClr>
              <a:buSzPts val="3200"/>
              <a:buFont typeface="Calibri"/>
              <a:buNone/>
            </a:pPr>
            <a:r>
              <a:rPr lang="en-US"/>
              <a:t>Motivation and Contribution</a:t>
            </a:r>
            <a:endParaRPr/>
          </a:p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Managing Innovations </a:t>
            </a:r>
            <a:br>
              <a:rPr lang="en-US"/>
            </a:br>
            <a:r>
              <a:rPr i="1" lang="en-US"/>
              <a:t>from</a:t>
            </a:r>
            <a:r>
              <a:rPr lang="en-US"/>
              <a:t> Universities </a:t>
            </a:r>
            <a:r>
              <a:rPr i="1" lang="en-US"/>
              <a:t>into</a:t>
            </a:r>
            <a:r>
              <a:rPr lang="en-US"/>
              <a:t> Markets</a:t>
            </a:r>
            <a:endParaRPr/>
          </a:p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457200" y="1200150"/>
            <a:ext cx="8686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3652"/>
              </a:buClr>
              <a:buSzPts val="2400"/>
              <a:buChar char="•"/>
            </a:pPr>
            <a:r>
              <a:rPr lang="en-US"/>
              <a:t>K-anonymization results in loss of information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Char char="•"/>
            </a:pPr>
            <a:r>
              <a:rPr lang="en-US"/>
              <a:t>Some attributes might be more important and should be distorted as little as possible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Char char="•"/>
            </a:pPr>
            <a:r>
              <a:rPr lang="en-US"/>
              <a:t>Currently, there is only one tool that utilizes local recoding and considers importance of attributes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652"/>
              </a:buClr>
              <a:buSzPts val="2400"/>
              <a:buChar char="•"/>
            </a:pPr>
            <a:r>
              <a:rPr lang="en-US"/>
              <a:t>Contribution: a local recoding k-anonymity tool that considers importance of attributes that utilizes a greedy algorithm capable of outperforming the state-of-the-art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orlage_PowerPoint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