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301" r:id="rId3"/>
    <p:sldId id="289" r:id="rId4"/>
    <p:sldId id="290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60" r:id="rId14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D50"/>
    <a:srgbClr val="4E7DA4"/>
    <a:srgbClr val="E6EDF3"/>
    <a:srgbClr val="F5F5F7"/>
    <a:srgbClr val="FFFFFF"/>
    <a:srgbClr val="D21E1F"/>
    <a:srgbClr val="D93414"/>
    <a:srgbClr val="EA401D"/>
    <a:srgbClr val="EDCFCF"/>
    <a:srgbClr val="E1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49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4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文本占位符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0400" y="6348571"/>
            <a:ext cx="2160000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  <a:endParaRPr lang="en-US" altLang="zh-CN" dirty="0"/>
          </a:p>
        </p:txBody>
      </p:sp>
      <p:sp>
        <p:nvSpPr>
          <p:cNvPr id="9" name="矩形 8"/>
          <p:cNvSpPr/>
          <p:nvPr userDrawn="1"/>
        </p:nvSpPr>
        <p:spPr>
          <a:xfrm>
            <a:off x="10769600" y="1422400"/>
            <a:ext cx="1422400" cy="54356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矩形 3"/>
          <p:cNvSpPr/>
          <p:nvPr userDrawn="1"/>
        </p:nvSpPr>
        <p:spPr>
          <a:xfrm>
            <a:off x="10769600" y="0"/>
            <a:ext cx="1422400" cy="142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矩形 12"/>
          <p:cNvSpPr/>
          <p:nvPr userDrawn="1"/>
        </p:nvSpPr>
        <p:spPr>
          <a:xfrm>
            <a:off x="1" y="1422400"/>
            <a:ext cx="1790700" cy="414528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30515" y="4841515"/>
            <a:ext cx="5527039" cy="707886"/>
          </a:xfr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000" b="1" spc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PowerPoint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30515" y="4600722"/>
            <a:ext cx="5527039" cy="26161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b="0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64454" y="6348571"/>
            <a:ext cx="2160000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09384" y="1481514"/>
            <a:ext cx="80938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400" b="1" dirty="0">
                <a:solidFill>
                  <a:schemeClr val="accent1"/>
                </a:solidFill>
                <a:sym typeface="Arial" panose="020B0604020202020204" pitchFamily="34" charset="0"/>
              </a:rPr>
              <a:t>资安立方</a:t>
            </a:r>
            <a:endParaRPr lang="en-US" altLang="zh-CN" sz="10400" b="1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1394223" y="649288"/>
            <a:ext cx="173154" cy="123824"/>
            <a:chOff x="11649528" y="-3628571"/>
            <a:chExt cx="281215" cy="12382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649528" y="-3628571"/>
              <a:ext cx="2812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1770519" y="-3566659"/>
              <a:ext cx="160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1649528" y="-3504747"/>
              <a:ext cx="2812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矩形 7"/>
          <p:cNvSpPr/>
          <p:nvPr userDrawn="1"/>
        </p:nvSpPr>
        <p:spPr>
          <a:xfrm>
            <a:off x="1292225" y="1422400"/>
            <a:ext cx="9607550" cy="414528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0231" y="2607201"/>
            <a:ext cx="4005943" cy="978729"/>
          </a:xfrm>
        </p:spPr>
        <p:txBody>
          <a:bodyPr wrap="square" anchor="b">
            <a:sp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170231" y="3612915"/>
            <a:ext cx="4005943" cy="360612"/>
          </a:xfr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100"/>
              </a:spcBef>
              <a:buNone/>
              <a:defRPr sz="16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18000"/>
            <a:ext cx="1422000" cy="1422000"/>
          </a:xfrm>
          <a:solidFill>
            <a:schemeClr val="accent1"/>
          </a:solidFill>
        </p:spPr>
        <p:txBody>
          <a:bodyPr wrap="non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0" b="1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94223" y="3367088"/>
            <a:ext cx="173154" cy="123824"/>
            <a:chOff x="11649528" y="-3628571"/>
            <a:chExt cx="281215" cy="12382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1649528" y="-3628571"/>
              <a:ext cx="28121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1770519" y="-3566659"/>
              <a:ext cx="16022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1649528" y="-3504747"/>
              <a:ext cx="28121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 userDrawn="1"/>
        </p:nvCxnSpPr>
        <p:spPr>
          <a:xfrm>
            <a:off x="2179007" y="3496581"/>
            <a:ext cx="349789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 flipH="1">
            <a:off x="1292225" y="727091"/>
            <a:ext cx="4120459" cy="6825817"/>
            <a:chOff x="4956173" y="-972457"/>
            <a:chExt cx="5486401" cy="908859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7067686" y="-972457"/>
              <a:ext cx="2957415" cy="9088590"/>
              <a:chOff x="7067686" y="-972457"/>
              <a:chExt cx="2957415" cy="9088590"/>
            </a:xfrm>
          </p:grpSpPr>
          <p:sp>
            <p:nvSpPr>
              <p:cNvPr id="9" name="椭圆 8"/>
              <p:cNvSpPr/>
              <p:nvPr userDrawn="1"/>
            </p:nvSpPr>
            <p:spPr>
              <a:xfrm rot="20606346">
                <a:off x="7067686" y="1918533"/>
                <a:ext cx="2910119" cy="6197600"/>
              </a:xfrm>
              <a:prstGeom prst="ellipse">
                <a:avLst/>
              </a:prstGeom>
              <a:solidFill>
                <a:srgbClr val="263D50"/>
              </a:solidFill>
              <a:ln>
                <a:noFill/>
              </a:ln>
              <a:effectLst>
                <a:softEdge rad="1016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椭圆 9"/>
              <p:cNvSpPr/>
              <p:nvPr userDrawn="1"/>
            </p:nvSpPr>
            <p:spPr>
              <a:xfrm>
                <a:off x="7114982" y="-972457"/>
                <a:ext cx="2910119" cy="8984343"/>
              </a:xfrm>
              <a:prstGeom prst="ellipse">
                <a:avLst/>
              </a:prstGeom>
              <a:solidFill>
                <a:srgbClr val="263D50">
                  <a:alpha val="56000"/>
                </a:srgbClr>
              </a:solidFill>
              <a:ln>
                <a:noFill/>
              </a:ln>
              <a:effectLst>
                <a:softEdge rad="977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" name="图片 10" descr="图片包含 游戏机, 物体, 瓶子, 灯光&#10;&#10;描述已自动生成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4956173" y="471032"/>
              <a:ext cx="5486401" cy="638696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1235464" y="6081719"/>
            <a:ext cx="51435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337789" y="6231172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6291" y="6276982"/>
            <a:ext cx="173154" cy="123824"/>
            <a:chOff x="11649528" y="-3628571"/>
            <a:chExt cx="281215" cy="12382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1649528" y="-3628571"/>
              <a:ext cx="28121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770519" y="-3566659"/>
              <a:ext cx="16022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649528" y="-3504747"/>
              <a:ext cx="28121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98" y="3949482"/>
            <a:ext cx="4149276" cy="1360822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Thank you for</a:t>
            </a:r>
            <a:endParaRPr lang="en-US" altLang="zh-CN" dirty="0"/>
          </a:p>
          <a:p>
            <a:pPr lvl="0"/>
            <a:r>
              <a:rPr lang="en-US" altLang="zh-CN" dirty="0"/>
              <a:t>Watching.</a:t>
            </a:r>
            <a:endParaRPr lang="en-US" altLang="zh-CN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2085975" y="6031384"/>
            <a:ext cx="3997323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6031384"/>
            <a:ext cx="5422899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  <a:endParaRPr lang="en-US" alt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435600"/>
            <a:ext cx="1422400" cy="142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矩形 15"/>
          <p:cNvSpPr/>
          <p:nvPr userDrawn="1"/>
        </p:nvSpPr>
        <p:spPr>
          <a:xfrm>
            <a:off x="10401300" y="1279562"/>
            <a:ext cx="1790700" cy="414528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4768475" y="1263859"/>
            <a:ext cx="691727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5000" b="1" dirty="0">
                <a:solidFill>
                  <a:schemeClr val="accent1"/>
                </a:solidFill>
                <a:sym typeface="Arial" panose="020B0604020202020204" pitchFamily="34" charset="0"/>
              </a:rPr>
              <a:t>Thanks</a:t>
            </a:r>
            <a:endParaRPr lang="en-US" altLang="zh-CN" sz="15000" b="1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flipH="1">
            <a:off x="1121946" y="-1115295"/>
            <a:ext cx="3918676" cy="9088590"/>
            <a:chOff x="6106425" y="-972457"/>
            <a:chExt cx="3918676" cy="9088590"/>
          </a:xfrm>
        </p:grpSpPr>
        <p:sp>
          <p:nvSpPr>
            <p:cNvPr id="12" name="矩形 11"/>
            <p:cNvSpPr/>
            <p:nvPr userDrawn="1"/>
          </p:nvSpPr>
          <p:spPr>
            <a:xfrm>
              <a:off x="6106425" y="1422400"/>
              <a:ext cx="3618223" cy="414528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3" name="椭圆 12"/>
            <p:cNvSpPr/>
            <p:nvPr userDrawn="1"/>
          </p:nvSpPr>
          <p:spPr>
            <a:xfrm rot="20606346">
              <a:off x="7067686" y="1918533"/>
              <a:ext cx="2910119" cy="6197600"/>
            </a:xfrm>
            <a:prstGeom prst="ellipse">
              <a:avLst/>
            </a:prstGeom>
            <a:solidFill>
              <a:srgbClr val="263D50"/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7114982" y="-972457"/>
              <a:ext cx="2910119" cy="8984343"/>
            </a:xfrm>
            <a:prstGeom prst="ellipse">
              <a:avLst/>
            </a:prstGeom>
            <a:solidFill>
              <a:srgbClr val="263D50">
                <a:alpha val="56000"/>
              </a:srgb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24623" y="6084888"/>
            <a:ext cx="173154" cy="123824"/>
            <a:chOff x="11649528" y="-3628571"/>
            <a:chExt cx="281215" cy="123824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1649528" y="-3628571"/>
              <a:ext cx="2812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1770519" y="-3566659"/>
              <a:ext cx="160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649528" y="-3504747"/>
              <a:ext cx="2812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黑色的游戏机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38" y="2128076"/>
            <a:ext cx="3821709" cy="26378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2937420" y="2452815"/>
            <a:ext cx="6864652" cy="7067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Safebit</a:t>
            </a:r>
            <a:r>
              <a:rPr lang="zh-CN" altLang="en-US" dirty="0"/>
              <a:t>硬件钱包产品介绍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32" y="85725"/>
            <a:ext cx="10858500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Safebit</a:t>
            </a:r>
            <a:r>
              <a:rPr lang="zh-CN" altLang="en-US" dirty="0">
                <a:solidFill>
                  <a:schemeClr val="accent1"/>
                </a:solidFill>
              </a:rPr>
              <a:t>附加</a:t>
            </a:r>
            <a:r>
              <a:rPr lang="zh-CN" altLang="en-US" dirty="0"/>
              <a:t>硬件钱包功能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96571" y="2129579"/>
            <a:ext cx="8998858" cy="3899745"/>
            <a:chOff x="1596571" y="2129579"/>
            <a:chExt cx="8998858" cy="3899745"/>
          </a:xfrm>
        </p:grpSpPr>
        <p:grpSp>
          <p:nvGrpSpPr>
            <p:cNvPr id="10" name="组合 9"/>
            <p:cNvGrpSpPr/>
            <p:nvPr/>
          </p:nvGrpSpPr>
          <p:grpSpPr>
            <a:xfrm>
              <a:off x="1596571" y="2129579"/>
              <a:ext cx="8998858" cy="3899745"/>
              <a:chOff x="1596571" y="2129579"/>
              <a:chExt cx="8998858" cy="389974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596571" y="2129580"/>
                <a:ext cx="2109603" cy="3251200"/>
                <a:chOff x="1596571" y="2129580"/>
                <a:chExt cx="2518229" cy="325120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596571" y="2129580"/>
                  <a:ext cx="2518229" cy="3251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596571" y="2985215"/>
                  <a:ext cx="2359252" cy="757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zh-CN" altLang="en-US" sz="1000" dirty="0"/>
                    <a:t>集成</a:t>
                  </a:r>
                  <a:r>
                    <a:rPr lang="en-US" altLang="zh-CN" sz="1000" dirty="0" err="1"/>
                    <a:t>WebAuthn</a:t>
                  </a:r>
                  <a:endParaRPr lang="en-US" altLang="zh-CN" sz="1000" dirty="0"/>
                </a:p>
                <a:p>
                  <a:pPr marL="171450" indent="-1714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zh-CN" altLang="en-US" sz="1000" dirty="0"/>
                    <a:t>集成</a:t>
                  </a:r>
                  <a:r>
                    <a:rPr lang="en-US" altLang="zh-CN" sz="1000" dirty="0"/>
                    <a:t>Fido2</a:t>
                  </a:r>
                  <a:endParaRPr lang="en-US" altLang="zh-CN" sz="1000" dirty="0"/>
                </a:p>
                <a:p>
                  <a:pPr marL="171450" indent="-1714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zh-CN" altLang="en-US" sz="1000" dirty="0"/>
                    <a:t>集成</a:t>
                  </a:r>
                  <a:r>
                    <a:rPr lang="en-US" altLang="zh-CN" sz="1000" dirty="0"/>
                    <a:t>W3C-DID</a:t>
                  </a:r>
                  <a:endParaRPr lang="en-GB" altLang="zh-CN" sz="1000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400" b="1" dirty="0"/>
                    <a:t>个人权限认证器</a:t>
                  </a:r>
                  <a:endParaRPr lang="zh-CN" altLang="en-US" sz="1400" b="1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3892989" y="2129580"/>
                <a:ext cx="2109603" cy="2109045"/>
                <a:chOff x="1596571" y="2129580"/>
                <a:chExt cx="2518229" cy="2109045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596571" y="2129580"/>
                  <a:ext cx="2518229" cy="210904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1596571" y="2985215"/>
                  <a:ext cx="2359252" cy="757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GB" altLang="zh-CN" sz="1000" dirty="0"/>
                    <a:t>Python</a:t>
                  </a:r>
                  <a:r>
                    <a:rPr lang="zh-CN" altLang="en-US" sz="1000" dirty="0"/>
                    <a:t>语言支持</a:t>
                  </a:r>
                  <a:endParaRPr lang="en-US" altLang="zh-CN" sz="1000" dirty="0"/>
                </a:p>
                <a:p>
                  <a:pPr marL="171450" indent="-1714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US" altLang="zh-CN" sz="1000" dirty="0"/>
                    <a:t>C++</a:t>
                  </a:r>
                  <a:r>
                    <a:rPr lang="zh-CN" altLang="en-US" sz="1000" dirty="0"/>
                    <a:t>语言支持</a:t>
                  </a:r>
                  <a:endParaRPr lang="en-US" altLang="zh-CN" sz="1000" dirty="0"/>
                </a:p>
                <a:p>
                  <a:pPr marL="171450" indent="-1714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US" altLang="zh-CN" sz="1000" dirty="0"/>
                    <a:t>Rust</a:t>
                  </a:r>
                  <a:r>
                    <a:rPr lang="zh-CN" altLang="en-US" sz="1000" dirty="0"/>
                    <a:t>语言支持</a:t>
                  </a:r>
                  <a:endParaRPr lang="en-GB" altLang="zh-CN" sz="1000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400" b="1" dirty="0"/>
                    <a:t>多样的代码集成</a:t>
                  </a:r>
                  <a:endParaRPr lang="en-GB" sz="1400" b="1" dirty="0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189407" y="2129579"/>
                <a:ext cx="2109603" cy="3899745"/>
                <a:chOff x="1596571" y="2129579"/>
                <a:chExt cx="2518229" cy="389974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596571" y="2129579"/>
                  <a:ext cx="2518229" cy="389974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596571" y="2985215"/>
                  <a:ext cx="2359252" cy="756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zh-CN" altLang="en-US" sz="1000" dirty="0"/>
                    <a:t>系统层代码和应用层代码分离，可以基于系统层接口，自主维护币种签名及</a:t>
                  </a:r>
                  <a:r>
                    <a:rPr lang="en-US" altLang="zh-CN" sz="1000" dirty="0"/>
                    <a:t>UI</a:t>
                  </a:r>
                  <a:r>
                    <a:rPr lang="zh-CN" altLang="en-US" sz="1000" dirty="0"/>
                    <a:t>流程</a:t>
                  </a:r>
                  <a:endParaRPr lang="en-GB" altLang="zh-CN" sz="10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400" b="1" dirty="0"/>
                    <a:t>代码层级化</a:t>
                  </a:r>
                  <a:endParaRPr lang="en-GB" sz="1400" b="1" dirty="0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8485826" y="2129580"/>
                <a:ext cx="2109603" cy="2842470"/>
                <a:chOff x="1596571" y="2129580"/>
                <a:chExt cx="2518229" cy="2842470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1596571" y="2129580"/>
                  <a:ext cx="2518229" cy="284247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596571" y="2985215"/>
                  <a:ext cx="2359252" cy="526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zh-CN" altLang="en-US" sz="1000" dirty="0"/>
                    <a:t>支持定制个性化</a:t>
                  </a:r>
                  <a:r>
                    <a:rPr lang="en-US" altLang="zh-CN" sz="1000" dirty="0"/>
                    <a:t>NFT</a:t>
                  </a:r>
                  <a:r>
                    <a:rPr lang="zh-CN" altLang="en-US" sz="1000" dirty="0"/>
                    <a:t>背壳贴纸</a:t>
                  </a:r>
                  <a:endParaRPr lang="en-GB" altLang="zh-CN" sz="1000" dirty="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755548" y="2403509"/>
                  <a:ext cx="2200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400" b="1" dirty="0"/>
                    <a:t>个性化贴纸</a:t>
                  </a:r>
                  <a:endParaRPr lang="en-GB" sz="1400" b="1" dirty="0"/>
                </a:p>
              </p:txBody>
            </p:sp>
          </p:grpSp>
        </p:grpSp>
        <p:sp>
          <p:nvSpPr>
            <p:cNvPr id="11" name="矩形: 圆角 10"/>
            <p:cNvSpPr/>
            <p:nvPr/>
          </p:nvSpPr>
          <p:spPr>
            <a:xfrm>
              <a:off x="3187699" y="2482253"/>
              <a:ext cx="166939" cy="16693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484117" y="2482253"/>
              <a:ext cx="166939" cy="16693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7780535" y="2482253"/>
              <a:ext cx="166939" cy="16693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10076954" y="2482253"/>
              <a:ext cx="166939" cy="16693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022" y="57785"/>
            <a:ext cx="10858500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Safebit</a:t>
            </a:r>
            <a:r>
              <a:rPr lang="zh-CN" altLang="en-US" dirty="0"/>
              <a:t>主要元器件</a:t>
            </a:r>
            <a:r>
              <a:rPr lang="en-US" altLang="zh-CN" dirty="0"/>
              <a:t>BOM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" name="表格 6"/>
          <p:cNvGraphicFramePr>
            <a:graphicFrameLocks noGrp="1"/>
          </p:cNvGraphicFramePr>
          <p:nvPr/>
        </p:nvGraphicFramePr>
        <p:xfrm>
          <a:off x="1510123" y="1692052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611"/>
                <a:gridCol w="62213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型号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MCU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STM32H747XIH6U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nRF52832-QFAA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THD89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LCD</a:t>
                      </a:r>
                      <a:r>
                        <a:rPr lang="zh-CN" altLang="en-US" dirty="0"/>
                        <a:t>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</a:t>
                      </a:r>
                      <a:r>
                        <a:rPr lang="zh-CN" altLang="en-US" dirty="0"/>
                        <a:t>寸</a:t>
                      </a:r>
                      <a:r>
                        <a:rPr lang="en-US" altLang="zh-CN" dirty="0"/>
                        <a:t>800*480</a:t>
                      </a:r>
                      <a:r>
                        <a:rPr lang="zh-CN" altLang="en-US" dirty="0"/>
                        <a:t>两路</a:t>
                      </a:r>
                      <a:r>
                        <a:rPr lang="en-US" altLang="zh-CN" dirty="0"/>
                        <a:t>DSI</a:t>
                      </a:r>
                      <a:r>
                        <a:rPr lang="zh-CN" altLang="en-US" dirty="0"/>
                        <a:t>屏（含配套触摸板）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Camera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OV5640/OV2640</a:t>
                      </a:r>
                      <a:r>
                        <a:rPr lang="zh-CN" altLang="en-US" dirty="0"/>
                        <a:t>自动对焦版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NorFlash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兆易</a:t>
                      </a:r>
                      <a:r>
                        <a:rPr lang="en-US" altLang="zh-CN" dirty="0"/>
                        <a:t>16MB/8MB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16MB/64MB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EMMC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64GB/32GB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电池</a:t>
                      </a:r>
                      <a:r>
                        <a:rPr lang="en-US" altLang="zh-CN" dirty="0"/>
                        <a:t>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带采电功能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800mAh</a:t>
                      </a:r>
                      <a:r>
                        <a:rPr lang="zh-CN" altLang="en-US" dirty="0"/>
                        <a:t>的锂离子电池（带过充过放保护电路）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083298" y="3949482"/>
            <a:ext cx="4149276" cy="1360822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 for </a:t>
            </a:r>
            <a:endParaRPr lang="en-US" altLang="zh-CN" dirty="0"/>
          </a:p>
          <a:p>
            <a:r>
              <a:rPr lang="en-US" altLang="zh-CN" dirty="0"/>
              <a:t>watching.</a:t>
            </a:r>
            <a:endParaRPr lang="en-US" altLang="zh-CN" dirty="0"/>
          </a:p>
        </p:txBody>
      </p:sp>
      <p:grpSp>
        <p:nvGrpSpPr>
          <p:cNvPr id="38" name="组合 37"/>
          <p:cNvGrpSpPr/>
          <p:nvPr/>
        </p:nvGrpSpPr>
        <p:grpSpPr>
          <a:xfrm rot="5400000">
            <a:off x="-493142" y="3128864"/>
            <a:ext cx="2307085" cy="230834"/>
            <a:chOff x="11893263" y="-1451431"/>
            <a:chExt cx="2307085" cy="230834"/>
          </a:xfrm>
        </p:grpSpPr>
        <p:sp>
          <p:nvSpPr>
            <p:cNvPr id="39" name="文本框 38"/>
            <p:cNvSpPr txBox="1"/>
            <p:nvPr/>
          </p:nvSpPr>
          <p:spPr>
            <a:xfrm>
              <a:off x="11893263" y="-145142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tx1">
                      <a:alpha val="50000"/>
                    </a:schemeClr>
                  </a:solidFill>
                </a:rPr>
                <a:t>02</a:t>
              </a:r>
              <a:endParaRPr lang="en-GB" sz="9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887441" y="-1451431"/>
              <a:ext cx="3129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tx1">
                      <a:alpha val="50000"/>
                    </a:schemeClr>
                  </a:solidFill>
                </a:rPr>
                <a:t>15</a:t>
              </a:r>
              <a:endParaRPr lang="en-GB" sz="9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2329776" y="-1336013"/>
              <a:ext cx="1434056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424446" y="6233888"/>
            <a:ext cx="165740" cy="28800"/>
            <a:chOff x="481699" y="6431700"/>
            <a:chExt cx="165740" cy="28800"/>
          </a:xfrm>
          <a:solidFill>
            <a:schemeClr val="tx1"/>
          </a:solidFill>
        </p:grpSpPr>
        <p:sp>
          <p:nvSpPr>
            <p:cNvPr id="43" name="椭圆 42"/>
            <p:cNvSpPr/>
            <p:nvPr/>
          </p:nvSpPr>
          <p:spPr>
            <a:xfrm>
              <a:off x="481699" y="6431700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0169" y="6431700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椭圆 44"/>
            <p:cNvSpPr/>
            <p:nvPr/>
          </p:nvSpPr>
          <p:spPr>
            <a:xfrm>
              <a:off x="618639" y="6431700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10790288" y="4905820"/>
            <a:ext cx="1434056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常见硬件钱包形态</a:t>
            </a:r>
            <a:br>
              <a:rPr lang="en-US" altLang="zh-CN" dirty="0"/>
            </a:br>
            <a:endParaRPr lang="en-GB" dirty="0"/>
          </a:p>
        </p:txBody>
      </p:sp>
      <p:sp>
        <p:nvSpPr>
          <p:cNvPr id="7" name="文本框 6"/>
          <p:cNvSpPr txBox="1"/>
          <p:nvPr/>
        </p:nvSpPr>
        <p:spPr>
          <a:xfrm>
            <a:off x="611547" y="1028700"/>
            <a:ext cx="109562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硬件钱包从</a:t>
            </a:r>
            <a:r>
              <a:rPr lang="en-US" altLang="zh-CN" sz="2400" dirty="0"/>
              <a:t>13-16</a:t>
            </a:r>
            <a:r>
              <a:rPr lang="zh-CN" altLang="en-US" sz="2400" dirty="0"/>
              <a:t>年早期的产品化后，除了便携的卡式硬件钱包外，市面上的产品基本遵循“所见即所签”理念，大多定义了屏和按键的使用，早期产品看起来相对工业化，随着产品迭代和市场竞争，现在的产品越来越接近一个电子消费品（智能硬件钱包），安全还是最核心的需求。</a:t>
            </a:r>
            <a:endParaRPr lang="zh-CN" altLang="en-US" sz="2400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337789" y="6231172"/>
            <a:ext cx="309700" cy="215444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 descr="Trezor On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497" y="2868235"/>
            <a:ext cx="1085215" cy="10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Trezor Model 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3189" y="2952306"/>
            <a:ext cx="654601" cy="95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Ledger Nano X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559725" y="4547598"/>
            <a:ext cx="958104" cy="128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Ledger Stax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022" y="4541565"/>
            <a:ext cx="810563" cy="128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3834461" y="2523894"/>
            <a:ext cx="889136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 descr="手机屏幕的截图&#10;&#10;描述已自动生成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21" y="4406853"/>
            <a:ext cx="1295416" cy="154633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6688513" y="2847592"/>
            <a:ext cx="1415234" cy="100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5092" y="4374953"/>
            <a:ext cx="902076" cy="171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92802" y="2786943"/>
            <a:ext cx="1753235" cy="108521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8" name="图片 27" descr="桌子上的手机&#10;&#10;描述已自动生成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460" y="4473449"/>
            <a:ext cx="2063329" cy="156966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038777" y="4037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trezor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69736" y="59531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ledger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759990" y="39056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safepal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708488" y="6085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keystone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005113" y="39092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tangem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041450" y="6137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库神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0121393" y="39647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ngrave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常见硬件钱包技术路线</a:t>
            </a:r>
            <a:br>
              <a:rPr lang="en-US" altLang="zh-CN" dirty="0"/>
            </a:br>
            <a:endParaRPr lang="en-GB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2032000" y="973666"/>
          <a:ext cx="812799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路线选择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代表厂商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优缺点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Trezor</a:t>
                      </a:r>
                      <a:r>
                        <a:rPr lang="en-US" altLang="zh-CN" dirty="0"/>
                        <a:t> Model One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KeyPal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OneKey</a:t>
                      </a:r>
                      <a:r>
                        <a:rPr lang="en-US" altLang="zh-CN" dirty="0"/>
                        <a:t> Classic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KeyStone</a:t>
                      </a:r>
                      <a:r>
                        <a:rPr lang="en-US" altLang="zh-CN" dirty="0"/>
                        <a:t> 3 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完全受控，研发团队掌握所有技术点，主要使用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和部分</a:t>
                      </a:r>
                      <a:r>
                        <a:rPr lang="en-US" altLang="zh-CN" dirty="0"/>
                        <a:t>rust</a:t>
                      </a:r>
                      <a:r>
                        <a:rPr lang="zh-CN" altLang="en-US" dirty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BOLOS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Ledger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</a:t>
                      </a:r>
                      <a:r>
                        <a:rPr lang="en-US" altLang="zh-CN" dirty="0" err="1"/>
                        <a:t>JavaCard</a:t>
                      </a:r>
                      <a:r>
                        <a:rPr lang="en-US" altLang="zh-CN" dirty="0"/>
                        <a:t> cos</a:t>
                      </a:r>
                      <a:r>
                        <a:rPr lang="zh-CN" altLang="en-US" dirty="0"/>
                        <a:t>完全受控，但需有授权，研发团队掌握所有技术点，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语言开发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Android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库神、</a:t>
                      </a:r>
                      <a:r>
                        <a:rPr lang="en-US" altLang="zh-CN" dirty="0"/>
                        <a:t>keystone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需裁剪特定版本</a:t>
                      </a:r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，技术难度高，安全定义困难。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Micropython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Trezor</a:t>
                      </a:r>
                      <a:r>
                        <a:rPr lang="en-US" altLang="zh-CN" dirty="0"/>
                        <a:t> Model T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OneKey</a:t>
                      </a:r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完全受控，类</a:t>
                      </a:r>
                      <a:r>
                        <a:rPr lang="en-US" altLang="zh-CN" dirty="0" err="1"/>
                        <a:t>Javacard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os</a:t>
                      </a:r>
                      <a:r>
                        <a:rPr lang="zh-CN" altLang="en-US" dirty="0"/>
                        <a:t>，不需授权，主要使用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Rust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2" y="153035"/>
            <a:ext cx="10858500" cy="1028700"/>
          </a:xfrm>
        </p:spPr>
        <p:txBody>
          <a:bodyPr/>
          <a:lstStyle/>
          <a:p>
            <a:r>
              <a:rPr lang="zh-CN" altLang="en-US" dirty="0"/>
              <a:t>智能硬件钱包产品特点分析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648945" y="1422542"/>
            <a:ext cx="10683347" cy="4481098"/>
            <a:chOff x="648945" y="1422542"/>
            <a:chExt cx="10683347" cy="4481098"/>
          </a:xfrm>
        </p:grpSpPr>
        <p:grpSp>
          <p:nvGrpSpPr>
            <p:cNvPr id="32" name="组合 31"/>
            <p:cNvGrpSpPr/>
            <p:nvPr/>
          </p:nvGrpSpPr>
          <p:grpSpPr>
            <a:xfrm>
              <a:off x="648945" y="1422542"/>
              <a:ext cx="3844990" cy="2085277"/>
              <a:chOff x="648945" y="1422542"/>
              <a:chExt cx="3844990" cy="208527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2408658" y="1422542"/>
                <a:ext cx="2085277" cy="2085277"/>
                <a:chOff x="2152185" y="1522143"/>
                <a:chExt cx="2085277" cy="2085277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2152185" y="1522143"/>
                  <a:ext cx="2085277" cy="2085277"/>
                </a:xfrm>
                <a:prstGeom prst="ellipse">
                  <a:avLst/>
                </a:prstGeom>
                <a:solidFill>
                  <a:schemeClr val="accent1">
                    <a:alpha val="10000"/>
                  </a:schemeClr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2443973" y="1825105"/>
                  <a:ext cx="1501700" cy="1479353"/>
                </a:xfrm>
                <a:prstGeom prst="ellipse">
                  <a:avLst/>
                </a:prstGeom>
                <a:pattFill prst="pct5">
                  <a:fgClr>
                    <a:srgbClr val="E4E6EA"/>
                  </a:fgClr>
                  <a:bgClr>
                    <a:srgbClr val="ADB5BF"/>
                  </a:bgClr>
                </a:patt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ym typeface="+mn-lt"/>
                  </a:endParaRP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672233" y="2229919"/>
                <a:ext cx="19192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algn="r">
                  <a:buSzPct val="25000"/>
                </a:pPr>
                <a:r>
                  <a:rPr lang="zh-CN" altLang="en-US" b="1" dirty="0"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高交互性</a:t>
                </a:r>
                <a:endParaRPr lang="en-US" altLang="zh-CN" b="1" dirty="0"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48945" y="2669465"/>
                <a:ext cx="1931118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大屏、触摸、高分辨率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0400" y="4260402"/>
              <a:ext cx="4402246" cy="1643238"/>
              <a:chOff x="660400" y="4260402"/>
              <a:chExt cx="4402246" cy="1643238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3419408" y="4260402"/>
                <a:ext cx="1643238" cy="1643238"/>
                <a:chOff x="2152185" y="1522143"/>
                <a:chExt cx="2085277" cy="2085277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2152185" y="1522143"/>
                  <a:ext cx="2085277" cy="2085277"/>
                </a:xfrm>
                <a:prstGeom prst="ellipse">
                  <a:avLst/>
                </a:prstGeom>
                <a:solidFill>
                  <a:schemeClr val="accent1">
                    <a:alpha val="10000"/>
                  </a:schemeClr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443974" y="1825105"/>
                  <a:ext cx="1501700" cy="1479353"/>
                </a:xfrm>
                <a:prstGeom prst="ellipse">
                  <a:avLst/>
                </a:prstGeom>
                <a:pattFill prst="pct5">
                  <a:fgClr>
                    <a:srgbClr val="E4E6EA"/>
                  </a:fgClr>
                  <a:bgClr>
                    <a:srgbClr val="ADB5BF"/>
                  </a:bgClr>
                </a:patt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ym typeface="+mn-lt"/>
                  </a:endParaRPr>
                </a:p>
              </p:txBody>
            </p:sp>
          </p:grpSp>
          <p:sp>
            <p:nvSpPr>
              <p:cNvPr id="47" name="文本框 46"/>
              <p:cNvSpPr txBox="1"/>
              <p:nvPr/>
            </p:nvSpPr>
            <p:spPr>
              <a:xfrm>
                <a:off x="672233" y="4754991"/>
                <a:ext cx="27210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algn="r">
                  <a:buSzPct val="25000"/>
                </a:pPr>
                <a:r>
                  <a:rPr lang="zh-CN" altLang="en-US" b="1" dirty="0">
                    <a:effectLst>
                      <a:outerShdw blurRad="76200" dist="50800" dir="5400000" algn="ctr" rotWithShape="0">
                        <a:schemeClr val="accent3">
                          <a:alpha val="20000"/>
                        </a:schemeClr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美观性</a:t>
                </a:r>
                <a:endParaRPr lang="en-US" altLang="zh-CN" b="1" dirty="0"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660400" y="5139712"/>
                <a:ext cx="2732896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algn="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1200" dirty="0"/>
                  <a:t>造型更符合时代潮流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019904" y="2319453"/>
              <a:ext cx="5986287" cy="2665142"/>
              <a:chOff x="5019904" y="2319453"/>
              <a:chExt cx="5986287" cy="2665142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5019904" y="2319453"/>
                <a:ext cx="2665142" cy="2665142"/>
                <a:chOff x="2152185" y="1522143"/>
                <a:chExt cx="2085277" cy="2085277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2152185" y="1522143"/>
                  <a:ext cx="2085277" cy="2085277"/>
                </a:xfrm>
                <a:prstGeom prst="ellipse">
                  <a:avLst/>
                </a:prstGeom>
                <a:solidFill>
                  <a:schemeClr val="accent1">
                    <a:alpha val="10000"/>
                  </a:schemeClr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443973" y="1825105"/>
                  <a:ext cx="1501700" cy="1479353"/>
                </a:xfrm>
                <a:prstGeom prst="ellipse">
                  <a:avLst/>
                </a:prstGeom>
                <a:pattFill prst="pct5">
                  <a:fgClr>
                    <a:srgbClr val="E4E6EA"/>
                  </a:fgClr>
                  <a:bgClr>
                    <a:srgbClr val="ADB5BF"/>
                  </a:bgClr>
                </a:patt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ym typeface="+mn-lt"/>
                  </a:endParaRPr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7366257" y="4219731"/>
                <a:ext cx="21972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b="1" dirty="0">
                    <a:effectLst>
                      <a:outerShdw blurRad="76200" dist="50800" dir="5400000" algn="ctr" rotWithShape="0">
                        <a:schemeClr val="accent2">
                          <a:alpha val="20000"/>
                        </a:schemeClr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摄像头集成</a:t>
                </a:r>
                <a:endParaRPr lang="en-US" altLang="zh-CN" b="1" dirty="0"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366257" y="4597386"/>
                <a:ext cx="363993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1200" dirty="0"/>
                  <a:t>支持扫码，连通现实世界与数字世界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954536" y="1744721"/>
              <a:ext cx="3377756" cy="1747019"/>
              <a:chOff x="7954536" y="1744721"/>
              <a:chExt cx="3377756" cy="174701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7954536" y="1744721"/>
                <a:ext cx="1747019" cy="1747019"/>
                <a:chOff x="2152185" y="1522143"/>
                <a:chExt cx="2085277" cy="2085277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2152185" y="1522143"/>
                  <a:ext cx="2085277" cy="2085277"/>
                </a:xfrm>
                <a:prstGeom prst="ellipse">
                  <a:avLst/>
                </a:prstGeom>
                <a:solidFill>
                  <a:schemeClr val="accent1">
                    <a:alpha val="10000"/>
                  </a:schemeClr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400"/>
                  <a:endParaRPr lang="zh-CN" altLang="en-US" sz="2000" b="1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443973" y="1825105"/>
                  <a:ext cx="1501699" cy="1479352"/>
                </a:xfrm>
                <a:prstGeom prst="ellipse">
                  <a:avLst/>
                </a:prstGeom>
                <a:pattFill prst="pct5">
                  <a:fgClr>
                    <a:srgbClr val="E4E6EA"/>
                  </a:fgClr>
                  <a:bgClr>
                    <a:srgbClr val="ADB5BF"/>
                  </a:bgClr>
                </a:patt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ym typeface="+mn-lt"/>
                  </a:endParaRPr>
                </a:p>
              </p:txBody>
            </p:sp>
          </p:grpSp>
          <p:sp>
            <p:nvSpPr>
              <p:cNvPr id="37" name="文本框 36"/>
              <p:cNvSpPr txBox="1"/>
              <p:nvPr/>
            </p:nvSpPr>
            <p:spPr>
              <a:xfrm>
                <a:off x="9457098" y="2226116"/>
                <a:ext cx="18751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b="1" dirty="0">
                    <a:effectLst>
                      <a:outerShdw blurRad="76200" dist="50800" dir="5400000" algn="ctr" rotWithShape="0">
                        <a:schemeClr val="accent4">
                          <a:alpha val="20000"/>
                        </a:schemeClr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大数据处理能力</a:t>
                </a:r>
                <a:endParaRPr lang="en-US" altLang="zh-CN" b="1" dirty="0">
                  <a:effectLst>
                    <a:outerShdw blurRad="76200" dist="50800" dir="5400000" algn="ctr" rotWithShape="0">
                      <a:schemeClr val="accent4">
                        <a:alpha val="20000"/>
                      </a:scheme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457097" y="2630147"/>
                <a:ext cx="1875194" cy="612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1200" dirty="0"/>
                  <a:t>主频，内存，存储区别于传统嵌入式安全设备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5969000" y="983831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本质上是一个</a:t>
            </a:r>
            <a:r>
              <a:rPr lang="zh-CN" altLang="en-US" dirty="0">
                <a:solidFill>
                  <a:srgbClr val="FF0000"/>
                </a:solidFill>
              </a:rPr>
              <a:t>几乎不受硬件资源限制</a:t>
            </a:r>
            <a:r>
              <a:rPr lang="zh-CN" altLang="en-US" dirty="0"/>
              <a:t>的安全智能硬件设备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-8890"/>
            <a:ext cx="10858500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Safebit</a:t>
            </a:r>
            <a:r>
              <a:rPr lang="zh-CN" altLang="en-US" dirty="0"/>
              <a:t>基本硬件参数</a:t>
            </a:r>
            <a:br>
              <a:rPr lang="en-US" altLang="zh-CN" dirty="0"/>
            </a:br>
            <a:endParaRPr lang="en-GB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19966" y="1715448"/>
            <a:ext cx="10752069" cy="3777573"/>
            <a:chOff x="719966" y="1715448"/>
            <a:chExt cx="10752069" cy="3777573"/>
          </a:xfrm>
        </p:grpSpPr>
        <p:grpSp>
          <p:nvGrpSpPr>
            <p:cNvPr id="10" name="组合 9"/>
            <p:cNvGrpSpPr/>
            <p:nvPr/>
          </p:nvGrpSpPr>
          <p:grpSpPr>
            <a:xfrm>
              <a:off x="8155814" y="1715448"/>
              <a:ext cx="3316221" cy="3777573"/>
              <a:chOff x="8202679" y="1713522"/>
              <a:chExt cx="3316221" cy="377757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8202679" y="1713522"/>
                <a:ext cx="3316221" cy="1212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361976" y="2186048"/>
                <a:ext cx="2015638" cy="29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500W</a:t>
                </a:r>
                <a:r>
                  <a:rPr lang="zh-CN" altLang="en-US" sz="1000" dirty="0"/>
                  <a:t>分辨率，支持扫码交互</a:t>
                </a:r>
                <a:endParaRPr lang="en-GB" altLang="zh-CN" sz="1000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 flipH="1">
                <a:off x="8540043" y="2031608"/>
                <a:ext cx="576000" cy="57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361976" y="1819145"/>
                <a:ext cx="2015638" cy="37555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dirty="0"/>
                  <a:t>摄像头集成</a:t>
                </a:r>
                <a:endParaRPr lang="en-GB" altLang="zh-CN" sz="1400" b="1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202679" y="2996222"/>
                <a:ext cx="3316221" cy="1212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9361976" y="3468748"/>
                <a:ext cx="2015638" cy="525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altLang="zh-CN" sz="1000" dirty="0"/>
                  <a:t>Stm32H7</a:t>
                </a:r>
                <a:r>
                  <a:rPr lang="zh-CN" altLang="en-US" sz="1000" dirty="0"/>
                  <a:t>处理器，主频达</a:t>
                </a:r>
                <a:r>
                  <a:rPr lang="en-US" altLang="zh-CN" sz="1000" dirty="0"/>
                  <a:t>480MHz</a:t>
                </a:r>
                <a:r>
                  <a:rPr lang="zh-CN" altLang="en-US" sz="1000" dirty="0"/>
                  <a:t>，流畅无卡顿</a:t>
                </a:r>
                <a:endParaRPr lang="en-GB" altLang="zh-CN" sz="10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 flipH="1">
                <a:off x="8540043" y="3314308"/>
                <a:ext cx="576000" cy="57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361976" y="3101845"/>
                <a:ext cx="2015638" cy="37555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dirty="0"/>
                  <a:t>高性能处理器</a:t>
                </a:r>
                <a:endParaRPr lang="en-GB" altLang="zh-CN" sz="1400" b="1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02679" y="4278922"/>
                <a:ext cx="3316221" cy="1212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361976" y="4751448"/>
                <a:ext cx="2015638" cy="525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000" dirty="0"/>
                  <a:t>最大支持</a:t>
                </a:r>
                <a:r>
                  <a:rPr lang="en-US" altLang="zh-CN" sz="1000" dirty="0"/>
                  <a:t>64GB</a:t>
                </a:r>
                <a:r>
                  <a:rPr lang="zh-CN" altLang="en-US" sz="1000" dirty="0"/>
                  <a:t>固化存储</a:t>
                </a: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 dirty="0"/>
                  <a:t>最大支持</a:t>
                </a:r>
                <a:r>
                  <a:rPr lang="en-US" altLang="zh-CN" sz="1000" dirty="0"/>
                  <a:t>32MB</a:t>
                </a:r>
                <a:r>
                  <a:rPr lang="zh-CN" altLang="en-US" sz="1000" dirty="0"/>
                  <a:t>运行内存</a:t>
                </a:r>
                <a:endParaRPr lang="en-GB" altLang="zh-CN" sz="10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 flipH="1">
                <a:off x="8540043" y="4597008"/>
                <a:ext cx="576000" cy="57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361976" y="4384545"/>
                <a:ext cx="2015638" cy="37555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dirty="0"/>
                  <a:t>大容量存储</a:t>
                </a:r>
                <a:endParaRPr lang="en-GB" altLang="zh-CN" sz="1400" b="1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19966" y="1715448"/>
              <a:ext cx="3316221" cy="3777573"/>
              <a:chOff x="8202679" y="1713522"/>
              <a:chExt cx="3316221" cy="377757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202679" y="1713522"/>
                <a:ext cx="3316221" cy="1212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9361976" y="2186048"/>
                <a:ext cx="2015638" cy="29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GB" altLang="zh-CN" sz="1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 flipH="1">
                <a:off x="8540043" y="2031608"/>
                <a:ext cx="576000" cy="57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361976" y="1819145"/>
                <a:ext cx="2015638" cy="37555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dirty="0"/>
                  <a:t>硬件尺寸</a:t>
                </a:r>
                <a:endParaRPr lang="en-GB" altLang="zh-CN" sz="1400" b="1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202679" y="2996222"/>
                <a:ext cx="3316221" cy="1212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361976" y="3468748"/>
                <a:ext cx="2015638" cy="29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altLang="zh-CN" sz="1000" dirty="0"/>
                  <a:t>800</a:t>
                </a:r>
                <a:r>
                  <a:rPr lang="en-US" altLang="zh-CN" sz="1000" dirty="0" err="1"/>
                  <a:t>mAh</a:t>
                </a:r>
                <a:r>
                  <a:rPr lang="zh-CN" altLang="en-US" sz="1000" dirty="0"/>
                  <a:t>大电池，</a:t>
                </a:r>
                <a:r>
                  <a:rPr lang="en-US" altLang="zh-CN" sz="1000" dirty="0"/>
                  <a:t>4</a:t>
                </a:r>
                <a:r>
                  <a:rPr lang="zh-CN" altLang="en-US" sz="1000" dirty="0"/>
                  <a:t>小时以上续航</a:t>
                </a:r>
                <a:endParaRPr lang="en-GB" altLang="zh-CN" sz="10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 flipH="1">
                <a:off x="8540043" y="3314308"/>
                <a:ext cx="576000" cy="57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361976" y="3101845"/>
                <a:ext cx="2015638" cy="37555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dirty="0"/>
                  <a:t>电池容量</a:t>
                </a:r>
                <a:endParaRPr lang="en-GB" altLang="zh-CN" sz="1400" b="1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202679" y="4278922"/>
                <a:ext cx="3316221" cy="12121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361976" y="4751448"/>
                <a:ext cx="2015638" cy="29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000" dirty="0"/>
                  <a:t>多芯片设计，安全芯片达</a:t>
                </a:r>
                <a:r>
                  <a:rPr lang="en-US" altLang="zh-CN" sz="1000" dirty="0"/>
                  <a:t>EAL6+</a:t>
                </a:r>
                <a:endParaRPr lang="en-GB" altLang="zh-CN" sz="10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 flipH="1">
                <a:off x="8540043" y="4597008"/>
                <a:ext cx="576000" cy="57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altLang="zh-CN"/>
                  <a:t>3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361976" y="4384545"/>
                <a:ext cx="2015638" cy="37555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400" b="1" dirty="0"/>
                  <a:t>安全级别</a:t>
                </a:r>
                <a:endParaRPr lang="en-GB" altLang="zh-CN" sz="1400" b="1" dirty="0"/>
              </a:p>
            </p:txBody>
          </p:sp>
        </p:grpSp>
      </p:grpSp>
      <p:pic>
        <p:nvPicPr>
          <p:cNvPr id="7" name="图片 6" descr="瀑布图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44" y="1174443"/>
            <a:ext cx="3634416" cy="2044359"/>
          </a:xfrm>
          <a:prstGeom prst="rect">
            <a:avLst/>
          </a:prstGeom>
        </p:spPr>
      </p:pic>
      <p:pic>
        <p:nvPicPr>
          <p:cNvPr id="6" name="图片 5" descr="图片包含 游戏机, 桌子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44" y="3395958"/>
            <a:ext cx="3634416" cy="25077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913576" y="2267150"/>
            <a:ext cx="2015638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1000" dirty="0"/>
              <a:t>92.4 × 53.6 × 9.0 (mm)</a:t>
            </a:r>
            <a:endParaRPr lang="en-GB" altLang="zh-CN" sz="1000" dirty="0"/>
          </a:p>
          <a:p>
            <a:pPr>
              <a:lnSpc>
                <a:spcPct val="150000"/>
              </a:lnSpc>
            </a:pPr>
            <a:r>
              <a:rPr lang="en-GB" altLang="zh-CN" sz="1000" dirty="0"/>
              <a:t>3.1</a:t>
            </a:r>
            <a:r>
              <a:rPr lang="zh-CN" altLang="en-US" sz="1000" dirty="0"/>
              <a:t>寸 </a:t>
            </a:r>
            <a:r>
              <a:rPr lang="en-US" altLang="zh-CN" sz="1000" dirty="0"/>
              <a:t>800*480</a:t>
            </a:r>
            <a:r>
              <a:rPr lang="zh-CN" altLang="en-US" sz="1000" dirty="0"/>
              <a:t>分辨率液晶屏</a:t>
            </a:r>
            <a:endParaRPr lang="en-GB" altLang="zh-CN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0"/>
            <a:ext cx="10858500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Safebit</a:t>
            </a:r>
            <a:r>
              <a:rPr lang="zh-CN" altLang="en-US" dirty="0"/>
              <a:t>软件架构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34" y="1048432"/>
            <a:ext cx="11760203" cy="56331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15" y="229870"/>
            <a:ext cx="10858500" cy="76073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Safebit</a:t>
            </a:r>
            <a:r>
              <a:rPr lang="zh-CN" altLang="en-US" dirty="0">
                <a:solidFill>
                  <a:schemeClr val="accent1"/>
                </a:solidFill>
              </a:rPr>
              <a:t>核心</a:t>
            </a:r>
            <a:r>
              <a:rPr lang="zh-CN" altLang="en-US" dirty="0"/>
              <a:t>硬件钱包功能</a:t>
            </a:r>
            <a:br>
              <a:rPr lang="zh-CN" altLang="en-US" dirty="0"/>
            </a:br>
            <a:endParaRPr lang="en-GB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60402" y="1654247"/>
            <a:ext cx="10858499" cy="3549505"/>
            <a:chOff x="660401" y="1673364"/>
            <a:chExt cx="10858499" cy="3549505"/>
          </a:xfrm>
        </p:grpSpPr>
        <p:grpSp>
          <p:nvGrpSpPr>
            <p:cNvPr id="9" name="组合 8"/>
            <p:cNvGrpSpPr/>
            <p:nvPr/>
          </p:nvGrpSpPr>
          <p:grpSpPr>
            <a:xfrm>
              <a:off x="660401" y="1895474"/>
              <a:ext cx="2057399" cy="3327395"/>
              <a:chOff x="660401" y="1895474"/>
              <a:chExt cx="2057399" cy="332739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660401" y="1895474"/>
                <a:ext cx="2057399" cy="33273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791631" y="3243683"/>
                <a:ext cx="18694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兼容常用硬件钱包</a:t>
                </a:r>
                <a:r>
                  <a:rPr lang="en-US" altLang="zh-CN" sz="1000" dirty="0"/>
                  <a:t>BIP</a:t>
                </a:r>
                <a:r>
                  <a:rPr lang="zh-CN" altLang="en-US" sz="1000" dirty="0"/>
                  <a:t>与</a:t>
                </a:r>
                <a:r>
                  <a:rPr lang="en-US" altLang="zh-CN" sz="1000" dirty="0"/>
                  <a:t>EIP</a:t>
                </a:r>
                <a:endParaRPr lang="en-US" altLang="zh-CN" sz="1000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54380" y="2510827"/>
                <a:ext cx="186944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 b="1" dirty="0"/>
                  <a:t>兼容现有规范</a:t>
                </a:r>
                <a:endParaRPr lang="en-GB" altLang="zh-CN" sz="1400" b="1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54380" y="2028500"/>
                <a:ext cx="186944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GB" altLang="zh-CN" sz="1600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rPr>
                  <a:t>01</a:t>
                </a:r>
                <a:endParaRPr lang="en-GB" altLang="zh-CN" sz="1600" dirty="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839812" y="2367054"/>
                <a:ext cx="1698576" cy="0"/>
              </a:xfrm>
              <a:prstGeom prst="line">
                <a:avLst/>
              </a:prstGeom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860676" y="1895474"/>
              <a:ext cx="2057399" cy="2387601"/>
              <a:chOff x="2860676" y="1895474"/>
              <a:chExt cx="2057399" cy="238760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860676" y="1895474"/>
                <a:ext cx="2057399" cy="23876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967355" y="3248062"/>
                <a:ext cx="18694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兼容</a:t>
                </a:r>
                <a:r>
                  <a:rPr lang="en-US" altLang="zh-CN" sz="1000" dirty="0"/>
                  <a:t>MetaMask</a:t>
                </a:r>
                <a:r>
                  <a:rPr lang="zh-CN" altLang="en-US" sz="1000" dirty="0"/>
                  <a:t>等</a:t>
                </a:r>
                <a:r>
                  <a:rPr lang="en-US" altLang="zh-CN" sz="1000" dirty="0"/>
                  <a:t>25</a:t>
                </a:r>
                <a:r>
                  <a:rPr lang="zh-CN" altLang="en-US" sz="1000" dirty="0"/>
                  <a:t>款主流钱包</a:t>
                </a:r>
                <a:endParaRPr lang="en-US" altLang="zh-CN" sz="1000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954655" y="2510827"/>
                <a:ext cx="186944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 b="1" dirty="0"/>
                  <a:t>兼容主流钱包</a:t>
                </a:r>
                <a:endParaRPr lang="en-GB" altLang="zh-CN" sz="1400" b="1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954655" y="2028500"/>
                <a:ext cx="186944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GB" altLang="zh-CN" sz="1600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rPr>
                  <a:t>02</a:t>
                </a:r>
                <a:endParaRPr lang="en-GB" altLang="zh-CN" sz="1600" dirty="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3040087" y="2367054"/>
                <a:ext cx="1698576" cy="0"/>
              </a:xfrm>
              <a:prstGeom prst="line">
                <a:avLst/>
              </a:prstGeom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7261226" y="1895474"/>
              <a:ext cx="2057399" cy="3112171"/>
              <a:chOff x="7261226" y="1895474"/>
              <a:chExt cx="2057399" cy="311217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261226" y="1895474"/>
                <a:ext cx="2057399" cy="31121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355205" y="2510827"/>
                <a:ext cx="186944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 b="1" dirty="0"/>
                  <a:t>高安全级别</a:t>
                </a:r>
                <a:endParaRPr lang="en-GB" altLang="zh-CN" sz="1400" b="1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7355205" y="2028500"/>
                <a:ext cx="186944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GB" altLang="zh-CN" sz="1600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rPr>
                  <a:t>0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rPr>
                  <a:t>3</a:t>
                </a:r>
                <a:endParaRPr lang="en-GB" altLang="zh-CN" sz="1600" dirty="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7440637" y="2367054"/>
                <a:ext cx="1698576" cy="0"/>
              </a:xfrm>
              <a:prstGeom prst="line">
                <a:avLst/>
              </a:prstGeom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9461501" y="1895474"/>
              <a:ext cx="2057399" cy="2140093"/>
              <a:chOff x="9461501" y="1895474"/>
              <a:chExt cx="2057399" cy="214009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9461501" y="1895474"/>
                <a:ext cx="2057399" cy="21400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555480" y="3011440"/>
                <a:ext cx="1869440" cy="352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buSzPct val="50000"/>
                </a:pPr>
                <a:r>
                  <a:rPr lang="zh-CN" altLang="en-US" sz="1000" dirty="0"/>
                  <a:t>创建钱包流程完全脱机</a:t>
                </a:r>
                <a:endParaRPr lang="en-GB" altLang="zh-CN" sz="1000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555480" y="2510827"/>
                <a:ext cx="1869440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 b="1" dirty="0"/>
                  <a:t>脱机应用</a:t>
                </a:r>
                <a:endParaRPr lang="en-GB" altLang="zh-CN" sz="1400" b="1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9555480" y="2028500"/>
                <a:ext cx="186944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GB" altLang="zh-CN" sz="1600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rPr>
                  <a:t>0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rPr>
                  <a:t>4</a:t>
                </a:r>
                <a:endParaRPr lang="en-GB" altLang="zh-CN" sz="1600" dirty="0"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9640912" y="2367054"/>
                <a:ext cx="1698576" cy="0"/>
              </a:xfrm>
              <a:prstGeom prst="line">
                <a:avLst/>
              </a:prstGeom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任意多边形: 形状 27"/>
            <p:cNvSpPr>
              <a:spLocks noChangeAspect="1"/>
            </p:cNvSpPr>
            <p:nvPr/>
          </p:nvSpPr>
          <p:spPr bwMode="auto">
            <a:xfrm>
              <a:off x="5395638" y="1809908"/>
              <a:ext cx="205561" cy="171132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076032" y="1673364"/>
              <a:ext cx="444222" cy="444220"/>
              <a:chOff x="5116789" y="1303805"/>
              <a:chExt cx="444222" cy="44422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116789" y="1303805"/>
                <a:ext cx="444222" cy="4442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6" name="任意多边形: 形状 25"/>
              <p:cNvSpPr>
                <a:spLocks noChangeAspect="1"/>
              </p:cNvSpPr>
              <p:nvPr/>
            </p:nvSpPr>
            <p:spPr bwMode="auto">
              <a:xfrm>
                <a:off x="5236119" y="1432312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476582" y="1673364"/>
              <a:ext cx="444222" cy="444220"/>
              <a:chOff x="5919792" y="1303805"/>
              <a:chExt cx="444222" cy="44422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919792" y="1303805"/>
                <a:ext cx="444222" cy="4442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4" name="任意多边形: 形状 23"/>
              <p:cNvSpPr>
                <a:spLocks noChangeAspect="1"/>
              </p:cNvSpPr>
              <p:nvPr/>
            </p:nvSpPr>
            <p:spPr bwMode="auto">
              <a:xfrm>
                <a:off x="6039122" y="1455832"/>
                <a:ext cx="205561" cy="163687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676857" y="1673364"/>
              <a:ext cx="444222" cy="444220"/>
              <a:chOff x="6722795" y="1303805"/>
              <a:chExt cx="444222" cy="44422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722795" y="1303805"/>
                <a:ext cx="444222" cy="4442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2" name="任意多边形: 形状 21"/>
              <p:cNvSpPr>
                <a:spLocks noChangeAspect="1"/>
              </p:cNvSpPr>
              <p:nvPr/>
            </p:nvSpPr>
            <p:spPr bwMode="auto">
              <a:xfrm>
                <a:off x="6851141" y="1423135"/>
                <a:ext cx="187529" cy="20556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75757" y="1673364"/>
              <a:ext cx="444222" cy="444220"/>
              <a:chOff x="3866383" y="4593105"/>
              <a:chExt cx="444222" cy="44422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866383" y="4593105"/>
                <a:ext cx="444222" cy="4442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0" name="任意多边形: 形状 19"/>
              <p:cNvSpPr>
                <a:spLocks noChangeAspect="1"/>
              </p:cNvSpPr>
              <p:nvPr/>
            </p:nvSpPr>
            <p:spPr bwMode="auto">
              <a:xfrm>
                <a:off x="3985714" y="4738130"/>
                <a:ext cx="205561" cy="15417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7355204" y="3144609"/>
            <a:ext cx="186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采用</a:t>
            </a:r>
            <a:r>
              <a:rPr lang="en-US" altLang="zh-CN" sz="1000" dirty="0"/>
              <a:t>CCEAL6+</a:t>
            </a:r>
            <a:r>
              <a:rPr lang="zh-CN" altLang="en-US" sz="1000" dirty="0"/>
              <a:t>的安全芯片级别，密钥永不出芯片</a:t>
            </a:r>
            <a:endParaRPr lang="en-US" altLang="zh-CN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2" y="0"/>
            <a:ext cx="10858500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Safebit</a:t>
            </a:r>
            <a:r>
              <a:rPr lang="zh-CN" altLang="en-US" dirty="0">
                <a:solidFill>
                  <a:schemeClr val="accent1"/>
                </a:solidFill>
              </a:rPr>
              <a:t>智能</a:t>
            </a:r>
            <a:r>
              <a:rPr lang="zh-CN" altLang="en-US" dirty="0"/>
              <a:t>硬件钱包功能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241236" y="1751299"/>
            <a:ext cx="9694921" cy="3371447"/>
            <a:chOff x="1276842" y="2365132"/>
            <a:chExt cx="13095475" cy="3371447"/>
          </a:xfrm>
        </p:grpSpPr>
        <p:grpSp>
          <p:nvGrpSpPr>
            <p:cNvPr id="11" name="组合 10"/>
            <p:cNvGrpSpPr/>
            <p:nvPr/>
          </p:nvGrpSpPr>
          <p:grpSpPr>
            <a:xfrm>
              <a:off x="7829135" y="2365132"/>
              <a:ext cx="3198474" cy="3371447"/>
              <a:chOff x="8320426" y="2071450"/>
              <a:chExt cx="3198474" cy="3371447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8457547" y="2394896"/>
                <a:ext cx="3061353" cy="3048001"/>
                <a:chOff x="8457547" y="2394896"/>
                <a:chExt cx="3061353" cy="3048001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8457547" y="2394896"/>
                  <a:ext cx="3061353" cy="304800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 flipH="1">
                  <a:off x="8506563" y="3621520"/>
                  <a:ext cx="2789327" cy="830997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600" b="1" dirty="0"/>
                    <a:t>支持多</a:t>
                  </a:r>
                  <a:r>
                    <a:rPr lang="en-GB" altLang="zh-CN" sz="1600" b="1" dirty="0"/>
                    <a:t>Passphrase</a:t>
                  </a:r>
                  <a:endParaRPr lang="en-US" altLang="zh-CN" sz="1600" b="1" dirty="0"/>
                </a:p>
                <a:p>
                  <a:r>
                    <a:rPr lang="zh-CN" altLang="en-US" sz="1600" b="1" dirty="0"/>
                    <a:t>支持</a:t>
                  </a:r>
                  <a:r>
                    <a:rPr lang="en-GB" altLang="zh-CN" sz="1600" b="1" dirty="0"/>
                    <a:t>SLIP39 </a:t>
                  </a:r>
                  <a:r>
                    <a:rPr lang="en-GB" altLang="zh-CN" sz="1600" b="1" dirty="0" err="1"/>
                    <a:t>shamir</a:t>
                  </a:r>
                  <a:endParaRPr lang="en-US" altLang="zh-CN" sz="1600" b="1" dirty="0"/>
                </a:p>
                <a:p>
                  <a:r>
                    <a:rPr lang="zh-CN" altLang="en-US" sz="1600" b="1" dirty="0"/>
                    <a:t>支持多重签名</a:t>
                  </a:r>
                  <a:endParaRPr lang="en-GB" altLang="zh-CN" sz="1600" b="1" dirty="0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8320426" y="2071450"/>
                <a:ext cx="179110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0" b="1" dirty="0">
                    <a:solidFill>
                      <a:schemeClr val="tx1">
                        <a:alpha val="43000"/>
                      </a:schemeClr>
                    </a:solidFill>
                  </a:rPr>
                  <a:t>03</a:t>
                </a:r>
                <a:endParaRPr lang="en-GB" sz="8000" b="1" dirty="0">
                  <a:solidFill>
                    <a:schemeClr val="tx1">
                      <a:alpha val="43000"/>
                    </a:schemeClr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484428" y="2434231"/>
              <a:ext cx="3198475" cy="3302348"/>
              <a:chOff x="8320426" y="2140549"/>
              <a:chExt cx="3198475" cy="3302348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8457547" y="2394896"/>
                <a:ext cx="3061354" cy="3048001"/>
                <a:chOff x="8457547" y="2394896"/>
                <a:chExt cx="3061354" cy="3048001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8457547" y="2394896"/>
                  <a:ext cx="3061354" cy="30480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 flipH="1">
                  <a:off x="8678564" y="3618816"/>
                  <a:ext cx="2625913" cy="830997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600" b="1" dirty="0"/>
                    <a:t>Camera/</a:t>
                  </a:r>
                  <a:r>
                    <a:rPr lang="en-GB" altLang="zh-CN" sz="1600" b="1" dirty="0"/>
                    <a:t>BLE/USB </a:t>
                  </a:r>
                  <a:r>
                    <a:rPr lang="zh-CN" altLang="en-US" sz="1600" b="1" dirty="0"/>
                    <a:t>三种通讯方式，兼容</a:t>
                  </a:r>
                  <a:r>
                    <a:rPr lang="en-GB" altLang="zh-CN" sz="1600" b="1" dirty="0"/>
                    <a:t>EIP4527</a:t>
                  </a:r>
                  <a:endParaRPr lang="en-GB" altLang="zh-CN" sz="1600" b="1" dirty="0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8320426" y="2140549"/>
                <a:ext cx="179110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0" b="1" dirty="0">
                    <a:solidFill>
                      <a:schemeClr val="tx1">
                        <a:alpha val="43000"/>
                      </a:schemeClr>
                    </a:solidFill>
                  </a:rPr>
                  <a:t>02</a:t>
                </a:r>
                <a:endParaRPr lang="en-GB" sz="8000" b="1" dirty="0">
                  <a:solidFill>
                    <a:schemeClr val="tx1">
                      <a:alpha val="43000"/>
                    </a:schemeClr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276842" y="2688578"/>
              <a:ext cx="3061353" cy="30480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1173843" y="2365132"/>
              <a:ext cx="3198474" cy="3371447"/>
              <a:chOff x="8320426" y="2071450"/>
              <a:chExt cx="3198474" cy="337144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8457547" y="2394896"/>
                <a:ext cx="3061353" cy="3048001"/>
                <a:chOff x="8457547" y="2394896"/>
                <a:chExt cx="3061353" cy="3048001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8457547" y="2394896"/>
                  <a:ext cx="3061353" cy="304800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 flipH="1">
                  <a:off x="8619292" y="3564221"/>
                  <a:ext cx="2737862" cy="830997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1600" b="1" dirty="0"/>
                    <a:t>支持系统级界面开发支持蓝牙升级固件</a:t>
                  </a:r>
                  <a:endParaRPr lang="en-US" altLang="zh-CN" sz="1600" b="1" dirty="0"/>
                </a:p>
                <a:p>
                  <a:r>
                    <a:rPr lang="zh-CN" altLang="en-US" sz="1600" b="1" dirty="0"/>
                    <a:t>摆脱电脑依赖</a:t>
                  </a:r>
                  <a:endParaRPr lang="en-GB" altLang="zh-CN" sz="1600" b="1" dirty="0"/>
                </a:p>
              </p:txBody>
            </p:sp>
          </p:grpSp>
          <p:sp>
            <p:nvSpPr>
              <p:cNvPr id="16" name="文本框 15"/>
              <p:cNvSpPr txBox="1"/>
              <p:nvPr/>
            </p:nvSpPr>
            <p:spPr>
              <a:xfrm>
                <a:off x="8320426" y="2071450"/>
                <a:ext cx="179110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0" b="1" dirty="0">
                    <a:solidFill>
                      <a:schemeClr val="tx1">
                        <a:alpha val="43000"/>
                      </a:schemeClr>
                    </a:solidFill>
                  </a:rPr>
                  <a:t>04</a:t>
                </a:r>
                <a:endParaRPr lang="en-GB" sz="8000" b="1" dirty="0">
                  <a:solidFill>
                    <a:schemeClr val="tx1">
                      <a:alpha val="43000"/>
                    </a:schemeClr>
                  </a:solidFill>
                </a:endParaRPr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1153318" y="1813232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chemeClr val="tx1">
                    <a:alpha val="43000"/>
                  </a:schemeClr>
                </a:solidFill>
              </a:rPr>
              <a:t>01</a:t>
            </a:r>
            <a:endParaRPr lang="en-GB" sz="8000" b="1" dirty="0">
              <a:solidFill>
                <a:schemeClr val="tx1">
                  <a:alpha val="43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1457231" y="3367182"/>
            <a:ext cx="186362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600" b="1" dirty="0"/>
              <a:t>NFT</a:t>
            </a:r>
            <a:r>
              <a:rPr lang="zh-CN" altLang="en-US" sz="1600" b="1" dirty="0"/>
              <a:t>数字藏品</a:t>
            </a:r>
            <a:endParaRPr lang="en-US" altLang="zh-CN" sz="1600" b="1" dirty="0"/>
          </a:p>
          <a:p>
            <a:r>
              <a:rPr lang="zh-CN" altLang="en-US" sz="1600" b="1" dirty="0"/>
              <a:t>存储及展示</a:t>
            </a:r>
            <a:endParaRPr lang="en-GB" altLang="zh-CN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2" y="67310"/>
            <a:ext cx="10858500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Safebit</a:t>
            </a:r>
            <a:r>
              <a:rPr lang="zh-CN" altLang="en-US" dirty="0"/>
              <a:t>硬件钱包拓展功能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5846" y="1899938"/>
            <a:ext cx="2546062" cy="16457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文本框 4"/>
          <p:cNvSpPr txBox="1"/>
          <p:nvPr/>
        </p:nvSpPr>
        <p:spPr>
          <a:xfrm>
            <a:off x="1242335" y="2376883"/>
            <a:ext cx="225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/>
              <a:t>符合欧盟最新标准，延长产品寿命</a:t>
            </a:r>
            <a:endParaRPr lang="en-GB" sz="1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91594" y="1407510"/>
            <a:ext cx="254606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可拆卸电池</a:t>
            </a:r>
            <a:endParaRPr lang="en-GB" dirty="0"/>
          </a:p>
        </p:txBody>
      </p:sp>
      <p:sp>
        <p:nvSpPr>
          <p:cNvPr id="27" name="矩形 26"/>
          <p:cNvSpPr/>
          <p:nvPr/>
        </p:nvSpPr>
        <p:spPr>
          <a:xfrm>
            <a:off x="4275080" y="3271538"/>
            <a:ext cx="2546062" cy="16457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文本框 27"/>
          <p:cNvSpPr txBox="1"/>
          <p:nvPr/>
        </p:nvSpPr>
        <p:spPr>
          <a:xfrm>
            <a:off x="4421569" y="3748483"/>
            <a:ext cx="225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/>
              <a:t>防止物理破解</a:t>
            </a:r>
            <a:endParaRPr lang="en-GB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4270828" y="2779110"/>
            <a:ext cx="254606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拆机自毁</a:t>
            </a:r>
            <a:endParaRPr lang="en-GB" dirty="0"/>
          </a:p>
        </p:txBody>
      </p:sp>
      <p:sp>
        <p:nvSpPr>
          <p:cNvPr id="30" name="矩形 29"/>
          <p:cNvSpPr/>
          <p:nvPr/>
        </p:nvSpPr>
        <p:spPr>
          <a:xfrm>
            <a:off x="7856480" y="4808192"/>
            <a:ext cx="2546062" cy="16457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文本框 30"/>
          <p:cNvSpPr txBox="1"/>
          <p:nvPr/>
        </p:nvSpPr>
        <p:spPr>
          <a:xfrm>
            <a:off x="8002969" y="5285137"/>
            <a:ext cx="225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/>
              <a:t>可读取</a:t>
            </a:r>
            <a:r>
              <a:rPr lang="en-US" altLang="zh-CN" sz="1400" b="1" dirty="0"/>
              <a:t>NFC</a:t>
            </a:r>
            <a:r>
              <a:rPr lang="zh-CN" altLang="en-US" sz="1400" b="1" dirty="0"/>
              <a:t>卡，扩展应用场景</a:t>
            </a:r>
            <a:endParaRPr lang="en-GB" sz="1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7852228" y="4315764"/>
            <a:ext cx="254606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NFC Reader</a:t>
            </a:r>
            <a:r>
              <a:rPr lang="zh-CN" altLang="en-US" dirty="0"/>
              <a:t>模式</a:t>
            </a:r>
            <a:endParaRPr lang="en-GB" dirty="0"/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commondata" val="eyJoZGlkIjoiZDlmMzczNDYzMjZlNGRhY2FjZjUwMjUwODE3YzQxNDIifQ==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E7DA4"/>
      </a:accent1>
      <a:accent2>
        <a:srgbClr val="4E7DA4"/>
      </a:accent2>
      <a:accent3>
        <a:srgbClr val="4E7DA4"/>
      </a:accent3>
      <a:accent4>
        <a:srgbClr val="4E7DA4"/>
      </a:accent4>
      <a:accent5>
        <a:srgbClr val="4E7DA4"/>
      </a:accent5>
      <a:accent6>
        <a:srgbClr val="4E7DA4"/>
      </a:accent6>
      <a:hlink>
        <a:srgbClr val="4E7DA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T a x C a t c h A l l   x m l n s = " 9 7 9 3 4 b 4 b - e b a 6 - 4 8 6 d - b f c 1 - 4 b 8 e 3 f e 3 9 0 9 2 "   x s i : n i l = " t r u e " / > < l c f 7 6 f 1 5 5 c e d 4 d d c b 4 0 9 7 1 3 4 f f 3 c 3 3 2 f   x m l n s = " 0 a 5 c 0 d e a - e 5 d 7 - 4 2 2 8 - 9 2 5 6 - 3 7 9 3 b b 4 2 f a a 5 " > < T e r m s   x m l n s = " h t t p : / / s c h e m a s . m i c r o s o f t . c o m / o f f i c e / i n f o p a t h / 2 0 0 7 / P a r t n e r C o n t r o l s " > < / T e r m s > < / l c f 7 6 f 1 5 5 c e d 4 d d c b 4 0 9 7 1 3 4 f f 3 c 3 3 2 f > < O n e N o t e F l u i d _ F i l e O r d e r   x m l n s = " 0 a 5 c 0 d e a - e 5 d 7 - 4 2 2 8 - 9 2 5 6 - 3 7 9 3 b b 4 2 f a a 5 "   x s i : n i l = " t r u e " / > < _ i p _ U n i f i e d C o m p l i a n c e P o l i c y U I A c t i o n   x m l n s = " h t t p : / / s c h e m a s . m i c r o s o f t . c o m / s h a r e p o i n t / v 3 "   x s i : n i l = " t r u e " / > < _ i p _ U n i f i e d C o m p l i a n c e P o l i c y P r o p e r t i e s   x m l n s = " h t t p : / / s c h e m a s . m i c r o s o f t . c o m / s h a r e p o i n t / v 3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D 1 4 4 3 A 8 E F 6 2 D E 4 4 4 B 1 F F 0 7 9 1 7 E 2 2 E F 7 2 "   m a : c o n t e n t T y p e V e r s i o n = " 1 7 "   m a : c o n t e n t T y p e D e s c r i p t i o n = " C r e a t e   a   n e w   d o c u m e n t . "   m a : c o n t e n t T y p e S c o p e = " "   m a : v e r s i o n I D = " a e 8 0 9 6 2 6 c 8 a b f 5 6 8 b 6 a 4 1 5 2 2 6 a f 2 1 c e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f f e 3 d b 4 c 8 c 9 7 a 2 4 d a 9 8 b 2 b 5 f 9 6 3 e c 2 8 "   n s 1 : _ = "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0 a 5 c 0 d e a - e 5 d 7 - 4 2 2 8 - 9 2 5 6 - 3 7 9 3 b b 4 2 f a a 5 "   x m l n s : n s 3 = " 9 7 9 3 4 b 4 b - e b a 6 - 4 8 6 d - b f c 1 - 4 b 8 e 3 f e 3 9 0 9 2 " >  
 < x s d : i m p o r t   n a m e s p a c e = " h t t p : / / s c h e m a s . m i c r o s o f t . c o m / s h a r e p o i n t / v 3 " / >  
 < x s d : i m p o r t   n a m e s p a c e = " 0 a 5 c 0 d e a - e 5 d 7 - 4 2 2 8 - 9 2 5 6 - 3 7 9 3 b b 4 2 f a a 5 " / >  
 < x s d : i m p o r t   n a m e s p a c e = " 9 7 9 3 4 b 4 b - e b a 6 - 4 8 6 d - b f c 1 - 4 b 8 e 3 f e 3 9 0 9 2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O n e N o t e F l u i d _ F i l e O r d e r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3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4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0 a 5 c 0 d e a - e 5 d 7 - 4 2 2 8 - 9 2 5 6 - 3 7 9 3 b b 4 2 f a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O n e N o t e F l u i d _ F i l e O r d e r "   m a : i n d e x = " 8 "   n i l l a b l e = " t r u e "   m a : d i s p l a y N a m e = " O n e N o t e F l u i d _ F i l e O r d e r "   m a : i n t e r n a l N a m e = " O n e N o t e F l u i d _ F i l e O r d e r " >  
 < x s d : s i m p l e T y p e >  
 < x s d : r e s t r i c t i o n   b a s e = " d m s : T e x t " >  
 < x s d : m a x L e n g t h   v a l u e = " 2 5 5 " / >  
 < / x s d : r e s t r i c t i o n >  
 < / x s d : s i m p l e T y p e >  
 < / x s d : e l e m e n t >  
 < x s d : e l e m e n t   n a m e = " M e d i a S e r v i c e M e t a d a t a "   m a : i n d e x = " 9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1 0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1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2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A u t o K e y P o i n t s "   m a : i n d e x = " 1 5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6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l c f 7 6 f 1 5 5 c e d 4 d d c b 4 0 9 7 1 3 4 f f 3 c 3 3 2 f "   m a : i n d e x = " 1 8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C R "   m a : i n d e x = " 2 0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2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2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9 7 9 3 4 b 4 b - e b a 6 - 4 8 6 d - b f c 1 - 4 b 8 e 3 f e 3 9 0 9 2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3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4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T a x C a t c h A l l "   m a : i n d e x = " 1 9 "   n i l l a b l e = " t r u e "   m a : d i s p l a y N a m e = " T a x o n o m y   C a t c h   A l l   C o l u m n "   m a : h i d d e n = " t r u e "   m a : l i s t = " { a 8 8 5 a a 0 b - 3 3 4 b - 4 8 3 f - 9 1 2 5 - 6 4 0 9 c 6 3 3 5 a 4 b } "   m a : i n t e r n a l N a m e = " T a x C a t c h A l l "   m a : s h o w F i e l d = " C a t c h A l l D a t a "   m a : w e b = " 9 7 9 3 4 b 4 b - e b a 6 - 4 8 6 d - b f c 1 - 4 b 8 e 3 f e 3 9 0 9 2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5EC08443-4D65-4804-8B41-789B99FF599E}">
  <ds:schemaRefs/>
</ds:datastoreItem>
</file>

<file path=customXml/itemProps2.xml><?xml version="1.0" encoding="utf-8"?>
<ds:datastoreItem xmlns:ds="http://schemas.openxmlformats.org/officeDocument/2006/customXml" ds:itemID="{B1DB84FB-95E2-4036-9B46-DF5938976B07}">
  <ds:schemaRefs/>
</ds:datastoreItem>
</file>

<file path=customXml/itemProps3.xml><?xml version="1.0" encoding="utf-8"?>
<ds:datastoreItem xmlns:ds="http://schemas.openxmlformats.org/officeDocument/2006/customXml" ds:itemID="{C4B29C7A-F285-487E-92A8-88A65AC93C6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1464</Words>
  <Application>WPS 演示</Application>
  <PresentationFormat>宽屏</PresentationFormat>
  <Paragraphs>275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</vt:lpstr>
      <vt:lpstr>Times New Roman</vt:lpstr>
      <vt:lpstr>微软雅黑</vt:lpstr>
      <vt:lpstr>Arial Unicode MS</vt:lpstr>
      <vt:lpstr>Calibri</vt:lpstr>
      <vt:lpstr>主题1</vt:lpstr>
      <vt:lpstr>Safebit硬件钱包产品介绍</vt:lpstr>
      <vt:lpstr>常见硬件钱包形态 </vt:lpstr>
      <vt:lpstr>常见硬件钱包技术路线 </vt:lpstr>
      <vt:lpstr>智能硬件钱包产品特点分析 </vt:lpstr>
      <vt:lpstr>CubeOne基本硬件参数 </vt:lpstr>
      <vt:lpstr>CubeOne软件架构 </vt:lpstr>
      <vt:lpstr>CubeOne核心硬件钱包功能 </vt:lpstr>
      <vt:lpstr>CubeOne智能硬件钱包功能 </vt:lpstr>
      <vt:lpstr>CubeOne可选硬件钱包功能 </vt:lpstr>
      <vt:lpstr>CubeOne附加硬件钱包功能 </vt:lpstr>
      <vt:lpstr>CubeOne主要元器件BOM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/>
  <cp:lastModifiedBy>周亚池</cp:lastModifiedBy>
  <cp:revision>1084</cp:revision>
  <dcterms:created xsi:type="dcterms:W3CDTF">2021-01-18T05:36:00Z</dcterms:created>
  <dcterms:modified xsi:type="dcterms:W3CDTF">2024-04-07T14:47:38Z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  <property fmtid="{D5CDD505-2E9C-101B-9397-08002B2CF9AE}" pid="3" name="ICV">
    <vt:lpwstr>3CB7E5B5033A49E4A701826F012281F6_13</vt:lpwstr>
  </property>
  <property fmtid="{D5CDD505-2E9C-101B-9397-08002B2CF9AE}" pid="4" name="KSOProductBuildVer">
    <vt:lpwstr>2052-12.1.0.16417</vt:lpwstr>
  </property>
</Properties>
</file>