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7" r:id="rId2"/>
    <p:sldId id="259" r:id="rId3"/>
    <p:sldId id="261" r:id="rId4"/>
    <p:sldId id="270" r:id="rId5"/>
    <p:sldId id="271" r:id="rId6"/>
    <p:sldId id="285" r:id="rId7"/>
    <p:sldId id="268" r:id="rId8"/>
    <p:sldId id="272" r:id="rId9"/>
    <p:sldId id="260" r:id="rId10"/>
    <p:sldId id="258" r:id="rId11"/>
    <p:sldId id="262" r:id="rId12"/>
    <p:sldId id="273" r:id="rId13"/>
    <p:sldId id="263" r:id="rId14"/>
    <p:sldId id="274" r:id="rId15"/>
    <p:sldId id="275" r:id="rId16"/>
    <p:sldId id="276" r:id="rId17"/>
    <p:sldId id="278" r:id="rId18"/>
    <p:sldId id="277" r:id="rId19"/>
    <p:sldId id="280" r:id="rId20"/>
    <p:sldId id="281" r:id="rId21"/>
    <p:sldId id="283" r:id="rId22"/>
    <p:sldId id="282" r:id="rId23"/>
    <p:sldId id="279" r:id="rId24"/>
    <p:sldId id="284" r:id="rId25"/>
    <p:sldId id="264" r:id="rId26"/>
    <p:sldId id="266" r:id="rId27"/>
    <p:sldId id="267" r:id="rId28"/>
  </p:sldIdLst>
  <p:sldSz cx="9144000" cy="5143500" type="screen16x9"/>
  <p:notesSz cx="6858000" cy="9144000"/>
  <p:embeddedFontLst>
    <p:embeddedFont>
      <p:font typeface="Amiko" panose="020B0604020202020204" charset="0"/>
      <p:regular r:id="rId30"/>
      <p:bold r:id="rId31"/>
    </p:embeddedFont>
    <p:embeddedFont>
      <p:font typeface="Calibri" panose="020F0502020204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42" autoAdjust="0"/>
    <p:restoredTop sz="94660"/>
  </p:normalViewPr>
  <p:slideViewPr>
    <p:cSldViewPr snapToGrid="0">
      <p:cViewPr>
        <p:scale>
          <a:sx n="75" d="100"/>
          <a:sy n="75" d="100"/>
        </p:scale>
        <p:origin x="1164"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c7a1e21898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g2c7a1e2189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7a1e2189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2c7a1e2189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7a1e2189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2c7a1e2189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0894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7a1e2189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2c7a1e2189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1693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7a1e21898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2c7a1e2189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 name="Google Shape;14;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 name="Google Shape;23;p4"/>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24" name="Google Shape;24;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6" name="Google Shape;26;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5"/>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0" name="Google Shape;30;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1" name="Google Shape;31;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6"/>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 name="Google Shape;36;p6"/>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 name="Google Shape;37;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7"/>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3" name="Google Shape;43;p7"/>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4" name="Google Shape;44;p7"/>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5" name="Google Shape;45;p7"/>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6" name="Google Shape;46;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9"/>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7" name="Google Shape;57;p9"/>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 name="Google Shape;58;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0"/>
          <p:cNvSpPr>
            <a:spLocks noGrp="1"/>
          </p:cNvSpPr>
          <p:nvPr>
            <p:ph type="pic" idx="2"/>
          </p:nvPr>
        </p:nvSpPr>
        <p:spPr>
          <a:xfrm>
            <a:off x="3887391" y="740569"/>
            <a:ext cx="4629300" cy="3655200"/>
          </a:xfrm>
          <a:prstGeom prst="rect">
            <a:avLst/>
          </a:prstGeom>
          <a:noFill/>
          <a:ln>
            <a:noFill/>
          </a:ln>
        </p:spPr>
      </p:sp>
      <p:sp>
        <p:nvSpPr>
          <p:cNvPr id="64" name="Google Shape;64;p10"/>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5" name="Google Shape;65;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42B6C5"/>
              </a:solidFill>
              <a:latin typeface="Calibri"/>
              <a:ea typeface="Calibri"/>
              <a:cs typeface="Calibri"/>
              <a:sym typeface="Calibri"/>
            </a:endParaRPr>
          </a:p>
        </p:txBody>
      </p:sp>
      <p:sp>
        <p:nvSpPr>
          <p:cNvPr id="94" name="Google Shape;94;p14"/>
          <p:cNvSpPr txBox="1"/>
          <p:nvPr/>
        </p:nvSpPr>
        <p:spPr>
          <a:xfrm>
            <a:off x="449579" y="615162"/>
            <a:ext cx="8583761" cy="3762538"/>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FFFFFF"/>
              </a:buClr>
              <a:buSzPts val="4900"/>
              <a:buFont typeface="Amiko"/>
              <a:buNone/>
            </a:pPr>
            <a:r>
              <a:rPr lang="en-US" sz="8000" b="1" dirty="0">
                <a:solidFill>
                  <a:srgbClr val="FFFFFF"/>
                </a:solidFill>
                <a:latin typeface="Calibri"/>
                <a:ea typeface="Calibri"/>
                <a:cs typeface="Calibri"/>
                <a:sym typeface="Calibri"/>
              </a:rPr>
              <a:t>Analysis on CUSTOMER PERFORMNACE</a:t>
            </a:r>
            <a:endParaRPr sz="8000" b="1" i="0" u="none" strike="noStrike" cap="none" dirty="0">
              <a:solidFill>
                <a:srgbClr val="FFFFFF"/>
              </a:solidFill>
              <a:latin typeface="Calibri"/>
              <a:ea typeface="Calibri"/>
              <a:cs typeface="Calibri"/>
              <a:sym typeface="Calibri"/>
            </a:endParaRPr>
          </a:p>
        </p:txBody>
      </p:sp>
      <p:sp>
        <p:nvSpPr>
          <p:cNvPr id="95" name="Google Shape;95;p14"/>
          <p:cNvSpPr txBox="1"/>
          <p:nvPr/>
        </p:nvSpPr>
        <p:spPr>
          <a:xfrm>
            <a:off x="5949130" y="4498480"/>
            <a:ext cx="3194870" cy="59244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FFFFFF"/>
              </a:buClr>
              <a:buSzPts val="1700"/>
              <a:buFont typeface="Amiko"/>
              <a:buNone/>
            </a:pPr>
            <a:r>
              <a:rPr lang="en-US" sz="1700" i="0" u="none" strike="noStrike" cap="none" dirty="0">
                <a:solidFill>
                  <a:srgbClr val="FFFFFF"/>
                </a:solidFill>
                <a:latin typeface="Calibri"/>
                <a:ea typeface="Calibri"/>
                <a:cs typeface="Calibri"/>
                <a:sym typeface="Calibri"/>
              </a:rPr>
              <a:t>By </a:t>
            </a:r>
            <a:r>
              <a:rPr lang="en-US" sz="1700" dirty="0">
                <a:solidFill>
                  <a:srgbClr val="FFFFFF"/>
                </a:solidFill>
                <a:latin typeface="Calibri"/>
                <a:ea typeface="Calibri"/>
                <a:cs typeface="Calibri"/>
                <a:sym typeface="Calibri"/>
              </a:rPr>
              <a:t>[SAFEH EMMANUELA MANJOAH and SOH DAVID FON]</a:t>
            </a:r>
            <a:endParaRPr sz="1700" i="0" u="none" strike="noStrike" cap="none" dirty="0">
              <a:solidFill>
                <a:srgbClr val="FFFFFF"/>
              </a:solidFill>
              <a:latin typeface="Calibri"/>
              <a:ea typeface="Calibri"/>
              <a:cs typeface="Calibri"/>
              <a:sym typeface="Calibri"/>
            </a:endParaRPr>
          </a:p>
        </p:txBody>
      </p:sp>
      <p:sp>
        <p:nvSpPr>
          <p:cNvPr id="96" name="Google Shape;96;p14"/>
          <p:cNvSpPr txBox="1"/>
          <p:nvPr/>
        </p:nvSpPr>
        <p:spPr>
          <a:xfrm>
            <a:off x="478111" y="4794700"/>
            <a:ext cx="1859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dirty="0" err="1">
                <a:solidFill>
                  <a:srgbClr val="FFFFFF"/>
                </a:solidFill>
                <a:latin typeface="Calibri"/>
                <a:ea typeface="Calibri"/>
                <a:cs typeface="Calibri"/>
                <a:sym typeface="Calibri"/>
              </a:rPr>
              <a:t>Hort</a:t>
            </a:r>
            <a:r>
              <a:rPr lang="en-US" sz="800" dirty="0">
                <a:solidFill>
                  <a:srgbClr val="FFFFFF"/>
                </a:solidFill>
                <a:latin typeface="Calibri"/>
                <a:ea typeface="Calibri"/>
                <a:cs typeface="Calibri"/>
                <a:sym typeface="Calibri"/>
              </a:rPr>
              <a:t> 1.0 </a:t>
            </a:r>
            <a:r>
              <a:rPr lang="en-US" sz="800" i="0" u="none" strike="noStrike" cap="none" dirty="0" err="1">
                <a:solidFill>
                  <a:srgbClr val="FFFFFF"/>
                </a:solidFill>
                <a:latin typeface="Calibri"/>
                <a:ea typeface="Calibri"/>
                <a:cs typeface="Calibri"/>
                <a:sym typeface="Calibri"/>
              </a:rPr>
              <a:t>Traitz</a:t>
            </a:r>
            <a:r>
              <a:rPr lang="en-US" sz="800" i="0" u="none" strike="noStrike" cap="none" dirty="0">
                <a:solidFill>
                  <a:srgbClr val="FFFFFF"/>
                </a:solidFill>
                <a:latin typeface="Calibri"/>
                <a:ea typeface="Calibri"/>
                <a:cs typeface="Calibri"/>
                <a:sym typeface="Calibri"/>
              </a:rPr>
              <a:t> Tech 2025</a:t>
            </a:r>
            <a:endParaRPr sz="800" i="0" u="none" strike="noStrike" cap="none" dirty="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03" name="Google Shape;103;p15"/>
          <p:cNvSpPr txBox="1"/>
          <p:nvPr/>
        </p:nvSpPr>
        <p:spPr>
          <a:xfrm>
            <a:off x="135321" y="0"/>
            <a:ext cx="8492400" cy="823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4900"/>
              <a:buFont typeface="Arial"/>
              <a:buNone/>
            </a:pPr>
            <a:r>
              <a:rPr lang="en-US" sz="4900" b="1" i="0" u="none" strike="noStrike" cap="none" dirty="0">
                <a:solidFill>
                  <a:srgbClr val="FFFFFF"/>
                </a:solidFill>
                <a:latin typeface="Calibri"/>
                <a:ea typeface="Calibri"/>
                <a:cs typeface="Calibri"/>
                <a:sym typeface="Calibri"/>
              </a:rPr>
              <a:t>Data cleaning process </a:t>
            </a:r>
            <a:endParaRPr sz="4900" b="1" i="0" u="none" strike="noStrike" cap="none">
              <a:solidFill>
                <a:srgbClr val="FFFFFF"/>
              </a:solidFill>
              <a:latin typeface="Calibri"/>
              <a:ea typeface="Calibri"/>
              <a:cs typeface="Calibri"/>
              <a:sym typeface="Calibri"/>
            </a:endParaRPr>
          </a:p>
        </p:txBody>
      </p:sp>
      <p:sp>
        <p:nvSpPr>
          <p:cNvPr id="5" name="TextBox 4"/>
          <p:cNvSpPr txBox="1"/>
          <p:nvPr/>
        </p:nvSpPr>
        <p:spPr>
          <a:xfrm>
            <a:off x="220717" y="735724"/>
            <a:ext cx="8145517" cy="3970318"/>
          </a:xfrm>
          <a:prstGeom prst="rect">
            <a:avLst/>
          </a:prstGeom>
          <a:noFill/>
        </p:spPr>
        <p:txBody>
          <a:bodyPr wrap="square" rtlCol="0">
            <a:spAutoFit/>
          </a:bodyPr>
          <a:lstStyle/>
          <a:p>
            <a:pPr marL="342900" indent="-342900">
              <a:buAutoNum type="arabicPeriod"/>
            </a:pPr>
            <a:r>
              <a:rPr lang="en-US" dirty="0"/>
              <a:t>We use the formula print(</a:t>
            </a:r>
            <a:r>
              <a:rPr lang="en-US" dirty="0" err="1"/>
              <a:t>y.describe</a:t>
            </a:r>
            <a:r>
              <a:rPr lang="en-US" dirty="0"/>
              <a:t>())  to describe or summarize the data set were working with</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Font typeface="Arial"/>
              <a:buAutoNum type="arabicPeriod"/>
            </a:pPr>
            <a:r>
              <a:rPr lang="en-US" dirty="0"/>
              <a:t>Next thing we do is to look for missing values using the formula print(</a:t>
            </a:r>
            <a:r>
              <a:rPr lang="en-US" dirty="0" err="1"/>
              <a:t>y.isnull</a:t>
            </a:r>
            <a:r>
              <a:rPr lang="en-US" dirty="0"/>
              <a:t>().sum()) which prints out the sum of all </a:t>
            </a:r>
            <a:r>
              <a:rPr lang="en-US" dirty="0" err="1"/>
              <a:t>mjssing</a:t>
            </a:r>
            <a:r>
              <a:rPr lang="en-US" dirty="0"/>
              <a:t> values </a:t>
            </a:r>
          </a:p>
        </p:txBody>
      </p:sp>
      <p:pic>
        <p:nvPicPr>
          <p:cNvPr id="2050" name="Picture 2"/>
          <p:cNvPicPr>
            <a:picLocks noChangeAspect="1" noChangeArrowheads="1"/>
          </p:cNvPicPr>
          <p:nvPr/>
        </p:nvPicPr>
        <p:blipFill>
          <a:blip r:embed="rId3"/>
          <a:srcRect/>
          <a:stretch>
            <a:fillRect/>
          </a:stretch>
        </p:blipFill>
        <p:spPr bwMode="auto">
          <a:xfrm>
            <a:off x="273267" y="1114098"/>
            <a:ext cx="8671036" cy="275370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4098" name="Picture 2"/>
          <p:cNvPicPr>
            <a:picLocks noChangeAspect="1" noChangeArrowheads="1"/>
          </p:cNvPicPr>
          <p:nvPr/>
        </p:nvPicPr>
        <p:blipFill>
          <a:blip r:embed="rId3"/>
          <a:srcRect/>
          <a:stretch>
            <a:fillRect/>
          </a:stretch>
        </p:blipFill>
        <p:spPr bwMode="auto">
          <a:xfrm>
            <a:off x="176213" y="104773"/>
            <a:ext cx="8705027" cy="3836605"/>
          </a:xfrm>
          <a:prstGeom prst="rect">
            <a:avLst/>
          </a:prstGeom>
          <a:noFill/>
          <a:ln w="9525">
            <a:noFill/>
            <a:miter lim="800000"/>
            <a:headEnd/>
            <a:tailEnd/>
          </a:ln>
          <a:effectLst/>
        </p:spPr>
      </p:pic>
      <p:sp>
        <p:nvSpPr>
          <p:cNvPr id="6" name="TextBox 5"/>
          <p:cNvSpPr txBox="1"/>
          <p:nvPr/>
        </p:nvSpPr>
        <p:spPr>
          <a:xfrm>
            <a:off x="515006" y="3909848"/>
            <a:ext cx="6505904" cy="523220"/>
          </a:xfrm>
          <a:prstGeom prst="rect">
            <a:avLst/>
          </a:prstGeom>
          <a:noFill/>
        </p:spPr>
        <p:txBody>
          <a:bodyPr wrap="square" rtlCol="0">
            <a:spAutoFit/>
          </a:bodyPr>
          <a:lstStyle/>
          <a:p>
            <a:r>
              <a:rPr lang="en-US" dirty="0"/>
              <a:t>We used the mean because it is a numerical column and preserves the continuity and distribution of the financial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6634" y="151830"/>
            <a:ext cx="8221098" cy="738664"/>
          </a:xfrm>
          <a:prstGeom prst="rect">
            <a:avLst/>
          </a:prstGeom>
          <a:noFill/>
        </p:spPr>
        <p:txBody>
          <a:bodyPr wrap="square" rtlCol="0">
            <a:spAutoFit/>
          </a:bodyPr>
          <a:lstStyle/>
          <a:p>
            <a:r>
              <a:rPr lang="en-US" dirty="0"/>
              <a:t>Next , I dropped the empty cells in the “Repeat –Customer” column because they didn't indicate whether the customer was a repeat customer (1) or not (0), making it impossible to accurately analyze customer behavior. </a:t>
            </a:r>
          </a:p>
        </p:txBody>
      </p:sp>
      <p:pic>
        <p:nvPicPr>
          <p:cNvPr id="5122" name="Picture 2"/>
          <p:cNvPicPr>
            <a:picLocks noChangeAspect="1" noChangeArrowheads="1"/>
          </p:cNvPicPr>
          <p:nvPr/>
        </p:nvPicPr>
        <p:blipFill>
          <a:blip r:embed="rId2"/>
          <a:srcRect/>
          <a:stretch>
            <a:fillRect/>
          </a:stretch>
        </p:blipFill>
        <p:spPr bwMode="auto">
          <a:xfrm>
            <a:off x="136634" y="1042324"/>
            <a:ext cx="7939088" cy="451448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p:nvPr/>
        </p:nvSpPr>
        <p:spPr>
          <a:xfrm>
            <a:off x="248408" y="165767"/>
            <a:ext cx="7991702"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42B6C5"/>
                </a:solidFill>
                <a:latin typeface="Amiko"/>
                <a:ea typeface="Amiko"/>
                <a:cs typeface="Amiko"/>
                <a:sym typeface="Amiko"/>
              </a:rPr>
              <a:t>DATA VISUALIZATION</a:t>
            </a:r>
            <a:endParaRPr sz="3600" b="1" i="0" u="none" strike="noStrike" cap="none">
              <a:solidFill>
                <a:srgbClr val="42B6C5"/>
              </a:solidFill>
              <a:latin typeface="Amiko"/>
              <a:ea typeface="Amiko"/>
              <a:cs typeface="Amiko"/>
              <a:sym typeface="Amiko"/>
            </a:endParaRPr>
          </a:p>
        </p:txBody>
      </p:sp>
      <p:sp>
        <p:nvSpPr>
          <p:cNvPr id="137" name="Google Shape;137;p20"/>
          <p:cNvSpPr txBox="1"/>
          <p:nvPr/>
        </p:nvSpPr>
        <p:spPr>
          <a:xfrm>
            <a:off x="332505" y="646746"/>
            <a:ext cx="5044500"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total spend by region</a:t>
            </a:r>
            <a:endParaRPr sz="1500" b="1">
              <a:solidFill>
                <a:srgbClr val="42B6C5"/>
              </a:solidFill>
              <a:latin typeface="Amiko"/>
              <a:ea typeface="Amiko"/>
              <a:cs typeface="Amiko"/>
              <a:sym typeface="Amiko"/>
            </a:endParaRPr>
          </a:p>
        </p:txBody>
      </p:sp>
      <p:pic>
        <p:nvPicPr>
          <p:cNvPr id="6146" name="Picture 2"/>
          <p:cNvPicPr>
            <a:picLocks noChangeAspect="1" noChangeArrowheads="1"/>
          </p:cNvPicPr>
          <p:nvPr/>
        </p:nvPicPr>
        <p:blipFill>
          <a:blip r:embed="rId3"/>
          <a:srcRect/>
          <a:stretch>
            <a:fillRect/>
          </a:stretch>
        </p:blipFill>
        <p:spPr bwMode="auto">
          <a:xfrm>
            <a:off x="199695" y="903631"/>
            <a:ext cx="8755119" cy="2753970"/>
          </a:xfrm>
          <a:prstGeom prst="rect">
            <a:avLst/>
          </a:prstGeom>
          <a:noFill/>
          <a:ln w="9525">
            <a:noFill/>
            <a:miter lim="800000"/>
            <a:headEnd/>
            <a:tailEnd/>
          </a:ln>
          <a:effectLst/>
        </p:spPr>
      </p:pic>
      <p:sp>
        <p:nvSpPr>
          <p:cNvPr id="6" name="TextBox 5"/>
          <p:cNvSpPr txBox="1"/>
          <p:nvPr/>
        </p:nvSpPr>
        <p:spPr>
          <a:xfrm>
            <a:off x="325820" y="3836275"/>
            <a:ext cx="8818180" cy="954107"/>
          </a:xfrm>
          <a:prstGeom prst="rect">
            <a:avLst/>
          </a:prstGeom>
          <a:noFill/>
        </p:spPr>
        <p:txBody>
          <a:bodyPr wrap="square" rtlCol="0">
            <a:spAutoFit/>
          </a:bodyPr>
          <a:lstStyle/>
          <a:p>
            <a:r>
              <a:rPr lang="en-US" dirty="0"/>
              <a:t>Explanation : </a:t>
            </a:r>
            <a:r>
              <a:rPr lang="en-US" b="0" dirty="0">
                <a:solidFill>
                  <a:schemeClr val="tx1"/>
                </a:solidFill>
                <a:effectLst/>
                <a:latin typeface="Consolas" panose="020B0609020204030204" pitchFamily="49" charset="0"/>
              </a:rPr>
              <a:t>To compare spending trends by region</a:t>
            </a:r>
          </a:p>
          <a:p>
            <a:r>
              <a:rPr lang="en-US" dirty="0">
                <a:solidFill>
                  <a:schemeClr val="tx1"/>
                </a:solidFill>
                <a:latin typeface="Consolas" panose="020B0609020204030204" pitchFamily="49" charset="0"/>
              </a:rPr>
              <a:t>From the graph,</a:t>
            </a:r>
            <a:r>
              <a:rPr lang="en-US" b="0" dirty="0">
                <a:solidFill>
                  <a:schemeClr val="tx1"/>
                </a:solidFill>
                <a:effectLst/>
                <a:latin typeface="Consolas" panose="020B0609020204030204" pitchFamily="49" charset="0"/>
              </a:rPr>
              <a:t> Europe has the highest satisfaction scores, while Africa has the lowest. This suggests that certain regions may require better customer service, improved products, or come up with marketing strategies to improve  satisfaction.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total spend by satisfaction score</a:t>
            </a:r>
            <a:endParaRPr sz="1500" b="1">
              <a:solidFill>
                <a:srgbClr val="42B6C5"/>
              </a:solidFill>
              <a:latin typeface="Amiko"/>
              <a:ea typeface="Amiko"/>
              <a:cs typeface="Amiko"/>
              <a:sym typeface="Amiko"/>
            </a:endParaRPr>
          </a:p>
        </p:txBody>
      </p:sp>
      <p:pic>
        <p:nvPicPr>
          <p:cNvPr id="7170" name="Picture 2"/>
          <p:cNvPicPr>
            <a:picLocks noChangeAspect="1" noChangeArrowheads="1"/>
          </p:cNvPicPr>
          <p:nvPr/>
        </p:nvPicPr>
        <p:blipFill>
          <a:blip r:embed="rId2"/>
          <a:srcRect/>
          <a:stretch>
            <a:fillRect/>
          </a:stretch>
        </p:blipFill>
        <p:spPr bwMode="auto">
          <a:xfrm>
            <a:off x="235404" y="399393"/>
            <a:ext cx="8687879" cy="3216166"/>
          </a:xfrm>
          <a:prstGeom prst="rect">
            <a:avLst/>
          </a:prstGeom>
          <a:noFill/>
          <a:ln w="9525">
            <a:noFill/>
            <a:miter lim="800000"/>
            <a:headEnd/>
            <a:tailEnd/>
          </a:ln>
          <a:effectLst/>
        </p:spPr>
      </p:pic>
      <p:sp>
        <p:nvSpPr>
          <p:cNvPr id="6" name="TextBox 5"/>
          <p:cNvSpPr txBox="1"/>
          <p:nvPr/>
        </p:nvSpPr>
        <p:spPr>
          <a:xfrm>
            <a:off x="178675" y="3720661"/>
            <a:ext cx="8628994" cy="954107"/>
          </a:xfrm>
          <a:prstGeom prst="rect">
            <a:avLst/>
          </a:prstGeom>
          <a:noFill/>
        </p:spPr>
        <p:txBody>
          <a:bodyPr wrap="square" rtlCol="0">
            <a:spAutoFit/>
          </a:bodyPr>
          <a:lstStyle/>
          <a:p>
            <a:r>
              <a:rPr lang="en-US" dirty="0"/>
              <a:t>Explanation: </a:t>
            </a:r>
            <a:r>
              <a:rPr lang="en-US" b="0" dirty="0">
                <a:solidFill>
                  <a:schemeClr val="tx1"/>
                </a:solidFill>
                <a:effectLst/>
                <a:latin typeface="Consolas" panose="020B0609020204030204" pitchFamily="49" charset="0"/>
              </a:rPr>
              <a:t>To analyze if satisfied customers spend more</a:t>
            </a:r>
          </a:p>
          <a:p>
            <a:r>
              <a:rPr lang="en-US" dirty="0">
                <a:solidFill>
                  <a:schemeClr val="tx1"/>
                </a:solidFill>
                <a:latin typeface="Consolas" panose="020B0609020204030204" pitchFamily="49" charset="0"/>
              </a:rPr>
              <a:t>Based on the graph , it appears that higher customer satisfaction leads to greater total spending</a:t>
            </a:r>
            <a:endParaRPr lang="en-US" b="0" dirty="0">
              <a:solidFill>
                <a:schemeClr val="tx1"/>
              </a:solidFill>
              <a:effectLst/>
              <a:latin typeface="Consolas" panose="020B0609020204030204" pitchFamily="49" charset="0"/>
            </a:endParaRPr>
          </a:p>
          <a:p>
            <a:endParaRPr lang="en-US" b="0" dirty="0">
              <a:solidFill>
                <a:schemeClr val="tx1"/>
              </a:solidFill>
              <a:effectLst/>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total spend by Repeat Customer</a:t>
            </a:r>
            <a:endParaRPr sz="1500" b="1" dirty="0">
              <a:solidFill>
                <a:srgbClr val="42B6C5"/>
              </a:solidFill>
              <a:latin typeface="Amiko"/>
              <a:ea typeface="Amiko"/>
              <a:cs typeface="Amiko"/>
              <a:sym typeface="Amiko"/>
            </a:endParaRPr>
          </a:p>
        </p:txBody>
      </p:sp>
      <p:sp>
        <p:nvSpPr>
          <p:cNvPr id="6" name="TextBox 5"/>
          <p:cNvSpPr txBox="1"/>
          <p:nvPr/>
        </p:nvSpPr>
        <p:spPr>
          <a:xfrm>
            <a:off x="178675" y="3738133"/>
            <a:ext cx="8628994" cy="523220"/>
          </a:xfrm>
          <a:prstGeom prst="rect">
            <a:avLst/>
          </a:prstGeom>
          <a:noFill/>
        </p:spPr>
        <p:txBody>
          <a:bodyPr wrap="square" rtlCol="0">
            <a:spAutoFit/>
          </a:bodyPr>
          <a:lstStyle/>
          <a:p>
            <a:r>
              <a:rPr lang="en-US" dirty="0"/>
              <a:t>Explanation: </a:t>
            </a:r>
            <a:r>
              <a:rPr lang="en-US" b="0" dirty="0">
                <a:solidFill>
                  <a:schemeClr val="tx1"/>
                </a:solidFill>
                <a:effectLst/>
                <a:latin typeface="Consolas" panose="020B0609020204030204" pitchFamily="49" charset="0"/>
              </a:rPr>
              <a:t>To see if repeat customers spend more</a:t>
            </a:r>
          </a:p>
          <a:p>
            <a:r>
              <a:rPr lang="en-US" dirty="0">
                <a:solidFill>
                  <a:schemeClr val="tx1"/>
                </a:solidFill>
                <a:latin typeface="Consolas" panose="020B0609020204030204" pitchFamily="49" charset="0"/>
              </a:rPr>
              <a:t>Based on our graph, repeat customers have lower total  spending</a:t>
            </a:r>
            <a:endParaRPr lang="en-US" b="0" dirty="0">
              <a:solidFill>
                <a:schemeClr val="tx1"/>
              </a:solidFill>
              <a:effectLst/>
              <a:latin typeface="Consolas" panose="020B0609020204030204" pitchFamily="49" charset="0"/>
            </a:endParaRPr>
          </a:p>
        </p:txBody>
      </p:sp>
      <p:pic>
        <p:nvPicPr>
          <p:cNvPr id="8194" name="Picture 2"/>
          <p:cNvPicPr>
            <a:picLocks noChangeAspect="1" noChangeArrowheads="1"/>
          </p:cNvPicPr>
          <p:nvPr/>
        </p:nvPicPr>
        <p:blipFill>
          <a:blip r:embed="rId2"/>
          <a:srcRect/>
          <a:stretch>
            <a:fillRect/>
          </a:stretch>
        </p:blipFill>
        <p:spPr bwMode="auto">
          <a:xfrm>
            <a:off x="219804" y="451945"/>
            <a:ext cx="8756030" cy="312157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total spend by purchases</a:t>
            </a:r>
            <a:endParaRPr sz="1500" b="1" dirty="0">
              <a:solidFill>
                <a:srgbClr val="42B6C5"/>
              </a:solidFill>
              <a:latin typeface="Amiko"/>
              <a:ea typeface="Amiko"/>
              <a:cs typeface="Amiko"/>
              <a:sym typeface="Amiko"/>
            </a:endParaRPr>
          </a:p>
        </p:txBody>
      </p:sp>
      <p:sp>
        <p:nvSpPr>
          <p:cNvPr id="6" name="TextBox 5"/>
          <p:cNvSpPr txBox="1"/>
          <p:nvPr/>
        </p:nvSpPr>
        <p:spPr>
          <a:xfrm>
            <a:off x="132807" y="3725383"/>
            <a:ext cx="8628994" cy="954107"/>
          </a:xfrm>
          <a:prstGeom prst="rect">
            <a:avLst/>
          </a:prstGeom>
          <a:noFill/>
        </p:spPr>
        <p:txBody>
          <a:bodyPr wrap="square" rtlCol="0">
            <a:spAutoFit/>
          </a:bodyPr>
          <a:lstStyle/>
          <a:p>
            <a:r>
              <a:rPr lang="en-US" dirty="0"/>
              <a:t>Explanation: </a:t>
            </a:r>
            <a:r>
              <a:rPr lang="en-US" b="0" dirty="0">
                <a:solidFill>
                  <a:schemeClr val="tx1"/>
                </a:solidFill>
                <a:effectLst/>
                <a:latin typeface="Consolas" panose="020B0609020204030204" pitchFamily="49" charset="0"/>
              </a:rPr>
              <a:t>To check if higher purchases lead to higher spending</a:t>
            </a:r>
          </a:p>
          <a:p>
            <a:r>
              <a:rPr lang="en-US" b="0" dirty="0">
                <a:solidFill>
                  <a:schemeClr val="tx1"/>
                </a:solidFill>
                <a:effectLst/>
                <a:latin typeface="Consolas" panose="020B0609020204030204" pitchFamily="49" charset="0"/>
              </a:rPr>
              <a:t>From the graph, it shows that as the number of purchases increases, total spending also tends to rise, especially toward the right side of the graph where higher purchase counts correspond with greater spending.</a:t>
            </a:r>
          </a:p>
        </p:txBody>
      </p:sp>
      <p:pic>
        <p:nvPicPr>
          <p:cNvPr id="9218" name="Picture 2"/>
          <p:cNvPicPr>
            <a:picLocks noChangeAspect="1" noChangeArrowheads="1"/>
          </p:cNvPicPr>
          <p:nvPr/>
        </p:nvPicPr>
        <p:blipFill>
          <a:blip r:embed="rId2"/>
          <a:srcRect/>
          <a:stretch>
            <a:fillRect/>
          </a:stretch>
        </p:blipFill>
        <p:spPr bwMode="auto">
          <a:xfrm>
            <a:off x="304798" y="409510"/>
            <a:ext cx="8586953" cy="320604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3780" y="0"/>
            <a:ext cx="8597462" cy="369332"/>
          </a:xfrm>
          <a:prstGeom prst="rect">
            <a:avLst/>
          </a:prstGeom>
          <a:noFill/>
        </p:spPr>
        <p:txBody>
          <a:bodyPr wrap="square" rtlCol="0">
            <a:spAutoFit/>
          </a:bodyPr>
          <a:lstStyle/>
          <a:p>
            <a:r>
              <a:rPr lang="en-US" sz="1800" b="1" dirty="0">
                <a:solidFill>
                  <a:srgbClr val="00B0F0"/>
                </a:solidFill>
              </a:rPr>
              <a:t>8.ANSWERING REAL WORLD QUESTIONS </a:t>
            </a:r>
          </a:p>
        </p:txBody>
      </p:sp>
      <p:pic>
        <p:nvPicPr>
          <p:cNvPr id="11266" name="Picture 2"/>
          <p:cNvPicPr>
            <a:picLocks noChangeAspect="1" noChangeArrowheads="1"/>
          </p:cNvPicPr>
          <p:nvPr/>
        </p:nvPicPr>
        <p:blipFill>
          <a:blip r:embed="rId2"/>
          <a:srcRect/>
          <a:stretch>
            <a:fillRect/>
          </a:stretch>
        </p:blipFill>
        <p:spPr bwMode="auto">
          <a:xfrm>
            <a:off x="157843" y="563281"/>
            <a:ext cx="8828313" cy="4877254"/>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489D732A-BE89-45B0-AC7D-6241A20E911A}"/>
              </a:ext>
            </a:extLst>
          </p:cNvPr>
          <p:cNvPicPr>
            <a:picLocks noChangeAspect="1"/>
          </p:cNvPicPr>
          <p:nvPr/>
        </p:nvPicPr>
        <p:blipFill>
          <a:blip r:embed="rId3"/>
          <a:stretch>
            <a:fillRect/>
          </a:stretch>
        </p:blipFill>
        <p:spPr>
          <a:xfrm>
            <a:off x="104741" y="481740"/>
            <a:ext cx="8934515" cy="487725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satisfaction score by Age</a:t>
            </a:r>
            <a:endParaRPr sz="1500" b="1" dirty="0">
              <a:solidFill>
                <a:srgbClr val="42B6C5"/>
              </a:solidFill>
              <a:latin typeface="Amiko"/>
              <a:ea typeface="Amiko"/>
              <a:cs typeface="Amiko"/>
              <a:sym typeface="Amiko"/>
            </a:endParaRPr>
          </a:p>
        </p:txBody>
      </p:sp>
      <p:sp>
        <p:nvSpPr>
          <p:cNvPr id="6" name="TextBox 5"/>
          <p:cNvSpPr txBox="1"/>
          <p:nvPr/>
        </p:nvSpPr>
        <p:spPr>
          <a:xfrm>
            <a:off x="178675" y="3720661"/>
            <a:ext cx="8628994" cy="1169551"/>
          </a:xfrm>
          <a:prstGeom prst="rect">
            <a:avLst/>
          </a:prstGeom>
          <a:noFill/>
        </p:spPr>
        <p:txBody>
          <a:bodyPr wrap="square" rtlCol="0">
            <a:spAutoFit/>
          </a:bodyPr>
          <a:lstStyle/>
          <a:p>
            <a:r>
              <a:rPr lang="en-US" dirty="0"/>
              <a:t>Explanation: Younger and Older Customers Show High Satisfaction . Age groups on the left (younger) and right (older) generally have higher satisfaction scores . A Sudden Spike in One Age Group : There is a large peak in the middle (possibly caused by incorrect data). Mid-Age Groups Have Mixed Satisfaction : Some middle-age groups have relatively lower satisfaction, suggesting they might be experiencing frustrations with the service/product.</a:t>
            </a:r>
          </a:p>
        </p:txBody>
      </p:sp>
      <p:pic>
        <p:nvPicPr>
          <p:cNvPr id="10242" name="Picture 2"/>
          <p:cNvPicPr>
            <a:picLocks noChangeAspect="1" noChangeArrowheads="1"/>
          </p:cNvPicPr>
          <p:nvPr/>
        </p:nvPicPr>
        <p:blipFill>
          <a:blip r:embed="rId2"/>
          <a:srcRect/>
          <a:stretch>
            <a:fillRect/>
          </a:stretch>
        </p:blipFill>
        <p:spPr bwMode="auto">
          <a:xfrm>
            <a:off x="239913" y="500742"/>
            <a:ext cx="8174744" cy="3211287"/>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A994F71E-48D2-40FA-8319-3B7F66E79B62}"/>
              </a:ext>
            </a:extLst>
          </p:cNvPr>
          <p:cNvPicPr>
            <a:picLocks noChangeAspect="1"/>
          </p:cNvPicPr>
          <p:nvPr/>
        </p:nvPicPr>
        <p:blipFill>
          <a:blip r:embed="rId3"/>
          <a:stretch>
            <a:fillRect/>
          </a:stretch>
        </p:blipFill>
        <p:spPr>
          <a:xfrm>
            <a:off x="178675" y="500742"/>
            <a:ext cx="8289717" cy="321991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satisfaction score by Region</a:t>
            </a:r>
            <a:endParaRPr sz="1500" b="1" dirty="0">
              <a:solidFill>
                <a:srgbClr val="42B6C5"/>
              </a:solidFill>
              <a:latin typeface="Amiko"/>
              <a:ea typeface="Amiko"/>
              <a:cs typeface="Amiko"/>
              <a:sym typeface="Amiko"/>
            </a:endParaRPr>
          </a:p>
        </p:txBody>
      </p:sp>
      <p:sp>
        <p:nvSpPr>
          <p:cNvPr id="6" name="TextBox 5"/>
          <p:cNvSpPr txBox="1"/>
          <p:nvPr/>
        </p:nvSpPr>
        <p:spPr>
          <a:xfrm>
            <a:off x="178675" y="3712029"/>
            <a:ext cx="8628994" cy="1169551"/>
          </a:xfrm>
          <a:prstGeom prst="rect">
            <a:avLst/>
          </a:prstGeom>
          <a:noFill/>
        </p:spPr>
        <p:txBody>
          <a:bodyPr wrap="square" rtlCol="0">
            <a:spAutoFit/>
          </a:bodyPr>
          <a:lstStyle/>
          <a:p>
            <a:r>
              <a:rPr lang="en-US" dirty="0"/>
              <a:t>Explanation: </a:t>
            </a:r>
            <a:r>
              <a:rPr lang="en-US" b="0" dirty="0">
                <a:solidFill>
                  <a:schemeClr val="tx1"/>
                </a:solidFill>
                <a:effectLst/>
                <a:latin typeface="Consolas" panose="020B0609020204030204" pitchFamily="49" charset="0"/>
              </a:rPr>
              <a:t>Bar chat shows which regions are unhappy or have lesser satisfaction score.</a:t>
            </a:r>
          </a:p>
          <a:p>
            <a:r>
              <a:rPr lang="en-US" b="0" dirty="0">
                <a:solidFill>
                  <a:schemeClr val="tx1"/>
                </a:solidFill>
                <a:effectLst/>
                <a:latin typeface="Consolas" panose="020B0609020204030204" pitchFamily="49" charset="0"/>
              </a:rPr>
              <a:t>This graph highlights how customer satisfaction differs by region.</a:t>
            </a:r>
            <a:r>
              <a:rPr lang="en-US" dirty="0">
                <a:solidFill>
                  <a:schemeClr val="tx1"/>
                </a:solidFill>
                <a:latin typeface="Consolas" panose="020B0609020204030204" pitchFamily="49" charset="0"/>
              </a:rPr>
              <a:t> </a:t>
            </a:r>
            <a:r>
              <a:rPr lang="en-US" b="0" dirty="0">
                <a:solidFill>
                  <a:schemeClr val="tx1"/>
                </a:solidFill>
                <a:effectLst/>
                <a:latin typeface="Consolas" panose="020B0609020204030204" pitchFamily="49" charset="0"/>
              </a:rPr>
              <a:t>Europe has the highest satisfaction scores, while Africa has the lowest.</a:t>
            </a:r>
            <a:r>
              <a:rPr lang="en-US" dirty="0">
                <a:solidFill>
                  <a:schemeClr val="tx1"/>
                </a:solidFill>
                <a:latin typeface="Consolas" panose="020B0609020204030204" pitchFamily="49" charset="0"/>
              </a:rPr>
              <a:t> </a:t>
            </a:r>
            <a:r>
              <a:rPr lang="en-US" b="0" dirty="0">
                <a:solidFill>
                  <a:schemeClr val="tx1"/>
                </a:solidFill>
                <a:effectLst/>
                <a:latin typeface="Consolas" panose="020B0609020204030204" pitchFamily="49" charset="0"/>
              </a:rPr>
              <a:t>This suggests that certain regions may require better customer service, improved products, or come up with marketing strategies to improve  satisfaction.</a:t>
            </a:r>
          </a:p>
        </p:txBody>
      </p:sp>
      <p:pic>
        <p:nvPicPr>
          <p:cNvPr id="10242" name="Picture 2"/>
          <p:cNvPicPr>
            <a:picLocks noChangeAspect="1" noChangeArrowheads="1"/>
          </p:cNvPicPr>
          <p:nvPr/>
        </p:nvPicPr>
        <p:blipFill>
          <a:blip r:embed="rId2"/>
          <a:srcRect/>
          <a:stretch>
            <a:fillRect/>
          </a:stretch>
        </p:blipFill>
        <p:spPr bwMode="auto">
          <a:xfrm>
            <a:off x="239913" y="500742"/>
            <a:ext cx="8174744" cy="3211287"/>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9D8F4B47-A4F5-4A09-845E-76133A36A702}"/>
              </a:ext>
            </a:extLst>
          </p:cNvPr>
          <p:cNvPicPr>
            <a:picLocks noChangeAspect="1"/>
          </p:cNvPicPr>
          <p:nvPr/>
        </p:nvPicPr>
        <p:blipFill>
          <a:blip r:embed="rId3"/>
          <a:stretch>
            <a:fillRect/>
          </a:stretch>
        </p:blipFill>
        <p:spPr>
          <a:xfrm>
            <a:off x="239913" y="419348"/>
            <a:ext cx="8174744" cy="3292682"/>
          </a:xfrm>
          <a:prstGeom prst="rect">
            <a:avLst/>
          </a:prstGeom>
        </p:spPr>
      </p:pic>
    </p:spTree>
    <p:extLst>
      <p:ext uri="{BB962C8B-B14F-4D97-AF65-F5344CB8AC3E}">
        <p14:creationId xmlns:p14="http://schemas.microsoft.com/office/powerpoint/2010/main" val="270274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p:nvPr/>
        </p:nvSpPr>
        <p:spPr>
          <a:xfrm>
            <a:off x="0" y="0"/>
            <a:ext cx="2081048"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10" name="Google Shape;110;p16"/>
          <p:cNvSpPr txBox="1"/>
          <p:nvPr/>
        </p:nvSpPr>
        <p:spPr>
          <a:xfrm>
            <a:off x="1993283" y="2571750"/>
            <a:ext cx="7073461" cy="122338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Hello everyone, welcome to our presentation. Today, we'll be looking at what we've learned from our customer dataset. This will help us better understand our customers and make good decisions for our business.</a:t>
            </a:r>
          </a:p>
          <a:p>
            <a:pPr marL="457200" marR="0" lvl="0" indent="-323850" algn="l" rtl="0">
              <a:lnSpc>
                <a:spcPct val="100000"/>
              </a:lnSpc>
              <a:spcBef>
                <a:spcPts val="0"/>
              </a:spcBef>
              <a:spcAft>
                <a:spcPts val="0"/>
              </a:spcAft>
              <a:buClr>
                <a:srgbClr val="42B6C5"/>
              </a:buClr>
              <a:buSzPts val="1500"/>
              <a:buFont typeface="Calibri"/>
              <a:buChar char="●"/>
            </a:pPr>
            <a:endParaRPr sz="1500" b="1" dirty="0">
              <a:solidFill>
                <a:srgbClr val="42B6C5"/>
              </a:solidFill>
              <a:latin typeface="Calibri"/>
              <a:ea typeface="Calibri"/>
              <a:cs typeface="Calibri"/>
              <a:sym typeface="Calibri"/>
            </a:endParaRPr>
          </a:p>
          <a:p>
            <a:pPr marL="457200" marR="0" lvl="0" indent="-323850" algn="l" rtl="0">
              <a:lnSpc>
                <a:spcPct val="100000"/>
              </a:lnSpc>
              <a:spcBef>
                <a:spcPts val="0"/>
              </a:spcBef>
              <a:spcAft>
                <a:spcPts val="0"/>
              </a:spcAft>
              <a:buClr>
                <a:srgbClr val="42B6C5"/>
              </a:buClr>
              <a:buSzPts val="1500"/>
              <a:buFont typeface="Calibri"/>
              <a:buChar char="●"/>
            </a:pPr>
            <a:endParaRPr sz="1500" b="1" dirty="0">
              <a:solidFill>
                <a:srgbClr val="42B6C5"/>
              </a:solidFill>
              <a:latin typeface="Calibri"/>
              <a:ea typeface="Calibri"/>
              <a:cs typeface="Calibri"/>
              <a:sym typeface="Calibri"/>
            </a:endParaRPr>
          </a:p>
        </p:txBody>
      </p:sp>
      <p:sp>
        <p:nvSpPr>
          <p:cNvPr id="6" name="TextBox 5"/>
          <p:cNvSpPr txBox="1"/>
          <p:nvPr/>
        </p:nvSpPr>
        <p:spPr>
          <a:xfrm>
            <a:off x="2526699" y="558989"/>
            <a:ext cx="5465379" cy="523220"/>
          </a:xfrm>
          <a:prstGeom prst="rect">
            <a:avLst/>
          </a:prstGeom>
          <a:noFill/>
        </p:spPr>
        <p:txBody>
          <a:bodyPr wrap="square" rtlCol="0">
            <a:spAutoFit/>
          </a:bodyPr>
          <a:lstStyle/>
          <a:p>
            <a:r>
              <a:rPr lang="en-US" sz="2800" b="1" dirty="0">
                <a:solidFill>
                  <a:srgbClr val="00B0F0"/>
                </a:solidFill>
              </a:rPr>
              <a:t>1.OVER VIEW OF 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satisfaction score by repeat customer</a:t>
            </a:r>
            <a:endParaRPr sz="1500" b="1" dirty="0">
              <a:solidFill>
                <a:srgbClr val="42B6C5"/>
              </a:solidFill>
              <a:latin typeface="Amiko"/>
              <a:ea typeface="Amiko"/>
              <a:cs typeface="Amiko"/>
              <a:sym typeface="Amiko"/>
            </a:endParaRPr>
          </a:p>
        </p:txBody>
      </p:sp>
      <p:sp>
        <p:nvSpPr>
          <p:cNvPr id="6" name="TextBox 5"/>
          <p:cNvSpPr txBox="1"/>
          <p:nvPr/>
        </p:nvSpPr>
        <p:spPr>
          <a:xfrm>
            <a:off x="178675" y="3720661"/>
            <a:ext cx="8628994" cy="523220"/>
          </a:xfrm>
          <a:prstGeom prst="rect">
            <a:avLst/>
          </a:prstGeom>
          <a:noFill/>
        </p:spPr>
        <p:txBody>
          <a:bodyPr wrap="square" rtlCol="0">
            <a:spAutoFit/>
          </a:bodyPr>
          <a:lstStyle/>
          <a:p>
            <a:r>
              <a:rPr lang="en-US" dirty="0"/>
              <a:t>Explanation: From the graph, it shows that repeat customers have lower satisfaction scores which means they are not happy with the services and might leave.</a:t>
            </a:r>
          </a:p>
        </p:txBody>
      </p:sp>
      <p:pic>
        <p:nvPicPr>
          <p:cNvPr id="10242" name="Picture 2"/>
          <p:cNvPicPr>
            <a:picLocks noChangeAspect="1" noChangeArrowheads="1"/>
          </p:cNvPicPr>
          <p:nvPr/>
        </p:nvPicPr>
        <p:blipFill>
          <a:blip r:embed="rId2"/>
          <a:srcRect/>
          <a:stretch>
            <a:fillRect/>
          </a:stretch>
        </p:blipFill>
        <p:spPr bwMode="auto">
          <a:xfrm>
            <a:off x="239913" y="500742"/>
            <a:ext cx="8174744" cy="3211287"/>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C8D413A9-10E2-40A2-A344-77233A1AB6C1}"/>
              </a:ext>
            </a:extLst>
          </p:cNvPr>
          <p:cNvPicPr>
            <a:picLocks noChangeAspect="1"/>
          </p:cNvPicPr>
          <p:nvPr/>
        </p:nvPicPr>
        <p:blipFill>
          <a:blip r:embed="rId3"/>
          <a:stretch>
            <a:fillRect/>
          </a:stretch>
        </p:blipFill>
        <p:spPr>
          <a:xfrm>
            <a:off x="178675" y="488954"/>
            <a:ext cx="8174743" cy="3223075"/>
          </a:xfrm>
          <a:prstGeom prst="rect">
            <a:avLst/>
          </a:prstGeom>
        </p:spPr>
      </p:pic>
    </p:spTree>
    <p:extLst>
      <p:ext uri="{BB962C8B-B14F-4D97-AF65-F5344CB8AC3E}">
        <p14:creationId xmlns:p14="http://schemas.microsoft.com/office/powerpoint/2010/main" val="169087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45798"/>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Heatmap (Correlations Between Customer Metrics)</a:t>
            </a:r>
            <a:endParaRPr sz="1500" b="1" dirty="0">
              <a:solidFill>
                <a:srgbClr val="42B6C5"/>
              </a:solidFill>
              <a:latin typeface="Amiko"/>
              <a:ea typeface="Amiko"/>
              <a:cs typeface="Amiko"/>
              <a:sym typeface="Amiko"/>
            </a:endParaRPr>
          </a:p>
        </p:txBody>
      </p:sp>
      <p:sp>
        <p:nvSpPr>
          <p:cNvPr id="6" name="TextBox 5"/>
          <p:cNvSpPr txBox="1"/>
          <p:nvPr/>
        </p:nvSpPr>
        <p:spPr>
          <a:xfrm>
            <a:off x="0" y="3563949"/>
            <a:ext cx="9078814" cy="1815882"/>
          </a:xfrm>
          <a:prstGeom prst="rect">
            <a:avLst/>
          </a:prstGeom>
          <a:noFill/>
        </p:spPr>
        <p:txBody>
          <a:bodyPr wrap="square" rtlCol="0">
            <a:spAutoFit/>
          </a:bodyPr>
          <a:lstStyle/>
          <a:p>
            <a:r>
              <a:rPr lang="en-US" dirty="0"/>
              <a:t>Explanation: This graph helps us to understand which factors strongly impact satisfaction</a:t>
            </a:r>
          </a:p>
          <a:p>
            <a:r>
              <a:rPr lang="en-US" dirty="0"/>
              <a:t>From the graph:</a:t>
            </a:r>
          </a:p>
          <a:p>
            <a:r>
              <a:rPr lang="en-US" dirty="0"/>
              <a:t>1.Total_Spend and Purchases  have a moderate correlation with </a:t>
            </a:r>
            <a:r>
              <a:rPr lang="en-US" dirty="0" err="1"/>
              <a:t>Satisfaction_Score</a:t>
            </a:r>
            <a:r>
              <a:rPr lang="en-US" dirty="0"/>
              <a:t>. This means that customers who spend more or make more purchases tend to have higher satisfaction.</a:t>
            </a:r>
          </a:p>
          <a:p>
            <a:r>
              <a:rPr lang="en-US" dirty="0"/>
              <a:t>2.Repeat_Customer might also show some correlation, indicating that returning customers could be more satisfied than new ones.</a:t>
            </a:r>
          </a:p>
          <a:p>
            <a:r>
              <a:rPr lang="en-US" dirty="0"/>
              <a:t>3.Age and Region appear to have weaker correlations, meaning they have less direct impact on customer satisfaction. </a:t>
            </a:r>
          </a:p>
        </p:txBody>
      </p:sp>
      <p:pic>
        <p:nvPicPr>
          <p:cNvPr id="10242" name="Picture 2"/>
          <p:cNvPicPr>
            <a:picLocks noChangeAspect="1" noChangeArrowheads="1"/>
          </p:cNvPicPr>
          <p:nvPr/>
        </p:nvPicPr>
        <p:blipFill>
          <a:blip r:embed="rId2"/>
          <a:srcRect/>
          <a:stretch>
            <a:fillRect/>
          </a:stretch>
        </p:blipFill>
        <p:spPr bwMode="auto">
          <a:xfrm>
            <a:off x="65186" y="352662"/>
            <a:ext cx="8449800" cy="3211287"/>
          </a:xfrm>
          <a:prstGeom prst="rect">
            <a:avLst/>
          </a:prstGeom>
          <a:noFill/>
          <a:ln w="9525">
            <a:noFill/>
            <a:miter lim="800000"/>
            <a:headEnd/>
            <a:tailEnd/>
          </a:ln>
          <a:effectLst/>
        </p:spPr>
      </p:pic>
    </p:spTree>
    <p:extLst>
      <p:ext uri="{BB962C8B-B14F-4D97-AF65-F5344CB8AC3E}">
        <p14:creationId xmlns:p14="http://schemas.microsoft.com/office/powerpoint/2010/main" val="802924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8675" y="3720661"/>
            <a:ext cx="8628994" cy="307777"/>
          </a:xfrm>
          <a:prstGeom prst="rect">
            <a:avLst/>
          </a:prstGeom>
          <a:noFill/>
        </p:spPr>
        <p:txBody>
          <a:bodyPr wrap="square" rtlCol="0">
            <a:spAutoFit/>
          </a:bodyPr>
          <a:lstStyle/>
          <a:p>
            <a:r>
              <a:rPr lang="en-US"/>
              <a:t>Explanation: A code to </a:t>
            </a:r>
            <a:endParaRPr lang="en-US" dirty="0"/>
          </a:p>
        </p:txBody>
      </p:sp>
      <p:pic>
        <p:nvPicPr>
          <p:cNvPr id="3" name="Picture 2">
            <a:extLst>
              <a:ext uri="{FF2B5EF4-FFF2-40B4-BE49-F238E27FC236}">
                <a16:creationId xmlns:a16="http://schemas.microsoft.com/office/drawing/2014/main" id="{9B80BBE2-CFAB-49E9-947A-D48618CE22B3}"/>
              </a:ext>
            </a:extLst>
          </p:cNvPr>
          <p:cNvPicPr>
            <a:picLocks noChangeAspect="1"/>
          </p:cNvPicPr>
          <p:nvPr/>
        </p:nvPicPr>
        <p:blipFill>
          <a:blip r:embed="rId2"/>
          <a:stretch>
            <a:fillRect/>
          </a:stretch>
        </p:blipFill>
        <p:spPr>
          <a:xfrm>
            <a:off x="493195" y="588244"/>
            <a:ext cx="7377166" cy="2836387"/>
          </a:xfrm>
          <a:prstGeom prst="rect">
            <a:avLst/>
          </a:prstGeom>
        </p:spPr>
      </p:pic>
    </p:spTree>
    <p:extLst>
      <p:ext uri="{BB962C8B-B14F-4D97-AF65-F5344CB8AC3E}">
        <p14:creationId xmlns:p14="http://schemas.microsoft.com/office/powerpoint/2010/main" val="469694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897B4E-A8FD-404E-8968-6F2C8EA21AB6}"/>
              </a:ext>
            </a:extLst>
          </p:cNvPr>
          <p:cNvPicPr>
            <a:picLocks noChangeAspect="1"/>
          </p:cNvPicPr>
          <p:nvPr/>
        </p:nvPicPr>
        <p:blipFill>
          <a:blip r:embed="rId2"/>
          <a:stretch>
            <a:fillRect/>
          </a:stretch>
        </p:blipFill>
        <p:spPr>
          <a:xfrm>
            <a:off x="297625" y="75717"/>
            <a:ext cx="8548750" cy="409441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897B4E-A8FD-404E-8968-6F2C8EA21AB6}"/>
              </a:ext>
            </a:extLst>
          </p:cNvPr>
          <p:cNvPicPr>
            <a:picLocks noChangeAspect="1"/>
          </p:cNvPicPr>
          <p:nvPr/>
        </p:nvPicPr>
        <p:blipFill>
          <a:blip r:embed="rId2"/>
          <a:stretch>
            <a:fillRect/>
          </a:stretch>
        </p:blipFill>
        <p:spPr>
          <a:xfrm>
            <a:off x="297625" y="75717"/>
            <a:ext cx="8548750" cy="4094414"/>
          </a:xfrm>
          <a:prstGeom prst="rect">
            <a:avLst/>
          </a:prstGeom>
        </p:spPr>
      </p:pic>
      <p:pic>
        <p:nvPicPr>
          <p:cNvPr id="4" name="Picture 3">
            <a:extLst>
              <a:ext uri="{FF2B5EF4-FFF2-40B4-BE49-F238E27FC236}">
                <a16:creationId xmlns:a16="http://schemas.microsoft.com/office/drawing/2014/main" id="{01034366-629D-4787-B07B-8577DE3FC551}"/>
              </a:ext>
            </a:extLst>
          </p:cNvPr>
          <p:cNvPicPr>
            <a:picLocks noChangeAspect="1"/>
          </p:cNvPicPr>
          <p:nvPr/>
        </p:nvPicPr>
        <p:blipFill>
          <a:blip r:embed="rId3"/>
          <a:stretch>
            <a:fillRect/>
          </a:stretch>
        </p:blipFill>
        <p:spPr>
          <a:xfrm>
            <a:off x="157130" y="0"/>
            <a:ext cx="8829740" cy="4694307"/>
          </a:xfrm>
          <a:prstGeom prst="rect">
            <a:avLst/>
          </a:prstGeom>
        </p:spPr>
      </p:pic>
    </p:spTree>
    <p:extLst>
      <p:ext uri="{BB962C8B-B14F-4D97-AF65-F5344CB8AC3E}">
        <p14:creationId xmlns:p14="http://schemas.microsoft.com/office/powerpoint/2010/main" val="709444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p:nvPr/>
        </p:nvSpPr>
        <p:spPr>
          <a:xfrm>
            <a:off x="0" y="384397"/>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43" name="Google Shape;143;p21"/>
          <p:cNvSpPr txBox="1"/>
          <p:nvPr/>
        </p:nvSpPr>
        <p:spPr>
          <a:xfrm>
            <a:off x="419100" y="840606"/>
            <a:ext cx="5847743" cy="1223382"/>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7500"/>
              <a:buFont typeface="Arial"/>
              <a:buNone/>
            </a:pPr>
            <a:r>
              <a:rPr lang="en-US" sz="7500" b="1" i="0" u="none" strike="noStrike" cap="none" dirty="0">
                <a:solidFill>
                  <a:srgbClr val="FFFFFF"/>
                </a:solidFill>
                <a:latin typeface="Calibri"/>
                <a:ea typeface="Calibri"/>
                <a:cs typeface="Calibri"/>
                <a:sym typeface="Calibri"/>
              </a:rPr>
              <a:t>Group 2</a:t>
            </a:r>
            <a:endParaRPr lang="en-GB" sz="7500" b="1" i="0" u="none" strike="noStrike" cap="none" dirty="0">
              <a:solidFill>
                <a:srgbClr val="FFFFFF"/>
              </a:solidFill>
              <a:latin typeface="Calibri"/>
              <a:ea typeface="Calibri"/>
              <a:cs typeface="Calibri"/>
              <a:sym typeface="Calibri"/>
            </a:endParaRPr>
          </a:p>
        </p:txBody>
      </p:sp>
      <p:sp>
        <p:nvSpPr>
          <p:cNvPr id="144" name="Google Shape;144;p21"/>
          <p:cNvSpPr txBox="1"/>
          <p:nvPr/>
        </p:nvSpPr>
        <p:spPr>
          <a:xfrm>
            <a:off x="256022" y="2454959"/>
            <a:ext cx="8360700" cy="2122089"/>
          </a:xfrm>
          <a:prstGeom prst="rect">
            <a:avLst/>
          </a:prstGeom>
          <a:noFill/>
          <a:ln>
            <a:noFill/>
          </a:ln>
        </p:spPr>
        <p:txBody>
          <a:bodyPr spcFirstLastPara="1" wrap="square" lIns="68575" tIns="34275" rIns="68575" bIns="34275" anchor="t" anchorCtr="0">
            <a:spAutoFit/>
          </a:bodyPr>
          <a:lstStyle/>
          <a:p>
            <a:pPr marL="171450" lvl="0" indent="-171450" algn="l" rtl="0">
              <a:lnSpc>
                <a:spcPct val="115000"/>
              </a:lnSpc>
              <a:spcBef>
                <a:spcPts val="0"/>
              </a:spcBef>
              <a:spcAft>
                <a:spcPts val="0"/>
              </a:spcAft>
              <a:buClr>
                <a:schemeClr val="dk1"/>
              </a:buClr>
              <a:buSzPts val="1100"/>
              <a:buFontTx/>
              <a:buChar char="-"/>
            </a:pPr>
            <a:r>
              <a:rPr lang="en-US" sz="1400" dirty="0" err="1">
                <a:solidFill>
                  <a:schemeClr val="bg1"/>
                </a:solidFill>
              </a:rPr>
              <a:t>Safeh</a:t>
            </a:r>
            <a:r>
              <a:rPr lang="en-US" sz="1400" dirty="0">
                <a:solidFill>
                  <a:schemeClr val="bg1"/>
                </a:solidFill>
              </a:rPr>
              <a:t> </a:t>
            </a:r>
            <a:r>
              <a:rPr lang="en-US" sz="1400" dirty="0" err="1">
                <a:solidFill>
                  <a:schemeClr val="bg1"/>
                </a:solidFill>
              </a:rPr>
              <a:t>Emmanuela</a:t>
            </a:r>
            <a:r>
              <a:rPr lang="en-US" sz="1400" dirty="0">
                <a:solidFill>
                  <a:schemeClr val="bg1"/>
                </a:solidFill>
              </a:rPr>
              <a:t> </a:t>
            </a:r>
            <a:r>
              <a:rPr lang="en-US" sz="1400" dirty="0" err="1">
                <a:solidFill>
                  <a:schemeClr val="bg1"/>
                </a:solidFill>
              </a:rPr>
              <a:t>Mnajoah</a:t>
            </a:r>
            <a:endParaRPr lang="en-US" sz="1400" dirty="0">
              <a:solidFill>
                <a:schemeClr val="bg1"/>
              </a:solidFill>
            </a:endParaRPr>
          </a:p>
          <a:p>
            <a:pPr lvl="0" algn="l" rtl="0">
              <a:lnSpc>
                <a:spcPct val="115000"/>
              </a:lnSpc>
              <a:spcBef>
                <a:spcPts val="0"/>
              </a:spcBef>
              <a:spcAft>
                <a:spcPts val="0"/>
              </a:spcAft>
              <a:buClr>
                <a:schemeClr val="dk1"/>
              </a:buClr>
              <a:buSzPts val="1100"/>
            </a:pPr>
            <a:r>
              <a:rPr lang="en-US" sz="1400" dirty="0">
                <a:solidFill>
                  <a:schemeClr val="bg1"/>
                </a:solidFill>
              </a:rPr>
              <a:t> My superpower is unlocking insights from data. With a strong foundation in data analysis, I've developed skills in using Excel, Power BI, and Tableau to extract meaningful patterns and trends. Currently, in my second year of studying data science, I'm expanding my toolkit with programming languages like Python and R, and exploring machine learning and statistical modeling techniques. I'm passionate about leveraging data-driven insights to solve real-world problems and drive business growth</a:t>
            </a:r>
          </a:p>
          <a:p>
            <a:pPr marL="285750" lvl="0" indent="-285750" algn="l" rtl="0">
              <a:lnSpc>
                <a:spcPct val="115000"/>
              </a:lnSpc>
              <a:spcBef>
                <a:spcPts val="0"/>
              </a:spcBef>
              <a:spcAft>
                <a:spcPts val="0"/>
              </a:spcAft>
              <a:buClr>
                <a:schemeClr val="dk1"/>
              </a:buClr>
              <a:buSzPts val="1100"/>
              <a:buFontTx/>
              <a:buChar char="-"/>
            </a:pPr>
            <a:r>
              <a:rPr lang="en-US" sz="1600" b="1" dirty="0">
                <a:solidFill>
                  <a:schemeClr val="bg1"/>
                </a:solidFill>
                <a:latin typeface="Calibri"/>
                <a:ea typeface="Calibri"/>
                <a:cs typeface="Calibri"/>
                <a:sym typeface="Calibri"/>
              </a:rPr>
              <a:t>Soh David </a:t>
            </a:r>
            <a:r>
              <a:rPr lang="en-US" sz="1600" b="1" dirty="0" err="1">
                <a:solidFill>
                  <a:schemeClr val="bg1"/>
                </a:solidFill>
                <a:latin typeface="Calibri"/>
                <a:ea typeface="Calibri"/>
                <a:cs typeface="Calibri"/>
                <a:sym typeface="Calibri"/>
              </a:rPr>
              <a:t>Fon</a:t>
            </a:r>
            <a:endParaRPr lang="en-US" sz="1600" b="1" dirty="0">
              <a:solidFill>
                <a:schemeClr val="bg1"/>
              </a:solidFill>
              <a:latin typeface="Calibri"/>
              <a:ea typeface="Calibri"/>
              <a:cs typeface="Calibri"/>
              <a:sym typeface="Calibri"/>
            </a:endParaRPr>
          </a:p>
          <a:p>
            <a:pPr lvl="0" algn="l" rtl="0">
              <a:lnSpc>
                <a:spcPct val="115000"/>
              </a:lnSpc>
              <a:spcBef>
                <a:spcPts val="0"/>
              </a:spcBef>
              <a:spcAft>
                <a:spcPts val="0"/>
              </a:spcAft>
              <a:buClr>
                <a:schemeClr val="dk1"/>
              </a:buClr>
              <a:buSzPts val="1100"/>
            </a:pPr>
            <a:r>
              <a:rPr lang="en-US" sz="1600" b="1" i="0" u="none" strike="noStrike" cap="none" dirty="0">
                <a:solidFill>
                  <a:schemeClr val="bg1"/>
                </a:solidFill>
                <a:latin typeface="Calibri"/>
                <a:ea typeface="Calibri"/>
                <a:cs typeface="Calibri"/>
                <a:sym typeface="Calibri"/>
              </a:rPr>
              <a:t> </a:t>
            </a:r>
            <a:endParaRPr b="1" i="0" u="none" strike="noStrike" cap="none" dirty="0">
              <a:solidFill>
                <a:schemeClr val="bg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p:nvPr/>
        </p:nvSpPr>
        <p:spPr>
          <a:xfrm>
            <a:off x="3427087" y="535859"/>
            <a:ext cx="4892700" cy="623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dirty="0">
                <a:solidFill>
                  <a:srgbClr val="42B6C5"/>
                </a:solidFill>
                <a:latin typeface="Amiko"/>
                <a:ea typeface="Amiko"/>
                <a:cs typeface="Amiko"/>
                <a:sym typeface="Amiko"/>
              </a:rPr>
              <a:t>About us</a:t>
            </a:r>
            <a:endParaRPr sz="3600" b="1" i="0" u="none" strike="noStrike" cap="none" dirty="0">
              <a:solidFill>
                <a:srgbClr val="42B6C5"/>
              </a:solidFill>
              <a:latin typeface="Amiko"/>
              <a:ea typeface="Amiko"/>
              <a:cs typeface="Amiko"/>
              <a:sym typeface="Amiko"/>
            </a:endParaRPr>
          </a:p>
        </p:txBody>
      </p:sp>
      <p:sp>
        <p:nvSpPr>
          <p:cNvPr id="156" name="Google Shape;156;p23"/>
          <p:cNvSpPr txBox="1"/>
          <p:nvPr/>
        </p:nvSpPr>
        <p:spPr>
          <a:xfrm>
            <a:off x="3427070" y="1348150"/>
            <a:ext cx="4324200" cy="1508075"/>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300"/>
              </a:spcBef>
              <a:spcAft>
                <a:spcPts val="0"/>
              </a:spcAft>
              <a:buClr>
                <a:srgbClr val="000000"/>
              </a:buClr>
              <a:buSzPts val="1500"/>
              <a:buFont typeface="Arial"/>
              <a:buNone/>
            </a:pPr>
            <a:r>
              <a:rPr lang="en-US" sz="1300" b="1" dirty="0">
                <a:solidFill>
                  <a:srgbClr val="42B6C5"/>
                </a:solidFill>
                <a:latin typeface="Calibri"/>
                <a:ea typeface="Calibri"/>
                <a:cs typeface="Calibri"/>
                <a:sym typeface="Calibri"/>
              </a:rPr>
              <a:t>As data science intern and </a:t>
            </a:r>
            <a:r>
              <a:rPr lang="en-US" sz="1300" b="1" dirty="0" err="1">
                <a:solidFill>
                  <a:srgbClr val="42B6C5"/>
                </a:solidFill>
                <a:latin typeface="Calibri"/>
                <a:ea typeface="Calibri"/>
                <a:cs typeface="Calibri"/>
                <a:sym typeface="Calibri"/>
              </a:rPr>
              <a:t>traniee</a:t>
            </a:r>
            <a:r>
              <a:rPr lang="en-US" sz="1300" b="1" dirty="0">
                <a:solidFill>
                  <a:srgbClr val="42B6C5"/>
                </a:solidFill>
                <a:latin typeface="Calibri"/>
                <a:ea typeface="Calibri"/>
                <a:cs typeface="Calibri"/>
                <a:sym typeface="Calibri"/>
              </a:rPr>
              <a:t> at </a:t>
            </a:r>
            <a:r>
              <a:rPr lang="en-US" sz="1300" b="1" dirty="0" err="1">
                <a:solidFill>
                  <a:srgbClr val="42B6C5"/>
                </a:solidFill>
                <a:latin typeface="Calibri"/>
                <a:ea typeface="Calibri"/>
                <a:cs typeface="Calibri"/>
                <a:sym typeface="Calibri"/>
              </a:rPr>
              <a:t>Traitz</a:t>
            </a:r>
            <a:r>
              <a:rPr lang="en-US" sz="1300" b="1" dirty="0">
                <a:solidFill>
                  <a:srgbClr val="42B6C5"/>
                </a:solidFill>
                <a:latin typeface="Calibri"/>
                <a:ea typeface="Calibri"/>
                <a:cs typeface="Calibri"/>
                <a:sym typeface="Calibri"/>
              </a:rPr>
              <a:t> Tech GO LTD, we've worked together on a project to analyze customer performance. We've studied the data, identified patterns, and come up with solutions to improve customer experience. We’ve successfully  presented our project on 'Customer Performance', sharing our findings and insights to help businesses make informed decisions</a:t>
            </a:r>
            <a:endParaRPr sz="1300" b="1" dirty="0">
              <a:solidFill>
                <a:srgbClr val="42B6C5"/>
              </a:solidFill>
              <a:latin typeface="Calibri"/>
              <a:ea typeface="Calibri"/>
              <a:cs typeface="Calibri"/>
              <a:sym typeface="Calibri"/>
            </a:endParaRPr>
          </a:p>
        </p:txBody>
      </p:sp>
      <p:sp>
        <p:nvSpPr>
          <p:cNvPr id="157" name="Google Shape;157;p23"/>
          <p:cNvSpPr/>
          <p:nvPr/>
        </p:nvSpPr>
        <p:spPr>
          <a:xfrm>
            <a:off x="497250" y="1204300"/>
            <a:ext cx="2331000" cy="2331000"/>
          </a:xfrm>
          <a:prstGeom prst="roundRect">
            <a:avLst>
              <a:gd name="adj" fmla="val 16667"/>
            </a:avLst>
          </a:prstGeom>
          <a:solidFill>
            <a:srgbClr val="42B6C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58" name="Google Shape;158;p23"/>
          <p:cNvSpPr txBox="1"/>
          <p:nvPr/>
        </p:nvSpPr>
        <p:spPr>
          <a:xfrm>
            <a:off x="726900" y="2140625"/>
            <a:ext cx="1871700" cy="6696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300" dirty="0">
                <a:solidFill>
                  <a:schemeClr val="lt1"/>
                </a:solidFill>
                <a:latin typeface="Calibri"/>
                <a:ea typeface="Calibri"/>
                <a:cs typeface="Calibri"/>
                <a:sym typeface="Calibri"/>
              </a:rPr>
              <a:t>Don’t forget your picture</a:t>
            </a:r>
            <a:endParaRPr sz="1300"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Arial"/>
              <a:buNone/>
            </a:pPr>
            <a:r>
              <a:rPr lang="en-US" sz="1300" dirty="0">
                <a:solidFill>
                  <a:schemeClr val="lt1"/>
                </a:solidFill>
                <a:latin typeface="Calibri"/>
                <a:ea typeface="Calibri"/>
                <a:cs typeface="Calibri"/>
                <a:sym typeface="Calibri"/>
              </a:rPr>
              <a:t>Cause I know you want</a:t>
            </a:r>
            <a:br>
              <a:rPr lang="en-US" sz="1300" dirty="0">
                <a:solidFill>
                  <a:schemeClr val="lt1"/>
                </a:solidFill>
                <a:latin typeface="Calibri"/>
                <a:ea typeface="Calibri"/>
                <a:cs typeface="Calibri"/>
                <a:sym typeface="Calibri"/>
              </a:rPr>
            </a:br>
            <a:r>
              <a:rPr lang="en-US" sz="1300" dirty="0">
                <a:solidFill>
                  <a:schemeClr val="lt1"/>
                </a:solidFill>
                <a:latin typeface="Calibri"/>
                <a:ea typeface="Calibri"/>
                <a:cs typeface="Calibri"/>
                <a:sym typeface="Calibri"/>
              </a:rPr>
              <a:t>to put it. </a:t>
            </a:r>
            <a:endParaRPr sz="1300" dirty="0">
              <a:solidFill>
                <a:schemeClr val="lt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4623072B-1633-4FFF-A537-9A7CE2B40740}"/>
              </a:ext>
            </a:extLst>
          </p:cNvPr>
          <p:cNvPicPr>
            <a:picLocks noChangeAspect="1"/>
          </p:cNvPicPr>
          <p:nvPr/>
        </p:nvPicPr>
        <p:blipFill>
          <a:blip r:embed="rId3"/>
          <a:stretch>
            <a:fillRect/>
          </a:stretch>
        </p:blipFill>
        <p:spPr>
          <a:xfrm>
            <a:off x="497250" y="1041579"/>
            <a:ext cx="2331000" cy="25519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i="0" u="none" strike="noStrike" cap="none">
              <a:solidFill>
                <a:schemeClr val="lt1"/>
              </a:solidFill>
              <a:latin typeface="Calibri"/>
              <a:ea typeface="Calibri"/>
              <a:cs typeface="Calibri"/>
              <a:sym typeface="Calibri"/>
            </a:endParaRPr>
          </a:p>
        </p:txBody>
      </p:sp>
      <p:sp>
        <p:nvSpPr>
          <p:cNvPr id="164" name="Google Shape;164;p24"/>
          <p:cNvSpPr txBox="1"/>
          <p:nvPr/>
        </p:nvSpPr>
        <p:spPr>
          <a:xfrm>
            <a:off x="796721" y="1411538"/>
            <a:ext cx="7550400" cy="8235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4900"/>
              <a:buFont typeface="Arial"/>
              <a:buNone/>
            </a:pPr>
            <a:r>
              <a:rPr lang="en-US" sz="4900" b="1">
                <a:solidFill>
                  <a:srgbClr val="FFFFFF"/>
                </a:solidFill>
                <a:latin typeface="Calibri"/>
                <a:ea typeface="Calibri"/>
                <a:cs typeface="Calibri"/>
                <a:sym typeface="Calibri"/>
              </a:rPr>
              <a:t>The End</a:t>
            </a:r>
            <a:endParaRPr sz="4900" b="1" i="0" u="none" strike="noStrike" cap="none">
              <a:solidFill>
                <a:srgbClr val="FFFFFF"/>
              </a:solidFill>
              <a:latin typeface="Calibri"/>
              <a:ea typeface="Calibri"/>
              <a:cs typeface="Calibri"/>
              <a:sym typeface="Calibri"/>
            </a:endParaRPr>
          </a:p>
        </p:txBody>
      </p:sp>
      <p:sp>
        <p:nvSpPr>
          <p:cNvPr id="165" name="Google Shape;165;p24"/>
          <p:cNvSpPr txBox="1"/>
          <p:nvPr/>
        </p:nvSpPr>
        <p:spPr>
          <a:xfrm>
            <a:off x="3726675" y="4505325"/>
            <a:ext cx="1657800" cy="1923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rgbClr val="FFFFFF"/>
                </a:solidFill>
                <a:latin typeface="Calibri"/>
                <a:ea typeface="Calibri"/>
                <a:cs typeface="Calibri"/>
                <a:sym typeface="Calibri"/>
              </a:rPr>
              <a:t>With love From Traitz Tech</a:t>
            </a:r>
            <a:endParaRPr sz="800" i="0" u="none" strike="noStrike" cap="non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0" y="0"/>
            <a:ext cx="28119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23" name="Google Shape;123;p18"/>
          <p:cNvSpPr txBox="1"/>
          <p:nvPr/>
        </p:nvSpPr>
        <p:spPr>
          <a:xfrm>
            <a:off x="3427087" y="535859"/>
            <a:ext cx="4892700"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US" sz="3600" b="1" dirty="0">
                <a:solidFill>
                  <a:srgbClr val="42B6C5"/>
                </a:solidFill>
                <a:latin typeface="Calibri"/>
                <a:ea typeface="Calibri"/>
                <a:cs typeface="Calibri"/>
                <a:sym typeface="Calibri"/>
              </a:rPr>
              <a:t>2</a:t>
            </a:r>
            <a:r>
              <a:rPr lang="en-US" sz="3600" b="1" i="0" u="none" strike="noStrike" cap="none" dirty="0">
                <a:solidFill>
                  <a:srgbClr val="42B6C5"/>
                </a:solidFill>
                <a:latin typeface="Calibri"/>
                <a:ea typeface="Calibri"/>
                <a:cs typeface="Calibri"/>
                <a:sym typeface="Calibri"/>
              </a:rPr>
              <a:t>. </a:t>
            </a:r>
            <a:r>
              <a:rPr lang="en-US" sz="3600" b="1" dirty="0">
                <a:solidFill>
                  <a:srgbClr val="42B6C5"/>
                </a:solidFill>
                <a:latin typeface="Calibri"/>
                <a:ea typeface="Calibri"/>
                <a:cs typeface="Calibri"/>
                <a:sym typeface="Calibri"/>
              </a:rPr>
              <a:t>Problems</a:t>
            </a:r>
            <a:endParaRPr sz="3600" b="1" dirty="0">
              <a:solidFill>
                <a:srgbClr val="42B6C5"/>
              </a:solidFill>
              <a:latin typeface="Calibri"/>
              <a:ea typeface="Calibri"/>
              <a:cs typeface="Calibri"/>
              <a:sym typeface="Calibri"/>
            </a:endParaRPr>
          </a:p>
        </p:txBody>
      </p:sp>
      <p:sp>
        <p:nvSpPr>
          <p:cNvPr id="124" name="Google Shape;124;p18"/>
          <p:cNvSpPr txBox="1"/>
          <p:nvPr/>
        </p:nvSpPr>
        <p:spPr>
          <a:xfrm>
            <a:off x="3427087" y="1960059"/>
            <a:ext cx="4324200" cy="1685046"/>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Declining customer satisfaction and loyalty are significant concerns for business resulting in increased customer churn and negative performance and developing targeted strategies to improve satisfaction, reduce churn, and increase loyalty are crucial for  business software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7068" y="136634"/>
            <a:ext cx="8526517" cy="746235"/>
          </a:xfrm>
        </p:spPr>
        <p:txBody>
          <a:bodyPr/>
          <a:lstStyle/>
          <a:p>
            <a:r>
              <a:rPr lang="en-US" dirty="0"/>
              <a:t>Why this problem?</a:t>
            </a:r>
          </a:p>
        </p:txBody>
      </p:sp>
      <p:sp>
        <p:nvSpPr>
          <p:cNvPr id="4" name="TextBox 3"/>
          <p:cNvSpPr txBox="1"/>
          <p:nvPr/>
        </p:nvSpPr>
        <p:spPr>
          <a:xfrm>
            <a:off x="651641" y="914400"/>
            <a:ext cx="8229600" cy="1815882"/>
          </a:xfrm>
          <a:prstGeom prst="rect">
            <a:avLst/>
          </a:prstGeom>
          <a:noFill/>
        </p:spPr>
        <p:txBody>
          <a:bodyPr wrap="square" rtlCol="0">
            <a:spAutoFit/>
          </a:bodyPr>
          <a:lstStyle/>
          <a:p>
            <a:pPr marL="342900" indent="-342900">
              <a:buAutoNum type="arabicPeriod"/>
            </a:pPr>
            <a:r>
              <a:rPr lang="en-US" dirty="0"/>
              <a:t>Revenue impact: customer churn can result in significant revenue </a:t>
            </a:r>
            <a:r>
              <a:rPr lang="en-US" dirty="0" err="1"/>
              <a:t>lossess</a:t>
            </a:r>
            <a:r>
              <a:rPr lang="en-US" dirty="0"/>
              <a:t>, impacting business growth and profitability</a:t>
            </a:r>
          </a:p>
          <a:p>
            <a:pPr marL="342900" indent="-342900">
              <a:buAutoNum type="arabicPeriod"/>
            </a:pPr>
            <a:r>
              <a:rPr lang="en-US" dirty="0"/>
              <a:t>Competitive advantage: in todays competitive market, customer satisfaction are loyalty are key  differentiators that can set businesses apart</a:t>
            </a:r>
          </a:p>
          <a:p>
            <a:pPr marL="342900" indent="-342900">
              <a:buAutoNum type="arabicPeriod"/>
            </a:pPr>
            <a:r>
              <a:rPr lang="en-US" dirty="0"/>
              <a:t>Growth and expansion: improving customer performance can provide more valuable insights for business grow and expansion, such as identifying new markets for </a:t>
            </a:r>
            <a:r>
              <a:rPr lang="en-US" dirty="0" err="1"/>
              <a:t>oppurtunities</a:t>
            </a:r>
            <a:r>
              <a:rPr lang="en-US" dirty="0"/>
              <a:t>.</a:t>
            </a:r>
          </a:p>
          <a:p>
            <a:pPr marL="342900" indent="-342900">
              <a:buAutoNum type="arabicPeriod"/>
            </a:pPr>
            <a:r>
              <a:rPr lang="en-US" dirty="0"/>
              <a:t>Increased customer satisfaction: customers </a:t>
            </a:r>
            <a:r>
              <a:rPr lang="en-US" dirty="0" err="1"/>
              <a:t>satisactions</a:t>
            </a:r>
            <a:r>
              <a:rPr lang="en-US" dirty="0"/>
              <a:t> are rising, and </a:t>
            </a:r>
            <a:r>
              <a:rPr lang="en-US" dirty="0" err="1"/>
              <a:t>businwesses</a:t>
            </a:r>
            <a:r>
              <a:rPr lang="en-US" dirty="0"/>
              <a:t> must adapt to meet these expectations to remain competitive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283779"/>
            <a:ext cx="7338848" cy="388883"/>
          </a:xfrm>
        </p:spPr>
        <p:txBody>
          <a:bodyPr>
            <a:normAutofit fontScale="92500" lnSpcReduction="10000"/>
          </a:bodyPr>
          <a:lstStyle/>
          <a:p>
            <a:r>
              <a:rPr lang="en-US" dirty="0"/>
              <a:t>SOLUTONS</a:t>
            </a:r>
          </a:p>
        </p:txBody>
      </p:sp>
      <p:sp>
        <p:nvSpPr>
          <p:cNvPr id="4" name="TextBox 3"/>
          <p:cNvSpPr txBox="1"/>
          <p:nvPr/>
        </p:nvSpPr>
        <p:spPr>
          <a:xfrm>
            <a:off x="809297" y="977462"/>
            <a:ext cx="4529958" cy="2246769"/>
          </a:xfrm>
          <a:prstGeom prst="rect">
            <a:avLst/>
          </a:prstGeom>
          <a:noFill/>
        </p:spPr>
        <p:txBody>
          <a:bodyPr wrap="square" rtlCol="0">
            <a:spAutoFit/>
          </a:bodyPr>
          <a:lstStyle/>
          <a:p>
            <a:pPr marL="342900" indent="-342900">
              <a:buAutoNum type="arabicPeriod"/>
            </a:pPr>
            <a:r>
              <a:rPr lang="en-US" dirty="0"/>
              <a:t>DATA DRIVEN ANALYSIS: </a:t>
            </a:r>
          </a:p>
          <a:p>
            <a:pPr marL="342900" indent="-342900"/>
            <a:r>
              <a:rPr lang="en-US" dirty="0"/>
              <a:t>-conduct customer feedback analysis: collect and analyze customer feed back from various sources(e.g. surveys, reviews, social media).</a:t>
            </a:r>
          </a:p>
          <a:p>
            <a:pPr marL="342900" indent="-342900">
              <a:buFontTx/>
              <a:buChar char="-"/>
            </a:pPr>
            <a:r>
              <a:rPr lang="en-US" dirty="0"/>
              <a:t>Identify key drivers of dissatisfaction: use statistical models and  machine learning algorithms to identify the primary drivers of customer dissatisfaction</a:t>
            </a:r>
          </a:p>
          <a:p>
            <a:pPr marL="342900" indent="-342900">
              <a:buFontTx/>
              <a:buChar char="-"/>
            </a:pPr>
            <a:r>
              <a:rPr lang="en-US" dirty="0"/>
              <a:t>Develop </a:t>
            </a:r>
            <a:r>
              <a:rPr lang="en-US" dirty="0" err="1"/>
              <a:t>Targetted</a:t>
            </a:r>
            <a:r>
              <a:rPr lang="en-US" dirty="0"/>
              <a:t>  improvement strategies to address the key drivers of dissatisfaction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0" y="0"/>
            <a:ext cx="28119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23" name="Google Shape;123;p18"/>
          <p:cNvSpPr txBox="1"/>
          <p:nvPr/>
        </p:nvSpPr>
        <p:spPr>
          <a:xfrm>
            <a:off x="3427087" y="535859"/>
            <a:ext cx="4892700"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US" sz="3600" b="1" i="0" u="none" strike="noStrike" cap="none" dirty="0">
                <a:solidFill>
                  <a:srgbClr val="42B6C5"/>
                </a:solidFill>
                <a:latin typeface="Calibri"/>
                <a:ea typeface="Calibri"/>
                <a:cs typeface="Calibri"/>
                <a:sym typeface="Calibri"/>
              </a:rPr>
              <a:t>5. Objective of analysis</a:t>
            </a:r>
            <a:endParaRPr sz="3600" b="1" dirty="0">
              <a:solidFill>
                <a:srgbClr val="42B6C5"/>
              </a:solidFill>
              <a:latin typeface="Calibri"/>
              <a:ea typeface="Calibri"/>
              <a:cs typeface="Calibri"/>
              <a:sym typeface="Calibri"/>
            </a:endParaRPr>
          </a:p>
        </p:txBody>
      </p:sp>
      <p:sp>
        <p:nvSpPr>
          <p:cNvPr id="124" name="Google Shape;124;p18"/>
          <p:cNvSpPr txBox="1"/>
          <p:nvPr/>
        </p:nvSpPr>
        <p:spPr>
          <a:xfrm>
            <a:off x="3427087" y="1960059"/>
            <a:ext cx="4324200" cy="122338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The main goal of this analysis is to learn more about our customers, find ways to improve our marketing, keep our customers happy, and serve them better, so we can grow our business.</a:t>
            </a:r>
            <a:endParaRPr sz="1500" b="1" dirty="0">
              <a:solidFill>
                <a:srgbClr val="42B6C5"/>
              </a:solidFill>
              <a:latin typeface="Calibri"/>
              <a:ea typeface="Calibri"/>
              <a:cs typeface="Calibri"/>
              <a:sym typeface="Calibri"/>
            </a:endParaRPr>
          </a:p>
        </p:txBody>
      </p:sp>
    </p:spTree>
    <p:extLst>
      <p:ext uri="{BB962C8B-B14F-4D97-AF65-F5344CB8AC3E}">
        <p14:creationId xmlns:p14="http://schemas.microsoft.com/office/powerpoint/2010/main" val="230896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14104" y="0"/>
            <a:ext cx="28119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23" name="Google Shape;123;p18"/>
          <p:cNvSpPr txBox="1"/>
          <p:nvPr/>
        </p:nvSpPr>
        <p:spPr>
          <a:xfrm>
            <a:off x="3427087" y="535859"/>
            <a:ext cx="4892700"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US" sz="3600" b="1" dirty="0">
                <a:solidFill>
                  <a:srgbClr val="42B6C5"/>
                </a:solidFill>
                <a:latin typeface="Calibri"/>
                <a:ea typeface="Calibri"/>
                <a:cs typeface="Calibri"/>
                <a:sym typeface="Calibri"/>
              </a:rPr>
              <a:t>6. Data Overview</a:t>
            </a:r>
            <a:endParaRPr sz="3600" b="1" dirty="0">
              <a:solidFill>
                <a:srgbClr val="42B6C5"/>
              </a:solidFill>
              <a:latin typeface="Calibri"/>
              <a:ea typeface="Calibri"/>
              <a:cs typeface="Calibri"/>
              <a:sym typeface="Calibri"/>
            </a:endParaRPr>
          </a:p>
        </p:txBody>
      </p:sp>
      <p:sp>
        <p:nvSpPr>
          <p:cNvPr id="124" name="Google Shape;124;p18"/>
          <p:cNvSpPr txBox="1"/>
          <p:nvPr/>
        </p:nvSpPr>
        <p:spPr>
          <a:xfrm>
            <a:off x="3427095" y="1957350"/>
            <a:ext cx="4324200" cy="3300873"/>
          </a:xfrm>
          <a:prstGeom prst="rect">
            <a:avLst/>
          </a:prstGeom>
          <a:noFill/>
          <a:ln>
            <a:noFill/>
          </a:ln>
        </p:spPr>
        <p:txBody>
          <a:bodyPr spcFirstLastPara="1" wrap="square" lIns="68575" tIns="34275" rIns="68575" bIns="34275" anchor="t" anchorCtr="0">
            <a:spAutoFit/>
          </a:bodyPr>
          <a:lstStyle/>
          <a:p>
            <a:pPr marL="133350" marR="0" lvl="0" algn="l" rtl="0">
              <a:lnSpc>
                <a:spcPct val="100000"/>
              </a:lnSpc>
              <a:spcBef>
                <a:spcPts val="0"/>
              </a:spcBef>
              <a:spcAft>
                <a:spcPts val="0"/>
              </a:spcAft>
              <a:buClr>
                <a:srgbClr val="42B6C5"/>
              </a:buClr>
              <a:buSzPts val="1500"/>
            </a:pPr>
            <a:r>
              <a:rPr lang="en-US" sz="1500" b="1" dirty="0">
                <a:solidFill>
                  <a:srgbClr val="42B6C5"/>
                </a:solidFill>
                <a:latin typeface="Calibri"/>
                <a:ea typeface="Calibri"/>
                <a:cs typeface="Calibri"/>
                <a:sym typeface="Calibri"/>
              </a:rPr>
              <a:t>The dataset consists of the following columns:</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Customer ID: A unique identifier for each customer.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Region: Geographic region where the customer resides.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Purchases: The number of purchases made by the customer.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Total Spent: The total amount spent by the customer.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Satisfaction Score: A score reflecting the customer's satisfaction level.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Repeat Customer: Indicates if the customer is a repeat buyer or not.</a:t>
            </a:r>
          </a:p>
          <a:p>
            <a:pPr marL="457200" marR="0" lvl="0" indent="-323850" algn="l" rtl="0">
              <a:lnSpc>
                <a:spcPct val="100000"/>
              </a:lnSpc>
              <a:spcBef>
                <a:spcPts val="0"/>
              </a:spcBef>
              <a:spcAft>
                <a:spcPts val="0"/>
              </a:spcAft>
              <a:buClr>
                <a:srgbClr val="42B6C5"/>
              </a:buClr>
              <a:buSzPts val="1500"/>
              <a:buFont typeface="Calibri"/>
              <a:buChar char="●"/>
            </a:pPr>
            <a:endParaRPr sz="1500" b="1" dirty="0">
              <a:solidFill>
                <a:srgbClr val="42B6C5"/>
              </a:solidFill>
              <a:latin typeface="Calibri"/>
              <a:ea typeface="Calibri"/>
              <a:cs typeface="Calibri"/>
              <a:sym typeface="Calibri"/>
            </a:endParaRPr>
          </a:p>
        </p:txBody>
      </p:sp>
    </p:spTree>
    <p:extLst>
      <p:ext uri="{BB962C8B-B14F-4D97-AF65-F5344CB8AC3E}">
        <p14:creationId xmlns:p14="http://schemas.microsoft.com/office/powerpoint/2010/main" val="390808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99091" y="1605926"/>
            <a:ext cx="7020910" cy="2542202"/>
          </a:xfrm>
          <a:prstGeom prst="rect">
            <a:avLst/>
          </a:prstGeom>
          <a:noFill/>
          <a:ln w="9525">
            <a:noFill/>
            <a:miter lim="800000"/>
            <a:headEnd/>
            <a:tailEnd/>
          </a:ln>
          <a:effectLst/>
        </p:spPr>
      </p:pic>
      <p:sp>
        <p:nvSpPr>
          <p:cNvPr id="14" name="TextBox 13"/>
          <p:cNvSpPr txBox="1"/>
          <p:nvPr/>
        </p:nvSpPr>
        <p:spPr>
          <a:xfrm>
            <a:off x="830316" y="252248"/>
            <a:ext cx="7935311" cy="1261884"/>
          </a:xfrm>
          <a:prstGeom prst="rect">
            <a:avLst/>
          </a:prstGeom>
          <a:noFill/>
        </p:spPr>
        <p:txBody>
          <a:bodyPr wrap="square" rtlCol="0">
            <a:spAutoFit/>
          </a:bodyPr>
          <a:lstStyle/>
          <a:p>
            <a:r>
              <a:rPr lang="en-US" sz="2000" b="1" dirty="0">
                <a:solidFill>
                  <a:srgbClr val="00B0F0"/>
                </a:solidFill>
              </a:rPr>
              <a:t>7.DATA SET OVER VIEW</a:t>
            </a:r>
          </a:p>
          <a:p>
            <a:endParaRPr lang="en-US" dirty="0"/>
          </a:p>
          <a:p>
            <a:r>
              <a:rPr lang="en-US" dirty="0"/>
              <a:t>We have to load the data set given by the formula y= </a:t>
            </a:r>
            <a:r>
              <a:rPr lang="en-US" dirty="0" err="1"/>
              <a:t>pd.read_csv</a:t>
            </a:r>
            <a:r>
              <a:rPr lang="en-US" dirty="0"/>
              <a:t>("customer_performance.csv")</a:t>
            </a:r>
          </a:p>
          <a:p>
            <a:r>
              <a:rPr lang="en-US" dirty="0"/>
              <a:t>print(y)</a:t>
            </a:r>
          </a:p>
          <a:p>
            <a:r>
              <a:rPr lang="en-US" dirty="0"/>
              <a:t>.this will allow the file to be read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5" name="TextBox 4"/>
          <p:cNvSpPr txBox="1"/>
          <p:nvPr/>
        </p:nvSpPr>
        <p:spPr>
          <a:xfrm>
            <a:off x="367862" y="157655"/>
            <a:ext cx="8534400" cy="5478423"/>
          </a:xfrm>
          <a:prstGeom prst="rect">
            <a:avLst/>
          </a:prstGeom>
          <a:noFill/>
        </p:spPr>
        <p:txBody>
          <a:bodyPr wrap="square" rtlCol="0">
            <a:spAutoFit/>
          </a:bodyPr>
          <a:lstStyle/>
          <a:p>
            <a:r>
              <a:rPr lang="en-US" dirty="0"/>
              <a:t>3. Filling the fist missing values in the first column with the expected value to be there using the formula y["</a:t>
            </a:r>
            <a:r>
              <a:rPr lang="en-US" dirty="0" err="1"/>
              <a:t>Customer_ID</a:t>
            </a:r>
            <a:r>
              <a:rPr lang="en-US" dirty="0"/>
              <a:t>"]= range(y["</a:t>
            </a:r>
            <a:r>
              <a:rPr lang="en-US" dirty="0" err="1"/>
              <a:t>Customer_ID</a:t>
            </a:r>
            <a:r>
              <a:rPr lang="en-US" dirty="0"/>
              <a:t>"]. min().</a:t>
            </a:r>
            <a:r>
              <a:rPr lang="en-US" dirty="0" err="1"/>
              <a:t>astype</a:t>
            </a:r>
            <a:r>
              <a:rPr lang="en-US" dirty="0"/>
              <a:t>(</a:t>
            </a:r>
            <a:r>
              <a:rPr lang="en-US" dirty="0" err="1"/>
              <a:t>int</a:t>
            </a:r>
            <a:r>
              <a:rPr lang="en-US" dirty="0"/>
              <a:t>), y["</a:t>
            </a:r>
            <a:r>
              <a:rPr lang="en-US" dirty="0" err="1"/>
              <a:t>Customer_ID</a:t>
            </a:r>
            <a:r>
              <a:rPr lang="en-US" dirty="0"/>
              <a:t>"].min().</a:t>
            </a:r>
            <a:r>
              <a:rPr lang="en-US" dirty="0" err="1"/>
              <a:t>astype</a:t>
            </a:r>
            <a:r>
              <a:rPr lang="en-US" dirty="0"/>
              <a:t>(</a:t>
            </a:r>
            <a:r>
              <a:rPr lang="en-US" dirty="0" err="1"/>
              <a:t>int</a:t>
            </a:r>
            <a:r>
              <a:rPr lang="en-US" dirty="0"/>
              <a:t>)+ </a:t>
            </a:r>
            <a:r>
              <a:rPr lang="en-US" dirty="0" err="1"/>
              <a:t>len</a:t>
            </a:r>
            <a:r>
              <a:rPr lang="en-US" dirty="0"/>
              <a: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 then now fill the remaining missing values in the respective columns using either:</a:t>
            </a:r>
          </a:p>
          <a:p>
            <a:pPr marL="342900" indent="-342900">
              <a:buAutoNum type="alphaLcParenR"/>
            </a:pPr>
            <a:r>
              <a:rPr lang="en-US" dirty="0"/>
              <a:t>Mean</a:t>
            </a:r>
          </a:p>
          <a:p>
            <a:pPr marL="342900" indent="-342900">
              <a:buAutoNum type="alphaLcParenR"/>
            </a:pPr>
            <a:r>
              <a:rPr lang="en-US" dirty="0"/>
              <a:t>Mode</a:t>
            </a:r>
          </a:p>
          <a:p>
            <a:pPr marL="342900" indent="-342900">
              <a:buAutoNum type="alphaLcParenR"/>
            </a:pPr>
            <a:r>
              <a:rPr lang="en-US" dirty="0"/>
              <a:t>Median  </a:t>
            </a:r>
          </a:p>
          <a:p>
            <a:pPr marL="342900" indent="-342900"/>
            <a:r>
              <a:rPr lang="en-US" dirty="0"/>
              <a:t>Depending on the type of data we have(numerical and Categorical data)</a:t>
            </a:r>
          </a:p>
          <a:p>
            <a:pPr marL="342900" indent="-342900"/>
            <a:endParaRPr lang="en-US" dirty="0"/>
          </a:p>
          <a:p>
            <a:endParaRPr lang="en-US" dirty="0"/>
          </a:p>
        </p:txBody>
      </p:sp>
      <p:pic>
        <p:nvPicPr>
          <p:cNvPr id="3074" name="Picture 2"/>
          <p:cNvPicPr>
            <a:picLocks noChangeAspect="1" noChangeArrowheads="1"/>
          </p:cNvPicPr>
          <p:nvPr/>
        </p:nvPicPr>
        <p:blipFill>
          <a:blip r:embed="rId3"/>
          <a:srcRect/>
          <a:stretch>
            <a:fillRect/>
          </a:stretch>
        </p:blipFill>
        <p:spPr bwMode="auto">
          <a:xfrm>
            <a:off x="261631" y="704111"/>
            <a:ext cx="8598589" cy="31426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1303</TotalTime>
  <Words>1276</Words>
  <Application>Microsoft Office PowerPoint</Application>
  <PresentationFormat>On-screen Show (16:9)</PresentationFormat>
  <Paragraphs>113</Paragraphs>
  <Slides>27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Amiko</vt:lpstr>
      <vt:lpstr>Consolas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36</cp:revision>
  <dcterms:modified xsi:type="dcterms:W3CDTF">2025-03-15T08:37:48Z</dcterms:modified>
</cp:coreProperties>
</file>