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61" r:id="rId4"/>
    <p:sldId id="258" r:id="rId5"/>
    <p:sldId id="262" r:id="rId6"/>
  </p:sldIdLst>
  <p:sldSz cx="15773400" cy="21031200"/>
  <p:notesSz cx="5143500" cy="9144000"/>
  <p:embeddedFontLst>
    <p:embeddedFont>
      <p:font typeface="DengXian" panose="02010600030101010101" pitchFamily="2" charset="-122"/>
      <p:regular r:id="rId7"/>
      <p:bold r:id="rId8"/>
    </p:embeddedFont>
    <p:embeddedFont>
      <p:font typeface="楷体" panose="02010609060101010101" pitchFamily="49" charset="-122"/>
      <p:regular r:id="rId9"/>
    </p:embeddedFont>
    <p:embeddedFont>
      <p:font typeface="微软雅黑" panose="020B0503020204020204" pitchFamily="34" charset="-122"/>
      <p:regular r:id="rId10"/>
      <p:bold r:id="rId11"/>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p:scale>
          <a:sx n="25" d="100"/>
          <a:sy n="25" d="100"/>
        </p:scale>
        <p:origin x="173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2">
            <a:lum/>
          </a:blip>
          <a:srcRect/>
          <a:stretch>
            <a:fillRect t="-121" b="-121"/>
          </a:stretch>
        </a:blipFill>
        <a:effectLst/>
      </p:bgPr>
    </p:bg>
    <p:spTree>
      <p:nvGrpSpPr>
        <p:cNvPr id="1" name=""/>
        <p:cNvGrpSpPr/>
        <p:nvPr/>
      </p:nvGrpSpPr>
      <p:grpSpPr>
        <a:xfrm>
          <a:off x="0" y="0"/>
          <a:ext cx="0" cy="0"/>
          <a:chOff x="0" y="0"/>
          <a:chExt cx="0" cy="0"/>
        </a:xfrm>
      </p:grpSpPr>
      <p:pic>
        <p:nvPicPr>
          <p:cNvPr id="9101" name="image 101"/>
          <p:cNvPicPr>
            <a:picLocks noChangeAspect="1"/>
          </p:cNvPicPr>
          <p:nvPr/>
        </p:nvPicPr>
        <p:blipFill>
          <a:blip r:embed="rId2"/>
          <a:srcRect t="120" b="120"/>
          <a:stretch>
            <a:fillRect/>
          </a:stretch>
        </p:blipFill>
        <p:spPr>
          <a:xfrm>
            <a:off x="0" y="0"/>
            <a:ext cx="15773400" cy="21031200"/>
          </a:xfrm>
          <a:prstGeom prst="rect">
            <a:avLst/>
          </a:prstGeom>
        </p:spPr>
      </p:pic>
      <p:pic>
        <p:nvPicPr>
          <p:cNvPr id="3" name="图片 2">
            <a:extLst>
              <a:ext uri="{FF2B5EF4-FFF2-40B4-BE49-F238E27FC236}">
                <a16:creationId xmlns:a16="http://schemas.microsoft.com/office/drawing/2014/main" id="{B523BF59-4BD2-4575-B3DA-C261C7F8750A}"/>
              </a:ext>
            </a:extLst>
          </p:cNvPr>
          <p:cNvPicPr>
            <a:picLocks noChangeAspect="1"/>
          </p:cNvPicPr>
          <p:nvPr/>
        </p:nvPicPr>
        <p:blipFill>
          <a:blip r:embed="rId3"/>
          <a:stretch>
            <a:fillRect/>
          </a:stretch>
        </p:blipFill>
        <p:spPr>
          <a:xfrm>
            <a:off x="0" y="0"/>
            <a:ext cx="15773400" cy="11131228"/>
          </a:xfrm>
          <a:prstGeom prst="rect">
            <a:avLst/>
          </a:prstGeom>
        </p:spPr>
      </p:pic>
      <p:pic>
        <p:nvPicPr>
          <p:cNvPr id="4" name="图片 3">
            <a:extLst>
              <a:ext uri="{FF2B5EF4-FFF2-40B4-BE49-F238E27FC236}">
                <a16:creationId xmlns:a16="http://schemas.microsoft.com/office/drawing/2014/main" id="{DD47545D-DD23-47E6-9056-7CB200BD001E}"/>
              </a:ext>
            </a:extLst>
          </p:cNvPr>
          <p:cNvPicPr>
            <a:picLocks noChangeAspect="1"/>
          </p:cNvPicPr>
          <p:nvPr/>
        </p:nvPicPr>
        <p:blipFill>
          <a:blip r:embed="rId4"/>
          <a:stretch>
            <a:fillRect/>
          </a:stretch>
        </p:blipFill>
        <p:spPr>
          <a:xfrm>
            <a:off x="618196" y="13102517"/>
            <a:ext cx="14537008" cy="7301194"/>
          </a:xfrm>
          <a:prstGeom prst="rect">
            <a:avLst/>
          </a:prstGeom>
        </p:spPr>
      </p:pic>
      <p:sp>
        <p:nvSpPr>
          <p:cNvPr id="5" name="文本框 4">
            <a:extLst>
              <a:ext uri="{FF2B5EF4-FFF2-40B4-BE49-F238E27FC236}">
                <a16:creationId xmlns:a16="http://schemas.microsoft.com/office/drawing/2014/main" id="{A95FF6A9-9A73-4D39-B77D-39CA8C7E135A}"/>
              </a:ext>
            </a:extLst>
          </p:cNvPr>
          <p:cNvSpPr txBox="1"/>
          <p:nvPr/>
        </p:nvSpPr>
        <p:spPr>
          <a:xfrm>
            <a:off x="618196" y="7283946"/>
            <a:ext cx="14537008" cy="10710624"/>
          </a:xfrm>
          <a:prstGeom prst="rect">
            <a:avLst/>
          </a:prstGeom>
          <a:solidFill>
            <a:schemeClr val="tx1">
              <a:lumMod val="95000"/>
              <a:lumOff val="5000"/>
            </a:schemeClr>
          </a:solidFill>
        </p:spPr>
        <p:txBody>
          <a:bodyPr wrap="square" rtlCol="0">
            <a:spAutoFit/>
          </a:bodyPr>
          <a:lstStyle/>
          <a:p>
            <a:pPr algn="ctr"/>
            <a:r>
              <a:rPr lang="zh-CN" altLang="en-US" sz="13800" dirty="0">
                <a:solidFill>
                  <a:schemeClr val="bg1"/>
                </a:solidFill>
              </a:rPr>
              <a:t>果子老师硬核分享</a:t>
            </a:r>
            <a:endParaRPr lang="en-US" altLang="zh-CN" sz="13800" dirty="0">
              <a:solidFill>
                <a:schemeClr val="bg1"/>
              </a:solidFill>
            </a:endParaRPr>
          </a:p>
          <a:p>
            <a:pPr algn="ctr"/>
            <a:r>
              <a:rPr lang="zh-CN" altLang="en-US" sz="13800">
                <a:solidFill>
                  <a:schemeClr val="bg1"/>
                </a:solidFill>
              </a:rPr>
              <a:t>搭建自己的</a:t>
            </a:r>
            <a:r>
              <a:rPr lang="en-US" altLang="zh-CN" sz="13800">
                <a:solidFill>
                  <a:schemeClr val="bg1"/>
                </a:solidFill>
              </a:rPr>
              <a:t>CPU</a:t>
            </a:r>
            <a:endParaRPr lang="en-US" altLang="zh-CN" sz="13800" dirty="0">
              <a:solidFill>
                <a:schemeClr val="bg1"/>
              </a:solidFill>
            </a:endParaRPr>
          </a:p>
          <a:p>
            <a:pPr algn="ctr"/>
            <a:r>
              <a:rPr lang="zh-CN" altLang="en-US" sz="13800">
                <a:solidFill>
                  <a:srgbClr val="FF0000"/>
                </a:solidFill>
              </a:rPr>
              <a:t>（六）</a:t>
            </a:r>
            <a:endParaRPr lang="en-US" altLang="zh-CN" sz="13800">
              <a:solidFill>
                <a:srgbClr val="FF0000"/>
              </a:solidFill>
            </a:endParaRPr>
          </a:p>
          <a:p>
            <a:pPr algn="ctr"/>
            <a:r>
              <a:rPr lang="zh-CN" altLang="en-US" sz="13800">
                <a:solidFill>
                  <a:srgbClr val="FF0000"/>
                </a:solidFill>
              </a:rPr>
              <a:t>实现</a:t>
            </a:r>
            <a:r>
              <a:rPr lang="en-US" altLang="zh-CN" sz="13800">
                <a:solidFill>
                  <a:srgbClr val="FF0000"/>
                </a:solidFill>
              </a:rPr>
              <a:t>CPU</a:t>
            </a:r>
            <a:r>
              <a:rPr lang="zh-CN" altLang="en-US" sz="13800">
                <a:solidFill>
                  <a:srgbClr val="FF0000"/>
                </a:solidFill>
              </a:rPr>
              <a:t>完整电路</a:t>
            </a:r>
            <a:endParaRPr lang="en-US" altLang="zh-CN" sz="13800">
              <a:solidFill>
                <a:srgbClr val="FF0000"/>
              </a:solidFill>
            </a:endParaRPr>
          </a:p>
          <a:p>
            <a:pPr algn="ctr"/>
            <a:r>
              <a:rPr lang="en-US" altLang="zh-CN" sz="13800">
                <a:solidFill>
                  <a:srgbClr val="FF0000"/>
                </a:solidFill>
              </a:rPr>
              <a:t>datapath</a:t>
            </a:r>
            <a:endParaRPr lang="zh-CN" altLang="en-US" sz="13800" dirty="0">
              <a:solidFill>
                <a:srgbClr val="FF0000"/>
              </a:solidFill>
            </a:endParaRPr>
          </a:p>
        </p:txBody>
      </p:sp>
      <p:sp>
        <p:nvSpPr>
          <p:cNvPr id="6" name="文本框 5">
            <a:extLst>
              <a:ext uri="{FF2B5EF4-FFF2-40B4-BE49-F238E27FC236}">
                <a16:creationId xmlns:a16="http://schemas.microsoft.com/office/drawing/2014/main" id="{5A74962B-BD6C-43F1-869B-06AF76DCA440}"/>
              </a:ext>
            </a:extLst>
          </p:cNvPr>
          <p:cNvSpPr txBox="1"/>
          <p:nvPr/>
        </p:nvSpPr>
        <p:spPr>
          <a:xfrm>
            <a:off x="10397613" y="2007079"/>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
        <p:nvSpPr>
          <p:cNvPr id="42" name="文本框 41">
            <a:extLst>
              <a:ext uri="{FF2B5EF4-FFF2-40B4-BE49-F238E27FC236}">
                <a16:creationId xmlns:a16="http://schemas.microsoft.com/office/drawing/2014/main" id="{A471594D-AA1F-4AC8-9C7F-617DEABCC4E7}"/>
              </a:ext>
            </a:extLst>
          </p:cNvPr>
          <p:cNvSpPr txBox="1"/>
          <p:nvPr/>
        </p:nvSpPr>
        <p:spPr>
          <a:xfrm>
            <a:off x="1406013" y="2995642"/>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
        <p:nvSpPr>
          <p:cNvPr id="43" name="文本框 42">
            <a:extLst>
              <a:ext uri="{FF2B5EF4-FFF2-40B4-BE49-F238E27FC236}">
                <a16:creationId xmlns:a16="http://schemas.microsoft.com/office/drawing/2014/main" id="{EB81752E-5C65-4237-8AE1-17D6140A2D01}"/>
              </a:ext>
            </a:extLst>
          </p:cNvPr>
          <p:cNvSpPr txBox="1"/>
          <p:nvPr/>
        </p:nvSpPr>
        <p:spPr>
          <a:xfrm>
            <a:off x="5746955" y="15758048"/>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
        <p:nvSpPr>
          <p:cNvPr id="44" name="文本框 43">
            <a:extLst>
              <a:ext uri="{FF2B5EF4-FFF2-40B4-BE49-F238E27FC236}">
                <a16:creationId xmlns:a16="http://schemas.microsoft.com/office/drawing/2014/main" id="{0ABB8A99-0091-4082-9B43-D98E6A78E1EE}"/>
              </a:ext>
            </a:extLst>
          </p:cNvPr>
          <p:cNvSpPr txBox="1"/>
          <p:nvPr/>
        </p:nvSpPr>
        <p:spPr>
          <a:xfrm>
            <a:off x="9232491" y="18700955"/>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1" name="image 101"/>
          <p:cNvPicPr>
            <a:picLocks noChangeAspect="1"/>
          </p:cNvPicPr>
          <p:nvPr/>
        </p:nvPicPr>
        <p:blipFill>
          <a:blip r:embed="rId2"/>
          <a:srcRect t="120" b="120"/>
          <a:stretch>
            <a:fillRect/>
          </a:stretch>
        </p:blipFill>
        <p:spPr>
          <a:xfrm>
            <a:off x="0" y="-501445"/>
            <a:ext cx="15773400" cy="21031200"/>
          </a:xfrm>
          <a:prstGeom prst="rect">
            <a:avLst/>
          </a:prstGeom>
        </p:spPr>
      </p:pic>
      <p:sp>
        <p:nvSpPr>
          <p:cNvPr id="5" name="文本框 4">
            <a:extLst>
              <a:ext uri="{FF2B5EF4-FFF2-40B4-BE49-F238E27FC236}">
                <a16:creationId xmlns:a16="http://schemas.microsoft.com/office/drawing/2014/main" id="{A95FF6A9-9A73-4D39-B77D-39CA8C7E135A}"/>
              </a:ext>
            </a:extLst>
          </p:cNvPr>
          <p:cNvSpPr txBox="1"/>
          <p:nvPr/>
        </p:nvSpPr>
        <p:spPr>
          <a:xfrm>
            <a:off x="351496" y="1119120"/>
            <a:ext cx="14537008" cy="2215991"/>
          </a:xfrm>
          <a:prstGeom prst="rect">
            <a:avLst/>
          </a:prstGeom>
          <a:solidFill>
            <a:schemeClr val="tx1">
              <a:lumMod val="95000"/>
              <a:lumOff val="5000"/>
            </a:schemeClr>
          </a:solidFill>
        </p:spPr>
        <p:txBody>
          <a:bodyPr wrap="square" rtlCol="0">
            <a:spAutoFit/>
          </a:bodyPr>
          <a:lstStyle/>
          <a:p>
            <a:pPr algn="ctr"/>
            <a:r>
              <a:rPr lang="zh-CN" altLang="en-US" sz="13800">
                <a:solidFill>
                  <a:schemeClr val="bg1"/>
                </a:solidFill>
              </a:rPr>
              <a:t>什么是</a:t>
            </a:r>
            <a:r>
              <a:rPr lang="en-US" altLang="zh-CN" sz="13800">
                <a:solidFill>
                  <a:schemeClr val="bg1"/>
                </a:solidFill>
              </a:rPr>
              <a:t>datapath</a:t>
            </a:r>
            <a:r>
              <a:rPr lang="zh-CN" altLang="en-US" sz="13800">
                <a:solidFill>
                  <a:schemeClr val="bg1"/>
                </a:solidFill>
              </a:rPr>
              <a:t>？</a:t>
            </a:r>
          </a:p>
        </p:txBody>
      </p:sp>
      <p:sp>
        <p:nvSpPr>
          <p:cNvPr id="2" name="矩形 1">
            <a:extLst>
              <a:ext uri="{FF2B5EF4-FFF2-40B4-BE49-F238E27FC236}">
                <a16:creationId xmlns:a16="http://schemas.microsoft.com/office/drawing/2014/main" id="{FF25562F-6AB7-446C-BF9C-60F454A31467}"/>
              </a:ext>
            </a:extLst>
          </p:cNvPr>
          <p:cNvSpPr/>
          <p:nvPr/>
        </p:nvSpPr>
        <p:spPr>
          <a:xfrm>
            <a:off x="383465" y="3682465"/>
            <a:ext cx="14984354" cy="4778477"/>
          </a:xfrm>
          <a:prstGeom prst="rect">
            <a:avLst/>
          </a:prstGeom>
          <a:solidFill>
            <a:schemeClr val="accent6">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a:solidFill>
                  <a:schemeClr val="tx1"/>
                </a:solidFill>
                <a:latin typeface="宋体" panose="02010600030101010101" pitchFamily="2" charset="-122"/>
                <a:ea typeface="宋体" panose="02010600030101010101" pitchFamily="2" charset="-122"/>
              </a:rPr>
              <a:t>本实验所有电路图都是使用 </a:t>
            </a:r>
            <a:r>
              <a:rPr lang="en-US" altLang="zh-CN" sz="4000" b="1">
                <a:solidFill>
                  <a:schemeClr val="tx1"/>
                </a:solidFill>
                <a:latin typeface="宋体" panose="02010600030101010101" pitchFamily="2" charset="-122"/>
                <a:ea typeface="宋体" panose="02010600030101010101" pitchFamily="2" charset="-122"/>
              </a:rPr>
              <a:t>Logisim Evolution</a:t>
            </a:r>
            <a:r>
              <a:rPr lang="en-US" altLang="zh-CN" sz="4000">
                <a:solidFill>
                  <a:schemeClr val="tx1"/>
                </a:solidFill>
                <a:latin typeface="宋体" panose="02010600030101010101" pitchFamily="2" charset="-122"/>
                <a:ea typeface="宋体" panose="02010600030101010101" pitchFamily="2" charset="-122"/>
              </a:rPr>
              <a:t> v3.8 </a:t>
            </a:r>
            <a:r>
              <a:rPr lang="zh-CN" altLang="en-US" sz="4000">
                <a:solidFill>
                  <a:schemeClr val="tx1"/>
                </a:solidFill>
                <a:latin typeface="宋体" panose="02010600030101010101" pitchFamily="2" charset="-122"/>
                <a:ea typeface="宋体" panose="02010600030101010101" pitchFamily="2" charset="-122"/>
              </a:rPr>
              <a:t>完成。</a:t>
            </a:r>
            <a:endParaRPr lang="en-US" altLang="zh-CN" sz="4000">
              <a:solidFill>
                <a:schemeClr val="tx1"/>
              </a:solidFill>
              <a:latin typeface="宋体" panose="02010600030101010101" pitchFamily="2" charset="-122"/>
              <a:ea typeface="宋体" panose="02010600030101010101" pitchFamily="2" charset="-122"/>
            </a:endParaRPr>
          </a:p>
          <a:p>
            <a:endParaRPr lang="en-US" altLang="zh-CN" sz="4000">
              <a:solidFill>
                <a:schemeClr val="tx1"/>
              </a:solidFill>
              <a:latin typeface="宋体" panose="02010600030101010101" pitchFamily="2" charset="-122"/>
              <a:ea typeface="宋体" panose="02010600030101010101" pitchFamily="2" charset="-122"/>
            </a:endParaRPr>
          </a:p>
          <a:p>
            <a:r>
              <a:rPr lang="en-US" altLang="zh-CN" sz="4000">
                <a:solidFill>
                  <a:schemeClr val="tx1"/>
                </a:solidFill>
                <a:latin typeface="宋体" panose="02010600030101010101" pitchFamily="2" charset="-122"/>
                <a:ea typeface="宋体" panose="02010600030101010101" pitchFamily="2" charset="-122"/>
              </a:rPr>
              <a:t>CPU datapath</a:t>
            </a:r>
            <a:r>
              <a:rPr lang="zh-CN" altLang="en-US" sz="4000">
                <a:solidFill>
                  <a:schemeClr val="tx1"/>
                </a:solidFill>
                <a:latin typeface="宋体" panose="02010600030101010101" pitchFamily="2" charset="-122"/>
                <a:ea typeface="宋体" panose="02010600030101010101" pitchFamily="2" charset="-122"/>
              </a:rPr>
              <a:t>（数据通路）是处理器内部用来执行指令、传输和处理数据的核心硬件路径。简单说，它就是 </a:t>
            </a:r>
            <a:r>
              <a:rPr lang="en-US" altLang="zh-CN" sz="4000">
                <a:solidFill>
                  <a:schemeClr val="tx1"/>
                </a:solidFill>
                <a:latin typeface="宋体" panose="02010600030101010101" pitchFamily="2" charset="-122"/>
                <a:ea typeface="宋体" panose="02010600030101010101" pitchFamily="2" charset="-122"/>
              </a:rPr>
              <a:t>CPU </a:t>
            </a:r>
            <a:r>
              <a:rPr lang="zh-CN" altLang="en-US" sz="4000">
                <a:solidFill>
                  <a:schemeClr val="tx1"/>
                </a:solidFill>
                <a:latin typeface="宋体" panose="02010600030101010101" pitchFamily="2" charset="-122"/>
                <a:ea typeface="宋体" panose="02010600030101010101" pitchFamily="2" charset="-122"/>
              </a:rPr>
              <a:t>内部“数据流动的道路”，由一系列硬件部件和连线构成。</a:t>
            </a:r>
          </a:p>
        </p:txBody>
      </p:sp>
      <p:sp>
        <p:nvSpPr>
          <p:cNvPr id="15" name="矩形 14">
            <a:extLst>
              <a:ext uri="{FF2B5EF4-FFF2-40B4-BE49-F238E27FC236}">
                <a16:creationId xmlns:a16="http://schemas.microsoft.com/office/drawing/2014/main" id="{5885CBBE-23EC-4F03-B6BD-71207438A3C3}"/>
              </a:ext>
            </a:extLst>
          </p:cNvPr>
          <p:cNvSpPr/>
          <p:nvPr/>
        </p:nvSpPr>
        <p:spPr>
          <a:xfrm>
            <a:off x="350961" y="10515600"/>
            <a:ext cx="8790040" cy="8956298"/>
          </a:xfrm>
          <a:prstGeom prst="rect">
            <a:avLst/>
          </a:prstGeom>
          <a:ln w="57150">
            <a:solidFill>
              <a:schemeClr val="accent6">
                <a:lumMod val="75000"/>
              </a:schemeClr>
            </a:solidFill>
          </a:ln>
        </p:spPr>
        <p:txBody>
          <a:bodyPr wrap="square">
            <a:spAutoFit/>
          </a:bodyPr>
          <a:lstStyle/>
          <a:p>
            <a:r>
              <a:rPr lang="zh-CN" altLang="en-US" sz="3200" b="1"/>
              <a:t>寄存器文件（</a:t>
            </a:r>
            <a:r>
              <a:rPr lang="en-US" altLang="zh-CN" sz="3200" b="1"/>
              <a:t>Register File</a:t>
            </a:r>
            <a:r>
              <a:rPr lang="zh-CN" altLang="en-US" sz="3200" b="1"/>
              <a:t>）</a:t>
            </a:r>
            <a:endParaRPr lang="zh-CN" altLang="en-US" sz="3200"/>
          </a:p>
          <a:p>
            <a:pPr lvl="1"/>
            <a:r>
              <a:rPr lang="zh-CN" altLang="en-US" sz="3200"/>
              <a:t>存放操作数（数据）和计算结果。</a:t>
            </a:r>
          </a:p>
          <a:p>
            <a:pPr lvl="1"/>
            <a:r>
              <a:rPr lang="zh-CN" altLang="en-US" sz="3200"/>
              <a:t>提供快速读写能力。</a:t>
            </a:r>
          </a:p>
          <a:p>
            <a:r>
              <a:rPr lang="zh-CN" altLang="en-US" sz="3200" b="1"/>
              <a:t>算术逻辑单元 </a:t>
            </a:r>
            <a:r>
              <a:rPr lang="en-US" altLang="zh-CN" sz="3200" b="1"/>
              <a:t>ALU</a:t>
            </a:r>
            <a:r>
              <a:rPr lang="zh-CN" altLang="en-US" sz="3200" b="1"/>
              <a:t>（</a:t>
            </a:r>
            <a:r>
              <a:rPr lang="en-US" altLang="zh-CN" sz="3200" b="1"/>
              <a:t>Arithmetic Logic Unit</a:t>
            </a:r>
            <a:r>
              <a:rPr lang="zh-CN" altLang="en-US" sz="3200" b="1"/>
              <a:t>）</a:t>
            </a:r>
            <a:endParaRPr lang="zh-CN" altLang="en-US" sz="3200"/>
          </a:p>
          <a:p>
            <a:pPr lvl="1"/>
            <a:r>
              <a:rPr lang="zh-CN" altLang="en-US" sz="3200"/>
              <a:t>执行加减乘除、与或非、比较等运算。</a:t>
            </a:r>
          </a:p>
          <a:p>
            <a:pPr lvl="1"/>
            <a:r>
              <a:rPr lang="en-US" altLang="zh-CN" sz="3200"/>
              <a:t>ALU </a:t>
            </a:r>
            <a:r>
              <a:rPr lang="zh-CN" altLang="en-US" sz="3200"/>
              <a:t>的输入来自寄存器或立即数，输出写回寄存器或存储器。</a:t>
            </a:r>
          </a:p>
          <a:p>
            <a:r>
              <a:rPr lang="zh-CN" altLang="en-US" sz="3200" b="1"/>
              <a:t>多路选择器 </a:t>
            </a:r>
            <a:r>
              <a:rPr lang="en-US" altLang="zh-CN" sz="3200" b="1"/>
              <a:t>MUX</a:t>
            </a:r>
            <a:r>
              <a:rPr lang="zh-CN" altLang="en-US" sz="3200" b="1"/>
              <a:t>（</a:t>
            </a:r>
            <a:r>
              <a:rPr lang="en-US" altLang="zh-CN" sz="3200" b="1"/>
              <a:t>Multiplexer</a:t>
            </a:r>
            <a:r>
              <a:rPr lang="zh-CN" altLang="en-US" sz="3200" b="1"/>
              <a:t>）</a:t>
            </a:r>
            <a:endParaRPr lang="zh-CN" altLang="en-US" sz="3200"/>
          </a:p>
          <a:p>
            <a:pPr lvl="1"/>
            <a:r>
              <a:rPr lang="zh-CN" altLang="en-US" sz="3200"/>
              <a:t>控制数据选择路径，比如 </a:t>
            </a:r>
            <a:r>
              <a:rPr lang="en-US" altLang="zh-CN" sz="3200"/>
              <a:t>ALU </a:t>
            </a:r>
            <a:r>
              <a:rPr lang="zh-CN" altLang="en-US" sz="3200"/>
              <a:t>的输入是来自寄存器还是立即数。</a:t>
            </a:r>
          </a:p>
          <a:p>
            <a:r>
              <a:rPr lang="zh-CN" altLang="en-US" sz="3200" b="1"/>
              <a:t>程序计数器 </a:t>
            </a:r>
            <a:r>
              <a:rPr lang="en-US" altLang="zh-CN" sz="3200" b="1"/>
              <a:t>PC</a:t>
            </a:r>
            <a:r>
              <a:rPr lang="zh-CN" altLang="en-US" sz="3200" b="1"/>
              <a:t>（</a:t>
            </a:r>
            <a:r>
              <a:rPr lang="en-US" altLang="zh-CN" sz="3200" b="1"/>
              <a:t>Program Counter</a:t>
            </a:r>
            <a:r>
              <a:rPr lang="zh-CN" altLang="en-US" sz="3200" b="1"/>
              <a:t>）</a:t>
            </a:r>
            <a:endParaRPr lang="zh-CN" altLang="en-US" sz="3200"/>
          </a:p>
          <a:p>
            <a:pPr lvl="1"/>
            <a:r>
              <a:rPr lang="zh-CN" altLang="en-US" sz="3200"/>
              <a:t>指向下一条要执行的指令地址。</a:t>
            </a:r>
          </a:p>
          <a:p>
            <a:r>
              <a:rPr lang="zh-CN" altLang="en-US" sz="3200" b="1"/>
              <a:t>存储器接口（</a:t>
            </a:r>
            <a:r>
              <a:rPr lang="en-US" altLang="zh-CN" sz="3200" b="1"/>
              <a:t>Memory Access</a:t>
            </a:r>
            <a:r>
              <a:rPr lang="zh-CN" altLang="en-US" sz="3200" b="1"/>
              <a:t>）</a:t>
            </a:r>
            <a:endParaRPr lang="zh-CN" altLang="en-US" sz="3200"/>
          </a:p>
          <a:p>
            <a:pPr lvl="1"/>
            <a:r>
              <a:rPr lang="zh-CN" altLang="en-US" sz="3200"/>
              <a:t>与指令存储器和数据存储器交互，完成取指令、读数据和写数据。</a:t>
            </a:r>
          </a:p>
          <a:p>
            <a:r>
              <a:rPr lang="zh-CN" altLang="en-US" sz="3200" b="1"/>
              <a:t>立即数生成器 </a:t>
            </a:r>
            <a:r>
              <a:rPr lang="en-US" altLang="zh-CN" sz="3200" b="1"/>
              <a:t>/ </a:t>
            </a:r>
            <a:r>
              <a:rPr lang="zh-CN" altLang="en-US" sz="3200" b="1"/>
              <a:t>移位器（</a:t>
            </a:r>
            <a:r>
              <a:rPr lang="en-US" altLang="zh-CN" sz="3200" b="1"/>
              <a:t>Immediate Generator / Shifter</a:t>
            </a:r>
            <a:r>
              <a:rPr lang="zh-CN" altLang="en-US" sz="3200" b="1"/>
              <a:t>）</a:t>
            </a:r>
            <a:endParaRPr lang="zh-CN" altLang="en-US" sz="3200"/>
          </a:p>
          <a:p>
            <a:pPr lvl="1"/>
            <a:r>
              <a:rPr lang="zh-CN" altLang="en-US" sz="3200"/>
              <a:t>从指令中提取立即数，或对数据进行位移操作。</a:t>
            </a:r>
          </a:p>
        </p:txBody>
      </p:sp>
      <p:sp>
        <p:nvSpPr>
          <p:cNvPr id="3" name="矩形 2">
            <a:extLst>
              <a:ext uri="{FF2B5EF4-FFF2-40B4-BE49-F238E27FC236}">
                <a16:creationId xmlns:a16="http://schemas.microsoft.com/office/drawing/2014/main" id="{A3F892C0-026F-4FA2-A130-2FC3A62A3474}"/>
              </a:ext>
            </a:extLst>
          </p:cNvPr>
          <p:cNvSpPr/>
          <p:nvPr/>
        </p:nvSpPr>
        <p:spPr>
          <a:xfrm>
            <a:off x="9328818" y="10538174"/>
            <a:ext cx="6316294" cy="7478970"/>
          </a:xfrm>
          <a:prstGeom prst="rect">
            <a:avLst/>
          </a:prstGeom>
          <a:ln w="57150">
            <a:solidFill>
              <a:schemeClr val="accent6">
                <a:lumMod val="75000"/>
              </a:schemeClr>
            </a:solidFill>
          </a:ln>
        </p:spPr>
        <p:txBody>
          <a:bodyPr wrap="square">
            <a:spAutoFit/>
          </a:bodyPr>
          <a:lstStyle/>
          <a:p>
            <a:r>
              <a:rPr lang="zh-CN" altLang="en-US" sz="3200"/>
              <a:t>数据通路的工作方式执行一条指令时，数据在 </a:t>
            </a:r>
            <a:r>
              <a:rPr lang="en-US" altLang="zh-CN" sz="3200"/>
              <a:t>datapath </a:t>
            </a:r>
            <a:r>
              <a:rPr lang="zh-CN" altLang="en-US" sz="3200"/>
              <a:t>中依次流动：</a:t>
            </a:r>
            <a:endParaRPr lang="en-US" altLang="zh-CN" sz="3200"/>
          </a:p>
          <a:p>
            <a:endParaRPr lang="en-US" altLang="zh-CN" sz="3200"/>
          </a:p>
          <a:p>
            <a:pPr marL="457200" indent="-457200">
              <a:buFont typeface="Arial" panose="020B0604020202020204" pitchFamily="34" charset="0"/>
              <a:buChar char="•"/>
            </a:pPr>
            <a:r>
              <a:rPr lang="zh-CN" altLang="en-US" sz="3200"/>
              <a:t>取指令（</a:t>
            </a:r>
            <a:r>
              <a:rPr lang="en-US" altLang="zh-CN" sz="3200"/>
              <a:t>Instruction Fetch</a:t>
            </a:r>
            <a:r>
              <a:rPr lang="zh-CN" altLang="en-US" sz="3200"/>
              <a:t>）：</a:t>
            </a:r>
            <a:r>
              <a:rPr lang="en-US" altLang="zh-CN" sz="3200"/>
              <a:t>PC </a:t>
            </a:r>
            <a:r>
              <a:rPr lang="zh-CN" altLang="en-US" sz="3200"/>
              <a:t>把地址送到指令存储器，读出指令。</a:t>
            </a:r>
            <a:endParaRPr lang="en-US" altLang="zh-CN" sz="3200"/>
          </a:p>
          <a:p>
            <a:pPr marL="457200" indent="-457200">
              <a:buFont typeface="Arial" panose="020B0604020202020204" pitchFamily="34" charset="0"/>
              <a:buChar char="•"/>
            </a:pPr>
            <a:r>
              <a:rPr lang="zh-CN" altLang="en-US" sz="3200"/>
              <a:t>译码（</a:t>
            </a:r>
            <a:r>
              <a:rPr lang="en-US" altLang="zh-CN" sz="3200"/>
              <a:t>Instruction Decode</a:t>
            </a:r>
            <a:r>
              <a:rPr lang="zh-CN" altLang="en-US" sz="3200"/>
              <a:t>）：从寄存器文件中读操作数，或生成立即数。</a:t>
            </a:r>
            <a:endParaRPr lang="en-US" altLang="zh-CN" sz="3200"/>
          </a:p>
          <a:p>
            <a:pPr marL="457200" indent="-457200">
              <a:buFont typeface="Arial" panose="020B0604020202020204" pitchFamily="34" charset="0"/>
              <a:buChar char="•"/>
            </a:pPr>
            <a:r>
              <a:rPr lang="zh-CN" altLang="en-US" sz="3200"/>
              <a:t>执行（</a:t>
            </a:r>
            <a:r>
              <a:rPr lang="en-US" altLang="zh-CN" sz="3200"/>
              <a:t>Execute</a:t>
            </a:r>
            <a:r>
              <a:rPr lang="zh-CN" altLang="en-US" sz="3200"/>
              <a:t>）：</a:t>
            </a:r>
            <a:r>
              <a:rPr lang="en-US" altLang="zh-CN" sz="3200"/>
              <a:t>ALU </a:t>
            </a:r>
            <a:r>
              <a:rPr lang="zh-CN" altLang="en-US" sz="3200"/>
              <a:t>进行计算，或生成访问内存的地址。</a:t>
            </a:r>
            <a:endParaRPr lang="en-US" altLang="zh-CN" sz="3200"/>
          </a:p>
          <a:p>
            <a:pPr marL="457200" indent="-457200">
              <a:buFont typeface="Arial" panose="020B0604020202020204" pitchFamily="34" charset="0"/>
              <a:buChar char="•"/>
            </a:pPr>
            <a:r>
              <a:rPr lang="zh-CN" altLang="en-US" sz="3200"/>
              <a:t>访存（</a:t>
            </a:r>
            <a:r>
              <a:rPr lang="en-US" altLang="zh-CN" sz="3200"/>
              <a:t>Memory Access</a:t>
            </a:r>
            <a:r>
              <a:rPr lang="zh-CN" altLang="en-US" sz="3200"/>
              <a:t>）：如需要，读</a:t>
            </a:r>
            <a:r>
              <a:rPr lang="en-US" altLang="zh-CN" sz="3200"/>
              <a:t>/</a:t>
            </a:r>
            <a:r>
              <a:rPr lang="zh-CN" altLang="en-US" sz="3200"/>
              <a:t>写数据存储器。</a:t>
            </a:r>
            <a:endParaRPr lang="en-US" altLang="zh-CN" sz="3200"/>
          </a:p>
          <a:p>
            <a:pPr marL="457200" indent="-457200">
              <a:buFont typeface="Arial" panose="020B0604020202020204" pitchFamily="34" charset="0"/>
              <a:buChar char="•"/>
            </a:pPr>
            <a:r>
              <a:rPr lang="zh-CN" altLang="en-US" sz="3200"/>
              <a:t>写回（</a:t>
            </a:r>
            <a:r>
              <a:rPr lang="en-US" altLang="zh-CN" sz="3200"/>
              <a:t>Write Back</a:t>
            </a:r>
            <a:r>
              <a:rPr lang="zh-CN" altLang="en-US" sz="3200"/>
              <a:t>）：结果写回寄存器。</a:t>
            </a:r>
          </a:p>
        </p:txBody>
      </p:sp>
      <p:sp>
        <p:nvSpPr>
          <p:cNvPr id="4" name="矩形 3">
            <a:extLst>
              <a:ext uri="{FF2B5EF4-FFF2-40B4-BE49-F238E27FC236}">
                <a16:creationId xmlns:a16="http://schemas.microsoft.com/office/drawing/2014/main" id="{81A3A8EA-B0FA-47E0-8E04-F955E33A09B3}"/>
              </a:ext>
            </a:extLst>
          </p:cNvPr>
          <p:cNvSpPr/>
          <p:nvPr/>
        </p:nvSpPr>
        <p:spPr>
          <a:xfrm>
            <a:off x="302801" y="9350477"/>
            <a:ext cx="8838200" cy="116512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t>Datapath</a:t>
            </a:r>
            <a:r>
              <a:rPr lang="zh-CN" altLang="en-US" sz="4800" b="1"/>
              <a:t>组成结构</a:t>
            </a:r>
          </a:p>
        </p:txBody>
      </p:sp>
      <p:sp>
        <p:nvSpPr>
          <p:cNvPr id="22" name="文本框 21">
            <a:extLst>
              <a:ext uri="{FF2B5EF4-FFF2-40B4-BE49-F238E27FC236}">
                <a16:creationId xmlns:a16="http://schemas.microsoft.com/office/drawing/2014/main" id="{9C01A340-BD73-401E-A224-7506B91A9622}"/>
              </a:ext>
            </a:extLst>
          </p:cNvPr>
          <p:cNvSpPr txBox="1"/>
          <p:nvPr/>
        </p:nvSpPr>
        <p:spPr>
          <a:xfrm>
            <a:off x="11142414" y="7549816"/>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
        <p:nvSpPr>
          <p:cNvPr id="16" name="矩形 15">
            <a:extLst>
              <a:ext uri="{FF2B5EF4-FFF2-40B4-BE49-F238E27FC236}">
                <a16:creationId xmlns:a16="http://schemas.microsoft.com/office/drawing/2014/main" id="{322CC245-9755-48CB-B9DB-435573C64859}"/>
              </a:ext>
            </a:extLst>
          </p:cNvPr>
          <p:cNvSpPr/>
          <p:nvPr/>
        </p:nvSpPr>
        <p:spPr>
          <a:xfrm>
            <a:off x="9299321" y="9350477"/>
            <a:ext cx="6316294" cy="118769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t>工作流程</a:t>
            </a:r>
          </a:p>
        </p:txBody>
      </p:sp>
      <p:sp>
        <p:nvSpPr>
          <p:cNvPr id="23" name="文本框 22">
            <a:extLst>
              <a:ext uri="{FF2B5EF4-FFF2-40B4-BE49-F238E27FC236}">
                <a16:creationId xmlns:a16="http://schemas.microsoft.com/office/drawing/2014/main" id="{ADA89479-8F42-471A-B25D-B9C905BB4CFF}"/>
              </a:ext>
            </a:extLst>
          </p:cNvPr>
          <p:cNvSpPr txBox="1"/>
          <p:nvPr/>
        </p:nvSpPr>
        <p:spPr>
          <a:xfrm>
            <a:off x="7346849" y="9648639"/>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Tree>
    <p:extLst>
      <p:ext uri="{BB962C8B-B14F-4D97-AF65-F5344CB8AC3E}">
        <p14:creationId xmlns:p14="http://schemas.microsoft.com/office/powerpoint/2010/main" val="400190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1" name="image 101"/>
          <p:cNvPicPr>
            <a:picLocks noChangeAspect="1"/>
          </p:cNvPicPr>
          <p:nvPr/>
        </p:nvPicPr>
        <p:blipFill>
          <a:blip r:embed="rId2"/>
          <a:srcRect t="120" b="120"/>
          <a:stretch>
            <a:fillRect/>
          </a:stretch>
        </p:blipFill>
        <p:spPr>
          <a:xfrm>
            <a:off x="0" y="-501445"/>
            <a:ext cx="15773400" cy="21031200"/>
          </a:xfrm>
          <a:prstGeom prst="rect">
            <a:avLst/>
          </a:prstGeom>
        </p:spPr>
      </p:pic>
      <p:sp>
        <p:nvSpPr>
          <p:cNvPr id="5" name="文本框 4">
            <a:extLst>
              <a:ext uri="{FF2B5EF4-FFF2-40B4-BE49-F238E27FC236}">
                <a16:creationId xmlns:a16="http://schemas.microsoft.com/office/drawing/2014/main" id="{A95FF6A9-9A73-4D39-B77D-39CA8C7E135A}"/>
              </a:ext>
            </a:extLst>
          </p:cNvPr>
          <p:cNvSpPr txBox="1"/>
          <p:nvPr/>
        </p:nvSpPr>
        <p:spPr>
          <a:xfrm>
            <a:off x="351496" y="1119120"/>
            <a:ext cx="14537008" cy="2215991"/>
          </a:xfrm>
          <a:prstGeom prst="rect">
            <a:avLst/>
          </a:prstGeom>
          <a:solidFill>
            <a:schemeClr val="tx1">
              <a:lumMod val="95000"/>
              <a:lumOff val="5000"/>
            </a:schemeClr>
          </a:solidFill>
        </p:spPr>
        <p:txBody>
          <a:bodyPr wrap="square" rtlCol="0">
            <a:spAutoFit/>
          </a:bodyPr>
          <a:lstStyle/>
          <a:p>
            <a:pPr algn="ctr"/>
            <a:r>
              <a:rPr lang="zh-CN" altLang="en-US" sz="13800">
                <a:solidFill>
                  <a:schemeClr val="bg1"/>
                </a:solidFill>
              </a:rPr>
              <a:t>小白怎么从零构建</a:t>
            </a:r>
          </a:p>
        </p:txBody>
      </p:sp>
      <p:sp>
        <p:nvSpPr>
          <p:cNvPr id="2" name="矩形 1">
            <a:extLst>
              <a:ext uri="{FF2B5EF4-FFF2-40B4-BE49-F238E27FC236}">
                <a16:creationId xmlns:a16="http://schemas.microsoft.com/office/drawing/2014/main" id="{FF25562F-6AB7-446C-BF9C-60F454A31467}"/>
              </a:ext>
            </a:extLst>
          </p:cNvPr>
          <p:cNvSpPr/>
          <p:nvPr/>
        </p:nvSpPr>
        <p:spPr>
          <a:xfrm>
            <a:off x="383465" y="3682465"/>
            <a:ext cx="14984354" cy="9437798"/>
          </a:xfrm>
          <a:prstGeom prst="rect">
            <a:avLst/>
          </a:prstGeom>
          <a:solidFill>
            <a:schemeClr val="accent6">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a:solidFill>
                  <a:schemeClr val="tx1"/>
                </a:solidFill>
                <a:latin typeface="宋体" panose="02010600030101010101" pitchFamily="2" charset="-122"/>
                <a:ea typeface="宋体" panose="02010600030101010101" pitchFamily="2" charset="-122"/>
              </a:rPr>
              <a:t>要想自己从零搭建</a:t>
            </a:r>
            <a:r>
              <a:rPr lang="en-US" altLang="zh-CN" sz="4000">
                <a:solidFill>
                  <a:schemeClr val="tx1"/>
                </a:solidFill>
                <a:latin typeface="宋体" panose="02010600030101010101" pitchFamily="2" charset="-122"/>
                <a:ea typeface="宋体" panose="02010600030101010101" pitchFamily="2" charset="-122"/>
              </a:rPr>
              <a:t>CPU</a:t>
            </a:r>
            <a:r>
              <a:rPr lang="zh-CN" altLang="en-US" sz="4000">
                <a:solidFill>
                  <a:schemeClr val="tx1"/>
                </a:solidFill>
                <a:latin typeface="宋体" panose="02010600030101010101" pitchFamily="2" charset="-122"/>
                <a:ea typeface="宋体" panose="02010600030101010101" pitchFamily="2" charset="-122"/>
              </a:rPr>
              <a:t>的</a:t>
            </a:r>
            <a:r>
              <a:rPr lang="en-US" altLang="zh-CN" sz="4000">
                <a:solidFill>
                  <a:schemeClr val="tx1"/>
                </a:solidFill>
                <a:latin typeface="宋体" panose="02010600030101010101" pitchFamily="2" charset="-122"/>
                <a:ea typeface="宋体" panose="02010600030101010101" pitchFamily="2" charset="-122"/>
              </a:rPr>
              <a:t>data path</a:t>
            </a:r>
            <a:r>
              <a:rPr lang="zh-CN" altLang="en-US" sz="4000">
                <a:solidFill>
                  <a:schemeClr val="tx1"/>
                </a:solidFill>
                <a:latin typeface="宋体" panose="02010600030101010101" pitchFamily="2" charset="-122"/>
                <a:ea typeface="宋体" panose="02010600030101010101" pitchFamily="2" charset="-122"/>
              </a:rPr>
              <a:t>是非常难的！！！</a:t>
            </a:r>
            <a:endParaRPr lang="en-US" altLang="zh-CN" sz="4000">
              <a:solidFill>
                <a:schemeClr val="tx1"/>
              </a:solidFill>
              <a:latin typeface="宋体" panose="02010600030101010101" pitchFamily="2" charset="-122"/>
              <a:ea typeface="宋体" panose="02010600030101010101" pitchFamily="2" charset="-122"/>
            </a:endParaRPr>
          </a:p>
          <a:p>
            <a:endParaRPr lang="en-US" altLang="zh-CN" sz="4000">
              <a:solidFill>
                <a:schemeClr val="tx1"/>
              </a:solidFill>
              <a:latin typeface="宋体" panose="02010600030101010101" pitchFamily="2" charset="-122"/>
              <a:ea typeface="宋体" panose="02010600030101010101" pitchFamily="2" charset="-122"/>
            </a:endParaRPr>
          </a:p>
          <a:p>
            <a:r>
              <a:rPr lang="zh-CN" altLang="en-US" sz="4000">
                <a:solidFill>
                  <a:schemeClr val="tx1"/>
                </a:solidFill>
                <a:latin typeface="宋体" panose="02010600030101010101" pitchFamily="2" charset="-122"/>
                <a:ea typeface="宋体" panose="02010600030101010101" pitchFamily="2" charset="-122"/>
              </a:rPr>
              <a:t>但是分享一些我给学生指导常用的技巧，电脑的</a:t>
            </a:r>
            <a:r>
              <a:rPr lang="en-US" altLang="zh-CN" sz="4000">
                <a:solidFill>
                  <a:schemeClr val="tx1"/>
                </a:solidFill>
                <a:latin typeface="宋体" panose="02010600030101010101" pitchFamily="2" charset="-122"/>
                <a:ea typeface="宋体" panose="02010600030101010101" pitchFamily="2" charset="-122"/>
              </a:rPr>
              <a:t>CPU</a:t>
            </a:r>
            <a:r>
              <a:rPr lang="zh-CN" altLang="en-US" sz="4000">
                <a:solidFill>
                  <a:schemeClr val="tx1"/>
                </a:solidFill>
                <a:latin typeface="宋体" panose="02010600030101010101" pitchFamily="2" charset="-122"/>
                <a:ea typeface="宋体" panose="02010600030101010101" pitchFamily="2" charset="-122"/>
              </a:rPr>
              <a:t>负责执行非常多的命令，搭建数据通路的时候不要想着一次性实现所有的命令</a:t>
            </a:r>
            <a:endParaRPr lang="en-US" altLang="zh-CN" sz="4000">
              <a:solidFill>
                <a:schemeClr val="tx1"/>
              </a:solidFill>
              <a:latin typeface="宋体" panose="02010600030101010101" pitchFamily="2" charset="-122"/>
              <a:ea typeface="宋体" panose="02010600030101010101" pitchFamily="2" charset="-122"/>
            </a:endParaRPr>
          </a:p>
          <a:p>
            <a:endParaRPr lang="en-US" altLang="zh-CN" sz="4000">
              <a:solidFill>
                <a:schemeClr val="tx1"/>
              </a:solidFill>
              <a:latin typeface="宋体" panose="02010600030101010101" pitchFamily="2" charset="-122"/>
              <a:ea typeface="宋体" panose="02010600030101010101" pitchFamily="2" charset="-122"/>
            </a:endParaRPr>
          </a:p>
          <a:p>
            <a:r>
              <a:rPr lang="zh-CN" altLang="en-US" sz="4000">
                <a:solidFill>
                  <a:schemeClr val="tx1"/>
                </a:solidFill>
                <a:latin typeface="宋体" panose="02010600030101010101" pitchFamily="2" charset="-122"/>
                <a:ea typeface="宋体" panose="02010600030101010101" pitchFamily="2" charset="-122"/>
              </a:rPr>
              <a:t>同时最重要的，依次搭建每个命令的电路时候应该一次思考下述几个问题，想清楚了再搭建！！！（很多学生按照我的思路一次性就可以成功）</a:t>
            </a:r>
            <a:endParaRPr lang="en-US" altLang="zh-CN" sz="4000">
              <a:solidFill>
                <a:schemeClr val="tx1"/>
              </a:solidFill>
              <a:latin typeface="宋体" panose="02010600030101010101" pitchFamily="2" charset="-122"/>
              <a:ea typeface="宋体" panose="02010600030101010101" pitchFamily="2" charset="-122"/>
            </a:endParaRPr>
          </a:p>
          <a:p>
            <a:endParaRPr lang="en-US" altLang="zh-CN" sz="4000">
              <a:solidFill>
                <a:schemeClr val="tx1"/>
              </a:solidFill>
              <a:latin typeface="宋体" panose="02010600030101010101" pitchFamily="2" charset="-122"/>
              <a:ea typeface="宋体" panose="02010600030101010101" pitchFamily="2" charset="-122"/>
            </a:endParaRPr>
          </a:p>
          <a:p>
            <a:r>
              <a:rPr lang="zh-CN" altLang="en-US" sz="4000">
                <a:solidFill>
                  <a:srgbClr val="FF0000"/>
                </a:solidFill>
                <a:latin typeface="宋体" panose="02010600030101010101" pitchFamily="2" charset="-122"/>
                <a:ea typeface="宋体" panose="02010600030101010101" pitchFamily="2" charset="-122"/>
              </a:rPr>
              <a:t>（</a:t>
            </a:r>
            <a:r>
              <a:rPr lang="en-US" altLang="zh-CN" sz="4000">
                <a:solidFill>
                  <a:srgbClr val="FF0000"/>
                </a:solidFill>
                <a:latin typeface="宋体" panose="02010600030101010101" pitchFamily="2" charset="-122"/>
                <a:ea typeface="宋体" panose="02010600030101010101" pitchFamily="2" charset="-122"/>
              </a:rPr>
              <a:t>1</a:t>
            </a:r>
            <a:r>
              <a:rPr lang="zh-CN" altLang="en-US" sz="4000">
                <a:solidFill>
                  <a:srgbClr val="FF0000"/>
                </a:solidFill>
                <a:latin typeface="宋体" panose="02010600030101010101" pitchFamily="2" charset="-122"/>
                <a:ea typeface="宋体" panose="02010600030101010101" pitchFamily="2" charset="-122"/>
              </a:rPr>
              <a:t>）一条</a:t>
            </a:r>
            <a:r>
              <a:rPr lang="en-US" altLang="zh-CN" sz="4000">
                <a:solidFill>
                  <a:srgbClr val="FF0000"/>
                </a:solidFill>
                <a:latin typeface="宋体" panose="02010600030101010101" pitchFamily="2" charset="-122"/>
                <a:ea typeface="宋体" panose="02010600030101010101" pitchFamily="2" charset="-122"/>
              </a:rPr>
              <a:t>32bit</a:t>
            </a:r>
            <a:r>
              <a:rPr lang="zh-CN" altLang="en-US" sz="4000">
                <a:solidFill>
                  <a:srgbClr val="FF0000"/>
                </a:solidFill>
                <a:latin typeface="宋体" panose="02010600030101010101" pitchFamily="2" charset="-122"/>
                <a:ea typeface="宋体" panose="02010600030101010101" pitchFamily="2" charset="-122"/>
              </a:rPr>
              <a:t>的指令由哪些部分组成？每部分取值从哪获取</a:t>
            </a:r>
            <a:endParaRPr lang="en-US" altLang="zh-CN" sz="4000">
              <a:solidFill>
                <a:srgbClr val="FF0000"/>
              </a:solidFill>
              <a:latin typeface="宋体" panose="02010600030101010101" pitchFamily="2" charset="-122"/>
              <a:ea typeface="宋体" panose="02010600030101010101" pitchFamily="2" charset="-122"/>
            </a:endParaRPr>
          </a:p>
          <a:p>
            <a:r>
              <a:rPr lang="zh-CN" altLang="en-US" sz="4000">
                <a:solidFill>
                  <a:srgbClr val="FF0000"/>
                </a:solidFill>
                <a:latin typeface="宋体" panose="02010600030101010101" pitchFamily="2" charset="-122"/>
                <a:ea typeface="宋体" panose="02010600030101010101" pitchFamily="2" charset="-122"/>
              </a:rPr>
              <a:t>（</a:t>
            </a:r>
            <a:r>
              <a:rPr lang="en-US" altLang="zh-CN" sz="4000">
                <a:solidFill>
                  <a:srgbClr val="FF0000"/>
                </a:solidFill>
                <a:latin typeface="宋体" panose="02010600030101010101" pitchFamily="2" charset="-122"/>
                <a:ea typeface="宋体" panose="02010600030101010101" pitchFamily="2" charset="-122"/>
              </a:rPr>
              <a:t>2</a:t>
            </a:r>
            <a:r>
              <a:rPr lang="zh-CN" altLang="en-US" sz="4000">
                <a:solidFill>
                  <a:srgbClr val="FF0000"/>
                </a:solidFill>
                <a:latin typeface="宋体" panose="02010600030101010101" pitchFamily="2" charset="-122"/>
                <a:ea typeface="宋体" panose="02010600030101010101" pitchFamily="2" charset="-122"/>
              </a:rPr>
              <a:t>）执行阶段使用</a:t>
            </a:r>
            <a:r>
              <a:rPr lang="en-US" altLang="zh-CN" sz="4000">
                <a:solidFill>
                  <a:srgbClr val="FF0000"/>
                </a:solidFill>
                <a:latin typeface="宋体" panose="02010600030101010101" pitchFamily="2" charset="-122"/>
                <a:ea typeface="宋体" panose="02010600030101010101" pitchFamily="2" charset="-122"/>
              </a:rPr>
              <a:t>ALU</a:t>
            </a:r>
            <a:r>
              <a:rPr lang="zh-CN" altLang="en-US" sz="4000">
                <a:solidFill>
                  <a:srgbClr val="FF0000"/>
                </a:solidFill>
                <a:latin typeface="宋体" panose="02010600030101010101" pitchFamily="2" charset="-122"/>
                <a:ea typeface="宋体" panose="02010600030101010101" pitchFamily="2" charset="-122"/>
              </a:rPr>
              <a:t>的话，应该给</a:t>
            </a:r>
            <a:r>
              <a:rPr lang="en-US" altLang="zh-CN" sz="4000">
                <a:solidFill>
                  <a:srgbClr val="FF0000"/>
                </a:solidFill>
                <a:latin typeface="宋体" panose="02010600030101010101" pitchFamily="2" charset="-122"/>
                <a:ea typeface="宋体" panose="02010600030101010101" pitchFamily="2" charset="-122"/>
              </a:rPr>
              <a:t>ALU</a:t>
            </a:r>
            <a:r>
              <a:rPr lang="zh-CN" altLang="en-US" sz="4000">
                <a:solidFill>
                  <a:srgbClr val="FF0000"/>
                </a:solidFill>
                <a:latin typeface="宋体" panose="02010600030101010101" pitchFamily="2" charset="-122"/>
                <a:ea typeface="宋体" panose="02010600030101010101" pitchFamily="2" charset="-122"/>
              </a:rPr>
              <a:t>传入什么内容？</a:t>
            </a:r>
            <a:endParaRPr lang="en-US" altLang="zh-CN" sz="4000">
              <a:solidFill>
                <a:srgbClr val="FF0000"/>
              </a:solidFill>
              <a:latin typeface="宋体" panose="02010600030101010101" pitchFamily="2" charset="-122"/>
              <a:ea typeface="宋体" panose="02010600030101010101" pitchFamily="2" charset="-122"/>
            </a:endParaRPr>
          </a:p>
          <a:p>
            <a:r>
              <a:rPr lang="zh-CN" altLang="en-US" sz="4000">
                <a:solidFill>
                  <a:srgbClr val="FF0000"/>
                </a:solidFill>
                <a:latin typeface="宋体" panose="02010600030101010101" pitchFamily="2" charset="-122"/>
                <a:ea typeface="宋体" panose="02010600030101010101" pitchFamily="2" charset="-122"/>
              </a:rPr>
              <a:t>（</a:t>
            </a:r>
            <a:r>
              <a:rPr lang="en-US" altLang="zh-CN" sz="4000">
                <a:solidFill>
                  <a:srgbClr val="FF0000"/>
                </a:solidFill>
                <a:latin typeface="宋体" panose="02010600030101010101" pitchFamily="2" charset="-122"/>
                <a:ea typeface="宋体" panose="02010600030101010101" pitchFamily="2" charset="-122"/>
              </a:rPr>
              <a:t>3</a:t>
            </a:r>
            <a:r>
              <a:rPr lang="zh-CN" altLang="en-US" sz="4000">
                <a:solidFill>
                  <a:srgbClr val="FF0000"/>
                </a:solidFill>
                <a:latin typeface="宋体" panose="02010600030101010101" pitchFamily="2" charset="-122"/>
                <a:ea typeface="宋体" panose="02010600030101010101" pitchFamily="2" charset="-122"/>
              </a:rPr>
              <a:t>）是否涉及内存相关的操作，如果涉及还需要学习如何使用</a:t>
            </a:r>
            <a:r>
              <a:rPr lang="en-US" altLang="zh-CN" sz="4000">
                <a:solidFill>
                  <a:srgbClr val="FF0000"/>
                </a:solidFill>
                <a:latin typeface="宋体" panose="02010600030101010101" pitchFamily="2" charset="-122"/>
                <a:ea typeface="宋体" panose="02010600030101010101" pitchFamily="2" charset="-122"/>
              </a:rPr>
              <a:t>DMEM</a:t>
            </a:r>
            <a:r>
              <a:rPr lang="zh-CN" altLang="en-US" sz="4000">
                <a:solidFill>
                  <a:srgbClr val="FF0000"/>
                </a:solidFill>
                <a:latin typeface="宋体" panose="02010600030101010101" pitchFamily="2" charset="-122"/>
                <a:ea typeface="宋体" panose="02010600030101010101" pitchFamily="2" charset="-122"/>
              </a:rPr>
              <a:t>模块</a:t>
            </a:r>
            <a:endParaRPr lang="en-US" altLang="zh-CN" sz="4000">
              <a:solidFill>
                <a:srgbClr val="FF0000"/>
              </a:solidFill>
              <a:latin typeface="宋体" panose="02010600030101010101" pitchFamily="2" charset="-122"/>
              <a:ea typeface="宋体" panose="02010600030101010101" pitchFamily="2" charset="-122"/>
            </a:endParaRPr>
          </a:p>
          <a:p>
            <a:r>
              <a:rPr lang="zh-CN" altLang="en-US" sz="4000">
                <a:solidFill>
                  <a:srgbClr val="FF0000"/>
                </a:solidFill>
                <a:latin typeface="宋体" panose="02010600030101010101" pitchFamily="2" charset="-122"/>
                <a:ea typeface="宋体" panose="02010600030101010101" pitchFamily="2" charset="-122"/>
              </a:rPr>
              <a:t>（</a:t>
            </a:r>
            <a:r>
              <a:rPr lang="en-US" altLang="zh-CN" sz="4000">
                <a:solidFill>
                  <a:srgbClr val="FF0000"/>
                </a:solidFill>
                <a:latin typeface="宋体" panose="02010600030101010101" pitchFamily="2" charset="-122"/>
                <a:ea typeface="宋体" panose="02010600030101010101" pitchFamily="2" charset="-122"/>
              </a:rPr>
              <a:t>4</a:t>
            </a:r>
            <a:r>
              <a:rPr lang="zh-CN" altLang="en-US" sz="4000">
                <a:solidFill>
                  <a:srgbClr val="FF0000"/>
                </a:solidFill>
                <a:latin typeface="宋体" panose="02010600030101010101" pitchFamily="2" charset="-122"/>
                <a:ea typeface="宋体" panose="02010600030101010101" pitchFamily="2" charset="-122"/>
              </a:rPr>
              <a:t>）结果是否要保存到寄存器？</a:t>
            </a:r>
            <a:endParaRPr lang="en-US" altLang="zh-CN" sz="4000">
              <a:solidFill>
                <a:srgbClr val="FF0000"/>
              </a:solidFill>
              <a:latin typeface="宋体" panose="02010600030101010101" pitchFamily="2" charset="-122"/>
              <a:ea typeface="宋体" panose="02010600030101010101" pitchFamily="2" charset="-122"/>
            </a:endParaRPr>
          </a:p>
          <a:p>
            <a:r>
              <a:rPr lang="zh-CN" altLang="en-US" sz="4000">
                <a:solidFill>
                  <a:schemeClr val="tx1"/>
                </a:solidFill>
                <a:latin typeface="宋体" panose="02010600030101010101" pitchFamily="2" charset="-122"/>
                <a:ea typeface="宋体" panose="02010600030101010101" pitchFamily="2" charset="-122"/>
              </a:rPr>
              <a:t>这些内容我在之前的系列分享都有讲解，左滑给大家讲解</a:t>
            </a:r>
            <a:r>
              <a:rPr lang="en-US" altLang="zh-CN" sz="4000">
                <a:solidFill>
                  <a:schemeClr val="tx1"/>
                </a:solidFill>
                <a:latin typeface="宋体" panose="02010600030101010101" pitchFamily="2" charset="-122"/>
                <a:ea typeface="宋体" panose="02010600030101010101" pitchFamily="2" charset="-122"/>
              </a:rPr>
              <a:t>~</a:t>
            </a:r>
            <a:endParaRPr lang="zh-CN" altLang="en-US" sz="4000">
              <a:solidFill>
                <a:schemeClr val="tx1"/>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71F558C9-E511-44E0-A445-990FC057F41F}"/>
              </a:ext>
            </a:extLst>
          </p:cNvPr>
          <p:cNvPicPr>
            <a:picLocks noChangeAspect="1"/>
          </p:cNvPicPr>
          <p:nvPr/>
        </p:nvPicPr>
        <p:blipFill>
          <a:blip r:embed="rId3"/>
          <a:stretch>
            <a:fillRect/>
          </a:stretch>
        </p:blipFill>
        <p:spPr>
          <a:xfrm>
            <a:off x="1061885" y="14030326"/>
            <a:ext cx="13022673" cy="6846783"/>
          </a:xfrm>
          <a:prstGeom prst="rect">
            <a:avLst/>
          </a:prstGeom>
        </p:spPr>
      </p:pic>
      <p:sp>
        <p:nvSpPr>
          <p:cNvPr id="22" name="文本框 21">
            <a:extLst>
              <a:ext uri="{FF2B5EF4-FFF2-40B4-BE49-F238E27FC236}">
                <a16:creationId xmlns:a16="http://schemas.microsoft.com/office/drawing/2014/main" id="{9C01A340-BD73-401E-A224-7506B91A9622}"/>
              </a:ext>
            </a:extLst>
          </p:cNvPr>
          <p:cNvSpPr txBox="1"/>
          <p:nvPr/>
        </p:nvSpPr>
        <p:spPr>
          <a:xfrm>
            <a:off x="9545818" y="19265749"/>
            <a:ext cx="3746090" cy="646331"/>
          </a:xfrm>
          <a:prstGeom prst="rect">
            <a:avLst/>
          </a:prstGeom>
          <a:noFill/>
        </p:spPr>
        <p:txBody>
          <a:bodyPr wrap="square" rtlCol="0">
            <a:spAutoFit/>
          </a:bodyPr>
          <a:lstStyle/>
          <a:p>
            <a:r>
              <a:rPr lang="en-US" altLang="zh-CN" sz="3600">
                <a:latin typeface="楷体" panose="02010609060101010101" pitchFamily="49" charset="-122"/>
                <a:ea typeface="楷体" panose="02010609060101010101" pitchFamily="49" charset="-122"/>
              </a:rPr>
              <a:t>@</a:t>
            </a:r>
            <a:r>
              <a:rPr lang="zh-CN" altLang="en-US" sz="3600">
                <a:latin typeface="楷体" panose="02010609060101010101" pitchFamily="49" charset="-122"/>
                <a:ea typeface="楷体" panose="02010609060101010101" pitchFamily="49" charset="-122"/>
              </a:rPr>
              <a:t>热爱技术的果子</a:t>
            </a:r>
          </a:p>
        </p:txBody>
      </p:sp>
      <p:sp>
        <p:nvSpPr>
          <p:cNvPr id="7" name="矩形 6">
            <a:extLst>
              <a:ext uri="{FF2B5EF4-FFF2-40B4-BE49-F238E27FC236}">
                <a16:creationId xmlns:a16="http://schemas.microsoft.com/office/drawing/2014/main" id="{EF9BFC46-F8E7-4042-9700-EFFF1009CF46}"/>
              </a:ext>
            </a:extLst>
          </p:cNvPr>
          <p:cNvSpPr/>
          <p:nvPr/>
        </p:nvSpPr>
        <p:spPr>
          <a:xfrm>
            <a:off x="4240243" y="13412651"/>
            <a:ext cx="6154249" cy="584775"/>
          </a:xfrm>
          <a:prstGeom prst="rect">
            <a:avLst/>
          </a:prstGeom>
        </p:spPr>
        <p:txBody>
          <a:bodyPr wrap="none">
            <a:spAutoFit/>
          </a:bodyPr>
          <a:lstStyle/>
          <a:p>
            <a:r>
              <a:rPr lang="zh-CN" altLang="en-US" sz="3200" b="1"/>
              <a:t>本次实验最终的</a:t>
            </a:r>
            <a:r>
              <a:rPr lang="en-US" altLang="zh-CN" sz="3200" b="1"/>
              <a:t>Datapath </a:t>
            </a:r>
            <a:r>
              <a:rPr lang="zh-CN" altLang="en-US" sz="3200" b="1"/>
              <a:t>路线图</a:t>
            </a:r>
            <a:endParaRPr lang="zh-CN" altLang="en-US" sz="3200"/>
          </a:p>
        </p:txBody>
      </p:sp>
    </p:spTree>
    <p:extLst>
      <p:ext uri="{BB962C8B-B14F-4D97-AF65-F5344CB8AC3E}">
        <p14:creationId xmlns:p14="http://schemas.microsoft.com/office/powerpoint/2010/main" val="393179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1" name="image 101"/>
          <p:cNvPicPr>
            <a:picLocks noChangeAspect="1"/>
          </p:cNvPicPr>
          <p:nvPr/>
        </p:nvPicPr>
        <p:blipFill>
          <a:blip r:embed="rId2"/>
          <a:srcRect t="120" b="120"/>
          <a:stretch>
            <a:fillRect/>
          </a:stretch>
        </p:blipFill>
        <p:spPr>
          <a:xfrm>
            <a:off x="0" y="0"/>
            <a:ext cx="15773400" cy="21031200"/>
          </a:xfrm>
          <a:prstGeom prst="rect">
            <a:avLst/>
          </a:prstGeom>
        </p:spPr>
      </p:pic>
      <p:sp>
        <p:nvSpPr>
          <p:cNvPr id="5" name="文本框 4">
            <a:extLst>
              <a:ext uri="{FF2B5EF4-FFF2-40B4-BE49-F238E27FC236}">
                <a16:creationId xmlns:a16="http://schemas.microsoft.com/office/drawing/2014/main" id="{A95FF6A9-9A73-4D39-B77D-39CA8C7E135A}"/>
              </a:ext>
            </a:extLst>
          </p:cNvPr>
          <p:cNvSpPr txBox="1"/>
          <p:nvPr/>
        </p:nvSpPr>
        <p:spPr>
          <a:xfrm>
            <a:off x="351496" y="1119120"/>
            <a:ext cx="14537008" cy="2215991"/>
          </a:xfrm>
          <a:prstGeom prst="rect">
            <a:avLst/>
          </a:prstGeom>
          <a:solidFill>
            <a:schemeClr val="tx1">
              <a:lumMod val="95000"/>
              <a:lumOff val="5000"/>
            </a:schemeClr>
          </a:solidFill>
        </p:spPr>
        <p:txBody>
          <a:bodyPr wrap="square" rtlCol="0">
            <a:spAutoFit/>
          </a:bodyPr>
          <a:lstStyle/>
          <a:p>
            <a:pPr algn="ctr"/>
            <a:r>
              <a:rPr lang="zh-CN" altLang="en-US" sz="13800">
                <a:solidFill>
                  <a:schemeClr val="bg1"/>
                </a:solidFill>
              </a:rPr>
              <a:t>步骤一：指令构成</a:t>
            </a:r>
            <a:endParaRPr lang="zh-CN" altLang="en-US" sz="13800">
              <a:solidFill>
                <a:srgbClr val="FF0000"/>
              </a:solidFill>
            </a:endParaRPr>
          </a:p>
        </p:txBody>
      </p:sp>
      <p:sp>
        <p:nvSpPr>
          <p:cNvPr id="25" name="矩形 24">
            <a:extLst>
              <a:ext uri="{FF2B5EF4-FFF2-40B4-BE49-F238E27FC236}">
                <a16:creationId xmlns:a16="http://schemas.microsoft.com/office/drawing/2014/main" id="{D0C7F252-CD29-4372-A8D1-E9BC07F3430A}"/>
              </a:ext>
            </a:extLst>
          </p:cNvPr>
          <p:cNvSpPr/>
          <p:nvPr/>
        </p:nvSpPr>
        <p:spPr>
          <a:xfrm>
            <a:off x="383465" y="3674436"/>
            <a:ext cx="14984354" cy="2715858"/>
          </a:xfrm>
          <a:prstGeom prst="rect">
            <a:avLst/>
          </a:prstGeom>
          <a:solidFill>
            <a:schemeClr val="accent6">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a:solidFill>
                  <a:schemeClr val="tx1"/>
                </a:solidFill>
                <a:latin typeface="宋体" panose="02010600030101010101" pitchFamily="2" charset="-122"/>
                <a:ea typeface="宋体" panose="02010600030101010101" pitchFamily="2" charset="-122"/>
              </a:rPr>
              <a:t>这里以实现</a:t>
            </a:r>
            <a:r>
              <a:rPr lang="en-US" altLang="zh-CN" sz="4000">
                <a:solidFill>
                  <a:schemeClr val="tx1"/>
                </a:solidFill>
                <a:latin typeface="宋体" panose="02010600030101010101" pitchFamily="2" charset="-122"/>
                <a:ea typeface="宋体" panose="02010600030101010101" pitchFamily="2" charset="-122"/>
              </a:rPr>
              <a:t>CPU</a:t>
            </a:r>
            <a:r>
              <a:rPr lang="zh-CN" altLang="en-US" sz="4000">
                <a:solidFill>
                  <a:schemeClr val="tx1"/>
                </a:solidFill>
                <a:latin typeface="宋体" panose="02010600030101010101" pitchFamily="2" charset="-122"/>
                <a:ea typeface="宋体" panose="02010600030101010101" pitchFamily="2" charset="-122"/>
              </a:rPr>
              <a:t>执行</a:t>
            </a:r>
            <a:r>
              <a:rPr lang="en-US" altLang="zh-CN" sz="4000">
                <a:solidFill>
                  <a:schemeClr val="tx1"/>
                </a:solidFill>
                <a:latin typeface="宋体" panose="02010600030101010101" pitchFamily="2" charset="-122"/>
                <a:ea typeface="宋体" panose="02010600030101010101" pitchFamily="2" charset="-122"/>
              </a:rPr>
              <a:t>addi</a:t>
            </a:r>
            <a:r>
              <a:rPr lang="zh-CN" altLang="en-US" sz="4000">
                <a:solidFill>
                  <a:schemeClr val="tx1"/>
                </a:solidFill>
                <a:latin typeface="宋体" panose="02010600030101010101" pitchFamily="2" charset="-122"/>
                <a:ea typeface="宋体" panose="02010600030101010101" pitchFamily="2" charset="-122"/>
              </a:rPr>
              <a:t>命令的</a:t>
            </a:r>
            <a:r>
              <a:rPr lang="en-US" altLang="zh-CN" sz="4000">
                <a:solidFill>
                  <a:schemeClr val="tx1"/>
                </a:solidFill>
                <a:latin typeface="宋体" panose="02010600030101010101" pitchFamily="2" charset="-122"/>
                <a:ea typeface="宋体" panose="02010600030101010101" pitchFamily="2" charset="-122"/>
              </a:rPr>
              <a:t>datapath</a:t>
            </a:r>
            <a:r>
              <a:rPr lang="zh-CN" altLang="en-US" sz="4000">
                <a:solidFill>
                  <a:schemeClr val="tx1"/>
                </a:solidFill>
                <a:latin typeface="宋体" panose="02010600030101010101" pitchFamily="2" charset="-122"/>
                <a:ea typeface="宋体" panose="02010600030101010101" pitchFamily="2" charset="-122"/>
              </a:rPr>
              <a:t>为例，给大家讲解一下按照我之间说的四个思考步骤，怎么实现一个完整的</a:t>
            </a:r>
            <a:r>
              <a:rPr lang="en-US" altLang="zh-CN" sz="4000">
                <a:solidFill>
                  <a:schemeClr val="tx1"/>
                </a:solidFill>
                <a:latin typeface="宋体" panose="02010600030101010101" pitchFamily="2" charset="-122"/>
                <a:ea typeface="宋体" panose="02010600030101010101" pitchFamily="2" charset="-122"/>
              </a:rPr>
              <a:t>addi</a:t>
            </a:r>
            <a:r>
              <a:rPr lang="zh-CN" altLang="en-US" sz="4000">
                <a:solidFill>
                  <a:schemeClr val="tx1"/>
                </a:solidFill>
                <a:latin typeface="宋体" panose="02010600030101010101" pitchFamily="2" charset="-122"/>
                <a:ea typeface="宋体" panose="02010600030101010101" pitchFamily="2" charset="-122"/>
              </a:rPr>
              <a:t>命令执行通路：</a:t>
            </a:r>
            <a:endParaRPr lang="en-US" altLang="zh-CN" sz="4000">
              <a:solidFill>
                <a:schemeClr val="tx1"/>
              </a:solidFill>
              <a:latin typeface="宋体" panose="02010600030101010101" pitchFamily="2" charset="-122"/>
              <a:ea typeface="宋体" panose="02010600030101010101" pitchFamily="2" charset="-122"/>
            </a:endParaRPr>
          </a:p>
          <a:p>
            <a:endParaRPr lang="en-US" altLang="zh-CN" sz="400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37F3F58F-2C7F-4868-9CD7-753F854F1DD6}"/>
              </a:ext>
            </a:extLst>
          </p:cNvPr>
          <p:cNvSpPr/>
          <p:nvPr/>
        </p:nvSpPr>
        <p:spPr>
          <a:xfrm>
            <a:off x="482384" y="6845088"/>
            <a:ext cx="13851854" cy="1446550"/>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1</a:t>
            </a:r>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addi </a:t>
            </a:r>
            <a:r>
              <a:rPr lang="zh-CN" altLang="en-US" sz="4400" b="1">
                <a:latin typeface="微软雅黑" panose="020B0503020204020204" pitchFamily="34" charset="-122"/>
                <a:ea typeface="微软雅黑" panose="020B0503020204020204" pitchFamily="34" charset="-122"/>
              </a:rPr>
              <a:t>是哪一类指令？该指令包含哪些不同的字段？每个字段对应哪些比特位？</a:t>
            </a:r>
            <a:endParaRPr lang="en-US" altLang="zh-CN" sz="4400" b="1">
              <a:latin typeface="微软雅黑" panose="020B0503020204020204" pitchFamily="34" charset="-122"/>
              <a:ea typeface="微软雅黑" panose="020B0503020204020204" pitchFamily="34" charset="-122"/>
            </a:endParaRPr>
          </a:p>
        </p:txBody>
      </p:sp>
      <p:graphicFrame>
        <p:nvGraphicFramePr>
          <p:cNvPr id="2" name="表格 1">
            <a:extLst>
              <a:ext uri="{FF2B5EF4-FFF2-40B4-BE49-F238E27FC236}">
                <a16:creationId xmlns:a16="http://schemas.microsoft.com/office/drawing/2014/main" id="{F881D932-7621-46C5-85BB-A9214BE828FE}"/>
              </a:ext>
            </a:extLst>
          </p:cNvPr>
          <p:cNvGraphicFramePr>
            <a:graphicFrameLocks noGrp="1"/>
          </p:cNvGraphicFramePr>
          <p:nvPr>
            <p:extLst>
              <p:ext uri="{D42A27DB-BD31-4B8C-83A1-F6EECF244321}">
                <p14:modId xmlns:p14="http://schemas.microsoft.com/office/powerpoint/2010/main" val="3240906240"/>
              </p:ext>
            </p:extLst>
          </p:nvPr>
        </p:nvGraphicFramePr>
        <p:xfrm>
          <a:off x="744922" y="8778240"/>
          <a:ext cx="14283555" cy="3474720"/>
        </p:xfrm>
        <a:graphic>
          <a:graphicData uri="http://schemas.openxmlformats.org/drawingml/2006/table">
            <a:tbl>
              <a:tblPr/>
              <a:tblGrid>
                <a:gridCol w="2471737">
                  <a:extLst>
                    <a:ext uri="{9D8B030D-6E8A-4147-A177-3AD203B41FA5}">
                      <a16:colId xmlns:a16="http://schemas.microsoft.com/office/drawing/2014/main" val="1579991088"/>
                    </a:ext>
                  </a:extLst>
                </a:gridCol>
                <a:gridCol w="3429000">
                  <a:extLst>
                    <a:ext uri="{9D8B030D-6E8A-4147-A177-3AD203B41FA5}">
                      <a16:colId xmlns:a16="http://schemas.microsoft.com/office/drawing/2014/main" val="614306939"/>
                    </a:ext>
                  </a:extLst>
                </a:gridCol>
                <a:gridCol w="8382818">
                  <a:extLst>
                    <a:ext uri="{9D8B030D-6E8A-4147-A177-3AD203B41FA5}">
                      <a16:colId xmlns:a16="http://schemas.microsoft.com/office/drawing/2014/main" val="709468000"/>
                    </a:ext>
                  </a:extLst>
                </a:gridCol>
              </a:tblGrid>
              <a:tr h="491517">
                <a:tc>
                  <a:txBody>
                    <a:bodyPr/>
                    <a:lstStyle/>
                    <a:p>
                      <a:r>
                        <a:rPr lang="zh-CN" altLang="en-US" sz="3200"/>
                        <a:t>位段 </a:t>
                      </a:r>
                      <a:r>
                        <a:rPr lang="en-US" altLang="zh-CN" sz="3200"/>
                        <a:t>(</a:t>
                      </a:r>
                      <a:r>
                        <a:rPr lang="en-US" sz="3200"/>
                        <a:t>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字段名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801009"/>
                  </a:ext>
                </a:extLst>
              </a:tr>
              <a:tr h="491517">
                <a:tc>
                  <a:txBody>
                    <a:bodyPr/>
                    <a:lstStyle/>
                    <a:p>
                      <a:r>
                        <a:rPr lang="en-US" altLang="zh-CN" sz="3200"/>
                        <a:t>[31:20]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a:t>imm[11:0]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3200"/>
                        <a:t>12 </a:t>
                      </a:r>
                      <a:r>
                        <a:rPr lang="zh-CN" altLang="en-US" sz="3200"/>
                        <a:t>位有符号立即数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070039"/>
                  </a:ext>
                </a:extLst>
              </a:tr>
              <a:tr h="491517">
                <a:tc>
                  <a:txBody>
                    <a:bodyPr/>
                    <a:lstStyle/>
                    <a:p>
                      <a:r>
                        <a:rPr lang="en-US" altLang="zh-CN" sz="3200"/>
                        <a:t>[19:15]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a:t>rs1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源寄存器 </a:t>
                      </a:r>
                      <a:r>
                        <a:rPr lang="en-US" altLang="zh-CN" sz="3200"/>
                        <a:t>1 (</a:t>
                      </a:r>
                      <a:r>
                        <a:rPr lang="en-US" sz="3200"/>
                        <a:t>source register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4654037"/>
                  </a:ext>
                </a:extLst>
              </a:tr>
              <a:tr h="491517">
                <a:tc>
                  <a:txBody>
                    <a:bodyPr/>
                    <a:lstStyle/>
                    <a:p>
                      <a:r>
                        <a:rPr lang="en-US" altLang="zh-CN" sz="3200"/>
                        <a:t>[14:12]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a:t>funct3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功能码（区分 </a:t>
                      </a:r>
                      <a:r>
                        <a:rPr lang="en-US" sz="3200"/>
                        <a:t>I-type </a:t>
                      </a:r>
                      <a:r>
                        <a:rPr lang="zh-CN" altLang="en-US" sz="3200"/>
                        <a:t>指令），</a:t>
                      </a:r>
                      <a:r>
                        <a:rPr lang="en-US" sz="3200"/>
                        <a:t>addi = 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32656"/>
                  </a:ext>
                </a:extLst>
              </a:tr>
              <a:tr h="491517">
                <a:tc>
                  <a:txBody>
                    <a:bodyPr/>
                    <a:lstStyle/>
                    <a:p>
                      <a:r>
                        <a:rPr lang="en-US" altLang="zh-CN" sz="3200"/>
                        <a:t>[11:7]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a:t>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目标寄存器 </a:t>
                      </a:r>
                      <a:r>
                        <a:rPr lang="en-US" altLang="zh-CN" sz="3200"/>
                        <a:t>(</a:t>
                      </a:r>
                      <a:r>
                        <a:rPr lang="en-US" sz="3200"/>
                        <a:t>destination register)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307579"/>
                  </a:ext>
                </a:extLst>
              </a:tr>
              <a:tr h="491517">
                <a:tc>
                  <a:txBody>
                    <a:bodyPr/>
                    <a:lstStyle/>
                    <a:p>
                      <a:r>
                        <a:rPr lang="en-US" altLang="zh-CN" sz="3200"/>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a:t>opcode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3200"/>
                        <a:t>操作码，</a:t>
                      </a:r>
                      <a:r>
                        <a:rPr lang="en-US" sz="3200"/>
                        <a:t>addi </a:t>
                      </a:r>
                      <a:r>
                        <a:rPr lang="zh-CN" altLang="en-US" sz="3200"/>
                        <a:t>属于 </a:t>
                      </a:r>
                      <a:r>
                        <a:rPr lang="en-US" sz="3200"/>
                        <a:t>I-type，</a:t>
                      </a:r>
                      <a:r>
                        <a:rPr lang="zh-CN" altLang="en-US" sz="3200"/>
                        <a:t>值为 </a:t>
                      </a:r>
                      <a:r>
                        <a:rPr lang="en-US" altLang="zh-CN" sz="3200"/>
                        <a:t>0010011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711190"/>
                  </a:ext>
                </a:extLst>
              </a:tr>
            </a:tbl>
          </a:graphicData>
        </a:graphic>
      </p:graphicFrame>
      <p:sp>
        <p:nvSpPr>
          <p:cNvPr id="15" name="矩形 14">
            <a:extLst>
              <a:ext uri="{FF2B5EF4-FFF2-40B4-BE49-F238E27FC236}">
                <a16:creationId xmlns:a16="http://schemas.microsoft.com/office/drawing/2014/main" id="{5FBA9480-1172-4D56-BAF7-C06665F3588E}"/>
              </a:ext>
            </a:extLst>
          </p:cNvPr>
          <p:cNvSpPr/>
          <p:nvPr/>
        </p:nvSpPr>
        <p:spPr>
          <a:xfrm>
            <a:off x="482384" y="12548004"/>
            <a:ext cx="13851854" cy="1446550"/>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2</a:t>
            </a:r>
            <a:r>
              <a:rPr lang="zh-CN" altLang="en-US" sz="4400" b="1">
                <a:latin typeface="微软雅黑" panose="020B0503020204020204" pitchFamily="34" charset="-122"/>
                <a:ea typeface="微软雅黑" panose="020B0503020204020204" pitchFamily="34" charset="-122"/>
              </a:rPr>
              <a:t>）在 </a:t>
            </a:r>
            <a:r>
              <a:rPr lang="en-US" altLang="zh-CN" sz="4400" b="1">
                <a:latin typeface="微软雅黑" panose="020B0503020204020204" pitchFamily="34" charset="-122"/>
                <a:ea typeface="微软雅黑" panose="020B0503020204020204" pitchFamily="34" charset="-122"/>
              </a:rPr>
              <a:t>Logisim </a:t>
            </a:r>
            <a:r>
              <a:rPr lang="zh-CN" altLang="en-US" sz="4400" b="1">
                <a:latin typeface="微软雅黑" panose="020B0503020204020204" pitchFamily="34" charset="-122"/>
                <a:ea typeface="微软雅黑" panose="020B0503020204020204" pitchFamily="34" charset="-122"/>
              </a:rPr>
              <a:t>中，你会使用哪种工具来把不同的比特组分离出来？</a:t>
            </a:r>
            <a:endParaRPr lang="en-US" altLang="zh-CN" sz="4400" b="1">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2A0EF0DB-F19B-409D-A219-427AF0C02AED}"/>
              </a:ext>
            </a:extLst>
          </p:cNvPr>
          <p:cNvSpPr/>
          <p:nvPr/>
        </p:nvSpPr>
        <p:spPr>
          <a:xfrm>
            <a:off x="744922" y="14279677"/>
            <a:ext cx="12945678" cy="646331"/>
          </a:xfrm>
          <a:prstGeom prst="rect">
            <a:avLst/>
          </a:prstGeom>
          <a:ln w="38100">
            <a:solidFill>
              <a:schemeClr val="accent6">
                <a:lumMod val="75000"/>
              </a:schemeClr>
            </a:solidFill>
          </a:ln>
        </p:spPr>
        <p:txBody>
          <a:bodyPr wrap="square">
            <a:spAutoFit/>
          </a:bodyPr>
          <a:lstStyle/>
          <a:p>
            <a:r>
              <a:rPr lang="zh-CN" altLang="en-US" sz="3600"/>
              <a:t>！！！使用分离器（</a:t>
            </a:r>
            <a:r>
              <a:rPr lang="en-US" altLang="zh-CN" sz="3600"/>
              <a:t>splitter</a:t>
            </a:r>
            <a:r>
              <a:rPr lang="zh-CN" altLang="en-US" sz="3600"/>
              <a:t>）从指令中提取出 </a:t>
            </a:r>
            <a:r>
              <a:rPr lang="en-US" altLang="zh-CN" sz="3600"/>
              <a:t>5 </a:t>
            </a:r>
            <a:r>
              <a:rPr lang="zh-CN" altLang="en-US" sz="3600"/>
              <a:t>个字段。</a:t>
            </a:r>
          </a:p>
        </p:txBody>
      </p:sp>
      <p:sp>
        <p:nvSpPr>
          <p:cNvPr id="20" name="矩形 19">
            <a:extLst>
              <a:ext uri="{FF2B5EF4-FFF2-40B4-BE49-F238E27FC236}">
                <a16:creationId xmlns:a16="http://schemas.microsoft.com/office/drawing/2014/main" id="{6D7429B4-9555-407C-8324-CD16F9A01B35}"/>
              </a:ext>
            </a:extLst>
          </p:cNvPr>
          <p:cNvSpPr/>
          <p:nvPr/>
        </p:nvSpPr>
        <p:spPr>
          <a:xfrm>
            <a:off x="383465" y="15440296"/>
            <a:ext cx="13851854" cy="1446550"/>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3</a:t>
            </a:r>
            <a:r>
              <a:rPr lang="zh-CN" altLang="en-US" sz="4400" b="1">
                <a:latin typeface="微软雅黑" panose="020B0503020204020204" pitchFamily="34" charset="-122"/>
                <a:ea typeface="微软雅黑" panose="020B0503020204020204" pitchFamily="34" charset="-122"/>
              </a:rPr>
              <a:t>）哪些字段应当连接到寄存器文件？它们应当连接到寄存器文件的哪些输入端口？</a:t>
            </a:r>
            <a:endParaRPr lang="en-US" altLang="zh-CN" sz="4400" b="1">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E4CCB13-B336-4FD1-A789-5D35474AEF2F}"/>
              </a:ext>
            </a:extLst>
          </p:cNvPr>
          <p:cNvSpPr/>
          <p:nvPr/>
        </p:nvSpPr>
        <p:spPr>
          <a:xfrm>
            <a:off x="744922" y="17356764"/>
            <a:ext cx="12945678" cy="3539430"/>
          </a:xfrm>
          <a:prstGeom prst="rect">
            <a:avLst/>
          </a:prstGeom>
          <a:ln w="38100">
            <a:solidFill>
              <a:schemeClr val="accent6">
                <a:lumMod val="75000"/>
              </a:schemeClr>
            </a:solidFill>
          </a:ln>
        </p:spPr>
        <p:txBody>
          <a:bodyPr wrap="square">
            <a:spAutoFit/>
          </a:bodyPr>
          <a:lstStyle/>
          <a:p>
            <a:pPr marL="514350" indent="-514350">
              <a:buFont typeface="+mj-lt"/>
              <a:buAutoNum type="arabicPeriod"/>
            </a:pPr>
            <a:r>
              <a:rPr lang="zh-CN" altLang="en-US" sz="3200"/>
              <a:t>从指令中分离出来的 </a:t>
            </a:r>
            <a:r>
              <a:rPr lang="en-US" altLang="zh-CN" sz="3200"/>
              <a:t>rs1 </a:t>
            </a:r>
            <a:r>
              <a:rPr lang="zh-CN" altLang="en-US" sz="3200"/>
              <a:t>比特应连接到寄存器文件的 </a:t>
            </a:r>
            <a:r>
              <a:rPr lang="en-US" altLang="zh-CN" sz="3200"/>
              <a:t>ReadIndex1</a:t>
            </a:r>
            <a:r>
              <a:rPr lang="zh-CN" altLang="en-US" sz="3200"/>
              <a:t>。</a:t>
            </a:r>
            <a:br>
              <a:rPr lang="zh-CN" altLang="en-US" sz="3200"/>
            </a:br>
            <a:endParaRPr lang="en-US" altLang="zh-CN" sz="3200"/>
          </a:p>
          <a:p>
            <a:pPr marL="514350" indent="-514350">
              <a:buFont typeface="+mj-lt"/>
              <a:buAutoNum type="arabicPeriod"/>
            </a:pPr>
            <a:r>
              <a:rPr lang="zh-CN" altLang="en-US" sz="3200"/>
              <a:t>从指令中分离出来的 </a:t>
            </a:r>
            <a:r>
              <a:rPr lang="en-US" altLang="zh-CN" sz="3200"/>
              <a:t>rd </a:t>
            </a:r>
            <a:r>
              <a:rPr lang="zh-CN" altLang="en-US" sz="3200"/>
              <a:t>比特应连接到寄存器文件的 </a:t>
            </a:r>
            <a:r>
              <a:rPr lang="en-US" altLang="zh-CN" sz="3200"/>
              <a:t>WriteIndex</a:t>
            </a:r>
            <a:r>
              <a:rPr lang="zh-CN" altLang="en-US" sz="3200"/>
              <a:t>。</a:t>
            </a:r>
            <a:br>
              <a:rPr lang="zh-CN" altLang="en-US" sz="3200"/>
            </a:br>
            <a:endParaRPr lang="en-US" altLang="zh-CN" sz="3200"/>
          </a:p>
          <a:p>
            <a:pPr marL="514350" indent="-514350">
              <a:buFont typeface="+mj-lt"/>
              <a:buAutoNum type="arabicPeriod"/>
            </a:pPr>
            <a:r>
              <a:rPr lang="en-US" altLang="zh-CN" sz="3200"/>
              <a:t>I </a:t>
            </a:r>
            <a:r>
              <a:rPr lang="zh-CN" altLang="en-US" sz="3200"/>
              <a:t>型指令没有 </a:t>
            </a:r>
            <a:r>
              <a:rPr lang="en-US" altLang="zh-CN" sz="3200"/>
              <a:t>rs2</a:t>
            </a:r>
            <a:r>
              <a:rPr lang="zh-CN" altLang="en-US" sz="3200"/>
              <a:t>，所以我们现在可以忽略 </a:t>
            </a:r>
            <a:r>
              <a:rPr lang="en-US" altLang="zh-CN" sz="3200"/>
              <a:t>rs2</a:t>
            </a:r>
            <a:r>
              <a:rPr lang="zh-CN" altLang="en-US" sz="3200"/>
              <a:t>。</a:t>
            </a:r>
            <a:br>
              <a:rPr lang="zh-CN" altLang="en-US" sz="3200"/>
            </a:br>
            <a:endParaRPr lang="en-US" altLang="zh-CN" sz="3200"/>
          </a:p>
          <a:p>
            <a:pPr marL="514350" indent="-514350">
              <a:buFont typeface="+mj-lt"/>
              <a:buAutoNum type="arabicPeriod"/>
            </a:pPr>
            <a:r>
              <a:rPr lang="zh-CN" altLang="en-US" sz="3200"/>
              <a:t>记得把时钟信号连接到寄存器文件！</a:t>
            </a:r>
          </a:p>
        </p:txBody>
      </p:sp>
    </p:spTree>
    <p:extLst>
      <p:ext uri="{BB962C8B-B14F-4D97-AF65-F5344CB8AC3E}">
        <p14:creationId xmlns:p14="http://schemas.microsoft.com/office/powerpoint/2010/main" val="408597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1" name="image 101"/>
          <p:cNvPicPr>
            <a:picLocks noChangeAspect="1"/>
          </p:cNvPicPr>
          <p:nvPr/>
        </p:nvPicPr>
        <p:blipFill>
          <a:blip r:embed="rId2"/>
          <a:srcRect t="120" b="120"/>
          <a:stretch>
            <a:fillRect/>
          </a:stretch>
        </p:blipFill>
        <p:spPr>
          <a:xfrm>
            <a:off x="0" y="0"/>
            <a:ext cx="15773400" cy="21031200"/>
          </a:xfrm>
          <a:prstGeom prst="rect">
            <a:avLst/>
          </a:prstGeom>
        </p:spPr>
      </p:pic>
      <p:sp>
        <p:nvSpPr>
          <p:cNvPr id="5" name="文本框 4">
            <a:extLst>
              <a:ext uri="{FF2B5EF4-FFF2-40B4-BE49-F238E27FC236}">
                <a16:creationId xmlns:a16="http://schemas.microsoft.com/office/drawing/2014/main" id="{A95FF6A9-9A73-4D39-B77D-39CA8C7E135A}"/>
              </a:ext>
            </a:extLst>
          </p:cNvPr>
          <p:cNvSpPr txBox="1"/>
          <p:nvPr/>
        </p:nvSpPr>
        <p:spPr>
          <a:xfrm>
            <a:off x="351496" y="1119120"/>
            <a:ext cx="14537008" cy="2215991"/>
          </a:xfrm>
          <a:prstGeom prst="rect">
            <a:avLst/>
          </a:prstGeom>
          <a:solidFill>
            <a:schemeClr val="tx1">
              <a:lumMod val="95000"/>
              <a:lumOff val="5000"/>
            </a:schemeClr>
          </a:solidFill>
        </p:spPr>
        <p:txBody>
          <a:bodyPr wrap="square" rtlCol="0">
            <a:spAutoFit/>
          </a:bodyPr>
          <a:lstStyle/>
          <a:p>
            <a:pPr algn="ctr"/>
            <a:r>
              <a:rPr lang="zh-CN" altLang="en-US" sz="13800">
                <a:solidFill>
                  <a:schemeClr val="bg1"/>
                </a:solidFill>
              </a:rPr>
              <a:t>其余步骤</a:t>
            </a:r>
            <a:endParaRPr lang="zh-CN" altLang="en-US" sz="13800">
              <a:solidFill>
                <a:srgbClr val="FF0000"/>
              </a:solidFill>
            </a:endParaRPr>
          </a:p>
        </p:txBody>
      </p:sp>
      <p:sp>
        <p:nvSpPr>
          <p:cNvPr id="25" name="矩形 24">
            <a:extLst>
              <a:ext uri="{FF2B5EF4-FFF2-40B4-BE49-F238E27FC236}">
                <a16:creationId xmlns:a16="http://schemas.microsoft.com/office/drawing/2014/main" id="{D0C7F252-CD29-4372-A8D1-E9BC07F3430A}"/>
              </a:ext>
            </a:extLst>
          </p:cNvPr>
          <p:cNvSpPr/>
          <p:nvPr/>
        </p:nvSpPr>
        <p:spPr>
          <a:xfrm>
            <a:off x="383465" y="3674436"/>
            <a:ext cx="14984354" cy="1916468"/>
          </a:xfrm>
          <a:prstGeom prst="rect">
            <a:avLst/>
          </a:prstGeom>
          <a:solidFill>
            <a:schemeClr val="accent6">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4000">
                <a:solidFill>
                  <a:schemeClr val="tx1"/>
                </a:solidFill>
                <a:latin typeface="宋体" panose="02010600030101010101" pitchFamily="2" charset="-122"/>
                <a:ea typeface="宋体" panose="02010600030101010101" pitchFamily="2" charset="-122"/>
              </a:rPr>
              <a:t>在这一步，我们将使用已解码的指令字段来实现实际的指令的运算</a:t>
            </a:r>
            <a:endParaRPr lang="en-US" altLang="zh-CN" sz="400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37F3F58F-2C7F-4868-9CD7-753F854F1DD6}"/>
              </a:ext>
            </a:extLst>
          </p:cNvPr>
          <p:cNvSpPr/>
          <p:nvPr/>
        </p:nvSpPr>
        <p:spPr>
          <a:xfrm>
            <a:off x="482384" y="6121813"/>
            <a:ext cx="13851854" cy="769441"/>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1</a:t>
            </a:r>
            <a:r>
              <a:rPr lang="zh-CN" altLang="en-US" sz="4400" b="1">
                <a:latin typeface="微软雅黑" panose="020B0503020204020204" pitchFamily="34" charset="-122"/>
                <a:ea typeface="微软雅黑" panose="020B0503020204020204" pitchFamily="34" charset="-122"/>
              </a:rPr>
              <a:t>）如何获取我们需要的</a:t>
            </a:r>
            <a:r>
              <a:rPr lang="en-US" altLang="zh-CN" sz="4400" b="1">
                <a:latin typeface="微软雅黑" panose="020B0503020204020204" pitchFamily="34" charset="-122"/>
                <a:ea typeface="微软雅黑" panose="020B0503020204020204" pitchFamily="34" charset="-122"/>
              </a:rPr>
              <a:t>imm</a:t>
            </a:r>
            <a:r>
              <a:rPr lang="zh-CN" altLang="en-US" sz="4400" b="1">
                <a:latin typeface="微软雅黑" panose="020B0503020204020204" pitchFamily="34" charset="-122"/>
                <a:ea typeface="微软雅黑" panose="020B0503020204020204" pitchFamily="34" charset="-122"/>
              </a:rPr>
              <a:t>立即数</a:t>
            </a:r>
            <a:endParaRPr lang="en-US" altLang="zh-CN" sz="4400" b="1">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FBA9480-1172-4D56-BAF7-C06665F3588E}"/>
              </a:ext>
            </a:extLst>
          </p:cNvPr>
          <p:cNvSpPr/>
          <p:nvPr/>
        </p:nvSpPr>
        <p:spPr>
          <a:xfrm>
            <a:off x="482383" y="9819571"/>
            <a:ext cx="14148017" cy="1446550"/>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2</a:t>
            </a:r>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addi</a:t>
            </a:r>
            <a:r>
              <a:rPr lang="zh-CN" altLang="en-US" sz="4400" b="1">
                <a:latin typeface="微软雅黑" panose="020B0503020204020204" pitchFamily="34" charset="-122"/>
                <a:ea typeface="微软雅黑" panose="020B0503020204020204" pitchFamily="34" charset="-122"/>
              </a:rPr>
              <a:t>指令应向 </a:t>
            </a:r>
            <a:r>
              <a:rPr lang="en-US" altLang="zh-CN" sz="4400" b="1">
                <a:latin typeface="微软雅黑" panose="020B0503020204020204" pitchFamily="34" charset="-122"/>
                <a:ea typeface="微软雅黑" panose="020B0503020204020204" pitchFamily="34" charset="-122"/>
              </a:rPr>
              <a:t>ALU </a:t>
            </a:r>
            <a:r>
              <a:rPr lang="zh-CN" altLang="en-US" sz="4400" b="1">
                <a:latin typeface="微软雅黑" panose="020B0503020204020204" pitchFamily="34" charset="-122"/>
                <a:ea typeface="微软雅黑" panose="020B0503020204020204" pitchFamily="34" charset="-122"/>
              </a:rPr>
              <a:t>输入哪两个数据值（</a:t>
            </a:r>
            <a:r>
              <a:rPr lang="en-US" altLang="zh-CN" sz="4400" b="1">
                <a:latin typeface="微软雅黑" panose="020B0503020204020204" pitchFamily="34" charset="-122"/>
                <a:ea typeface="微软雅黑" panose="020B0503020204020204" pitchFamily="34" charset="-122"/>
              </a:rPr>
              <a:t>A </a:t>
            </a:r>
            <a:r>
              <a:rPr lang="zh-CN" altLang="en-US" sz="4400" b="1">
                <a:latin typeface="微软雅黑" panose="020B0503020204020204" pitchFamily="34" charset="-122"/>
                <a:ea typeface="微软雅黑" panose="020B0503020204020204" pitchFamily="34" charset="-122"/>
              </a:rPr>
              <a:t>和</a:t>
            </a:r>
            <a:r>
              <a:rPr lang="en-US" altLang="zh-CN" sz="4400" b="1">
                <a:latin typeface="微软雅黑" panose="020B0503020204020204" pitchFamily="34" charset="-122"/>
                <a:ea typeface="微软雅黑" panose="020B0503020204020204" pitchFamily="34" charset="-122"/>
              </a:rPr>
              <a:t>B</a:t>
            </a:r>
            <a:r>
              <a:rPr lang="zh-CN" altLang="en-US" sz="4400" b="1">
                <a:latin typeface="微软雅黑" panose="020B0503020204020204" pitchFamily="34" charset="-122"/>
                <a:ea typeface="微软雅黑" panose="020B0503020204020204" pitchFamily="34" charset="-122"/>
              </a:rPr>
              <a:t>）</a:t>
            </a:r>
          </a:p>
          <a:p>
            <a:endParaRPr lang="en-US" altLang="zh-CN" sz="4400" b="1">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2A0EF0DB-F19B-409D-A219-427AF0C02AED}"/>
              </a:ext>
            </a:extLst>
          </p:cNvPr>
          <p:cNvSpPr/>
          <p:nvPr/>
        </p:nvSpPr>
        <p:spPr>
          <a:xfrm>
            <a:off x="836553" y="7378387"/>
            <a:ext cx="12945678" cy="1754326"/>
          </a:xfrm>
          <a:prstGeom prst="rect">
            <a:avLst/>
          </a:prstGeom>
          <a:ln w="38100">
            <a:solidFill>
              <a:schemeClr val="accent6">
                <a:lumMod val="75000"/>
              </a:schemeClr>
            </a:solidFill>
          </a:ln>
        </p:spPr>
        <p:txBody>
          <a:bodyPr wrap="square">
            <a:spAutoFit/>
          </a:bodyPr>
          <a:lstStyle/>
          <a:p>
            <a:r>
              <a:rPr lang="zh-CN" altLang="en-US" sz="3600"/>
              <a:t>将指令（</a:t>
            </a:r>
            <a:r>
              <a:rPr lang="en-US" altLang="zh-CN" sz="3600"/>
              <a:t>Instruction</a:t>
            </a:r>
            <a:r>
              <a:rPr lang="zh-CN" altLang="en-US" sz="3600"/>
              <a:t>）连接到立即数生成器（</a:t>
            </a:r>
            <a:r>
              <a:rPr lang="en-US" altLang="zh-CN" sz="3600"/>
              <a:t>immediate generator</a:t>
            </a:r>
            <a:r>
              <a:rPr lang="zh-CN" altLang="en-US" sz="3600"/>
              <a:t>）。你在上一个任务中制作的立即数生成器应接收指令并输出正确的立即数。</a:t>
            </a:r>
          </a:p>
        </p:txBody>
      </p:sp>
      <p:sp>
        <p:nvSpPr>
          <p:cNvPr id="20" name="矩形 19">
            <a:extLst>
              <a:ext uri="{FF2B5EF4-FFF2-40B4-BE49-F238E27FC236}">
                <a16:creationId xmlns:a16="http://schemas.microsoft.com/office/drawing/2014/main" id="{6D7429B4-9555-407C-8324-CD16F9A01B35}"/>
              </a:ext>
            </a:extLst>
          </p:cNvPr>
          <p:cNvSpPr/>
          <p:nvPr/>
        </p:nvSpPr>
        <p:spPr>
          <a:xfrm>
            <a:off x="482384" y="13187058"/>
            <a:ext cx="13851854" cy="769441"/>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3</a:t>
            </a:r>
            <a:r>
              <a:rPr lang="zh-CN" altLang="en-US" sz="4400" b="1">
                <a:latin typeface="微软雅黑" panose="020B0503020204020204" pitchFamily="34" charset="-122"/>
                <a:ea typeface="微软雅黑" panose="020B0503020204020204" pitchFamily="34" charset="-122"/>
              </a:rPr>
              <a:t>）指令应向 </a:t>
            </a:r>
            <a:r>
              <a:rPr lang="en-US" altLang="zh-CN" sz="4400" b="1">
                <a:latin typeface="微软雅黑" panose="020B0503020204020204" pitchFamily="34" charset="-122"/>
                <a:ea typeface="微软雅黑" panose="020B0503020204020204" pitchFamily="34" charset="-122"/>
              </a:rPr>
              <a:t>ALU </a:t>
            </a:r>
            <a:r>
              <a:rPr lang="zh-CN" altLang="en-US" sz="4400" b="1">
                <a:latin typeface="微软雅黑" panose="020B0503020204020204" pitchFamily="34" charset="-122"/>
                <a:ea typeface="微软雅黑" panose="020B0503020204020204" pitchFamily="34" charset="-122"/>
              </a:rPr>
              <a:t>输入什么 </a:t>
            </a:r>
            <a:r>
              <a:rPr lang="en-US" altLang="zh-CN" sz="4400" b="1">
                <a:latin typeface="微软雅黑" panose="020B0503020204020204" pitchFamily="34" charset="-122"/>
                <a:ea typeface="微软雅黑" panose="020B0503020204020204" pitchFamily="34" charset="-122"/>
              </a:rPr>
              <a:t>ALUSel </a:t>
            </a:r>
            <a:r>
              <a:rPr lang="zh-CN" altLang="en-US" sz="4400" b="1">
                <a:latin typeface="微软雅黑" panose="020B0503020204020204" pitchFamily="34" charset="-122"/>
                <a:ea typeface="微软雅黑" panose="020B0503020204020204" pitchFamily="34" charset="-122"/>
              </a:rPr>
              <a:t>值？</a:t>
            </a:r>
            <a:endParaRPr lang="en-US" altLang="zh-CN" sz="4400" b="1">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E4CCB13-B336-4FD1-A789-5D35474AEF2F}"/>
              </a:ext>
            </a:extLst>
          </p:cNvPr>
          <p:cNvSpPr/>
          <p:nvPr/>
        </p:nvSpPr>
        <p:spPr>
          <a:xfrm>
            <a:off x="744922" y="14532833"/>
            <a:ext cx="12945678" cy="1077218"/>
          </a:xfrm>
          <a:prstGeom prst="rect">
            <a:avLst/>
          </a:prstGeom>
          <a:ln w="38100">
            <a:solidFill>
              <a:schemeClr val="accent6">
                <a:lumMod val="75000"/>
              </a:schemeClr>
            </a:solidFill>
          </a:ln>
        </p:spPr>
        <p:txBody>
          <a:bodyPr wrap="square">
            <a:spAutoFit/>
          </a:bodyPr>
          <a:lstStyle/>
          <a:p>
            <a:r>
              <a:rPr lang="en-US" altLang="zh-CN" sz="3200"/>
              <a:t>ALUSel </a:t>
            </a:r>
            <a:r>
              <a:rPr lang="zh-CN" altLang="en-US" sz="3200"/>
              <a:t>决定 </a:t>
            </a:r>
            <a:r>
              <a:rPr lang="en-US" altLang="zh-CN" sz="3200"/>
              <a:t>ALU </a:t>
            </a:r>
            <a:r>
              <a:rPr lang="zh-CN" altLang="en-US" sz="3200"/>
              <a:t>执行哪种运算。由于我们现在只关注实现 </a:t>
            </a:r>
            <a:r>
              <a:rPr lang="en-US" altLang="zh-CN" sz="3200"/>
              <a:t>addi</a:t>
            </a:r>
            <a:r>
              <a:rPr lang="zh-CN" altLang="en-US" sz="3200"/>
              <a:t>，所以可以将 </a:t>
            </a:r>
            <a:r>
              <a:rPr lang="en-US" altLang="zh-CN" sz="3200"/>
              <a:t>ALU </a:t>
            </a:r>
            <a:r>
              <a:rPr lang="zh-CN" altLang="en-US" sz="3200"/>
              <a:t>硬编码为始终选择加法操作（</a:t>
            </a:r>
            <a:r>
              <a:rPr lang="en-US" altLang="zh-CN" sz="3200"/>
              <a:t>ALUSel = 0b0000</a:t>
            </a:r>
            <a:r>
              <a:rPr lang="zh-CN" altLang="en-US" sz="3200"/>
              <a:t>）</a:t>
            </a:r>
          </a:p>
        </p:txBody>
      </p:sp>
      <p:sp>
        <p:nvSpPr>
          <p:cNvPr id="12" name="矩形 11">
            <a:extLst>
              <a:ext uri="{FF2B5EF4-FFF2-40B4-BE49-F238E27FC236}">
                <a16:creationId xmlns:a16="http://schemas.microsoft.com/office/drawing/2014/main" id="{C2E11AFB-CAF1-4AC3-AC62-D0C6D89796E6}"/>
              </a:ext>
            </a:extLst>
          </p:cNvPr>
          <p:cNvSpPr/>
          <p:nvPr/>
        </p:nvSpPr>
        <p:spPr>
          <a:xfrm>
            <a:off x="836553" y="11159242"/>
            <a:ext cx="12945678" cy="1200329"/>
          </a:xfrm>
          <a:prstGeom prst="rect">
            <a:avLst/>
          </a:prstGeom>
          <a:ln w="38100">
            <a:solidFill>
              <a:schemeClr val="accent6">
                <a:lumMod val="75000"/>
              </a:schemeClr>
            </a:solidFill>
          </a:ln>
        </p:spPr>
        <p:txBody>
          <a:bodyPr wrap="square">
            <a:spAutoFit/>
          </a:bodyPr>
          <a:lstStyle/>
          <a:p>
            <a:r>
              <a:rPr lang="zh-CN" altLang="en-US" sz="3600"/>
              <a:t>输入 </a:t>
            </a:r>
            <a:r>
              <a:rPr lang="en-US" altLang="zh-CN" sz="3600"/>
              <a:t>A </a:t>
            </a:r>
            <a:r>
              <a:rPr lang="zh-CN" altLang="en-US" sz="3600"/>
              <a:t>应该是来自寄存器文件的 </a:t>
            </a:r>
            <a:r>
              <a:rPr lang="en-US" altLang="zh-CN" sz="3600"/>
              <a:t>ReadData1</a:t>
            </a:r>
            <a:r>
              <a:rPr lang="zh-CN" altLang="en-US" sz="3600"/>
              <a:t>。</a:t>
            </a:r>
          </a:p>
          <a:p>
            <a:r>
              <a:rPr lang="zh-CN" altLang="en-US" sz="3600"/>
              <a:t>输入 </a:t>
            </a:r>
            <a:r>
              <a:rPr lang="en-US" altLang="zh-CN" sz="3600"/>
              <a:t>B </a:t>
            </a:r>
            <a:r>
              <a:rPr lang="zh-CN" altLang="en-US" sz="3600"/>
              <a:t>应该是来自立即数生成器的立即数。</a:t>
            </a:r>
          </a:p>
        </p:txBody>
      </p:sp>
      <p:sp>
        <p:nvSpPr>
          <p:cNvPr id="14" name="矩形 13">
            <a:extLst>
              <a:ext uri="{FF2B5EF4-FFF2-40B4-BE49-F238E27FC236}">
                <a16:creationId xmlns:a16="http://schemas.microsoft.com/office/drawing/2014/main" id="{9D436DA2-DC6B-4C08-B5DB-6D15EA9DEE33}"/>
              </a:ext>
            </a:extLst>
          </p:cNvPr>
          <p:cNvSpPr/>
          <p:nvPr/>
        </p:nvSpPr>
        <p:spPr>
          <a:xfrm>
            <a:off x="482383" y="16282353"/>
            <a:ext cx="13851854" cy="1446550"/>
          </a:xfrm>
          <a:prstGeom prst="rect">
            <a:avLst/>
          </a:prstGeom>
        </p:spPr>
        <p:txBody>
          <a:bodyPr wrap="square">
            <a:spAutoFit/>
          </a:bodyPr>
          <a:lstStyle/>
          <a:p>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4</a:t>
            </a:r>
            <a:r>
              <a:rPr lang="zh-CN" altLang="en-US" sz="4400" b="1">
                <a:latin typeface="微软雅黑" panose="020B0503020204020204" pitchFamily="34" charset="-122"/>
                <a:ea typeface="微软雅黑" panose="020B0503020204020204" pitchFamily="34" charset="-122"/>
              </a:rPr>
              <a:t>）</a:t>
            </a:r>
            <a:r>
              <a:rPr lang="en-US" altLang="zh-CN" sz="4400" b="1">
                <a:latin typeface="微软雅黑" panose="020B0503020204020204" pitchFamily="34" charset="-122"/>
                <a:ea typeface="微软雅黑" panose="020B0503020204020204" pitchFamily="34" charset="-122"/>
              </a:rPr>
              <a:t>addi </a:t>
            </a:r>
            <a:r>
              <a:rPr lang="zh-CN" altLang="en-US" sz="4400" b="1">
                <a:latin typeface="微软雅黑" panose="020B0503020204020204" pitchFamily="34" charset="-122"/>
                <a:ea typeface="微软雅黑" panose="020B0503020204020204" pitchFamily="34" charset="-122"/>
              </a:rPr>
              <a:t>指令写入的数据是什么？该指令将这些数据写入哪里？</a:t>
            </a:r>
            <a:endParaRPr lang="en-US" altLang="zh-CN" sz="4400" b="1">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F663869-2C5D-4BA1-85E6-546E69ABDBBD}"/>
              </a:ext>
            </a:extLst>
          </p:cNvPr>
          <p:cNvSpPr/>
          <p:nvPr/>
        </p:nvSpPr>
        <p:spPr>
          <a:xfrm>
            <a:off x="744921" y="18166737"/>
            <a:ext cx="12945678" cy="1569660"/>
          </a:xfrm>
          <a:prstGeom prst="rect">
            <a:avLst/>
          </a:prstGeom>
          <a:ln w="38100">
            <a:solidFill>
              <a:schemeClr val="accent6">
                <a:lumMod val="75000"/>
              </a:schemeClr>
            </a:solidFill>
          </a:ln>
        </p:spPr>
        <p:txBody>
          <a:bodyPr wrap="square">
            <a:spAutoFit/>
          </a:bodyPr>
          <a:lstStyle/>
          <a:p>
            <a:r>
              <a:rPr lang="en-US" altLang="zh-CN" sz="3200"/>
              <a:t>addi </a:t>
            </a:r>
            <a:r>
              <a:rPr lang="zh-CN" altLang="en-US" sz="3200"/>
              <a:t>指令将加法运算的结果（来自 </a:t>
            </a:r>
            <a:r>
              <a:rPr lang="en-US" altLang="zh-CN" sz="3200"/>
              <a:t>ALU </a:t>
            </a:r>
            <a:r>
              <a:rPr lang="zh-CN" altLang="en-US" sz="3200"/>
              <a:t>输出）写入寄存器 </a:t>
            </a:r>
            <a:r>
              <a:rPr lang="en-US" altLang="zh-CN" sz="3200"/>
              <a:t>rd</a:t>
            </a:r>
            <a:r>
              <a:rPr lang="zh-CN" altLang="en-US" sz="3200"/>
              <a:t>。将 </a:t>
            </a:r>
            <a:r>
              <a:rPr lang="en-US" altLang="zh-CN" sz="3200"/>
              <a:t>ALUResult </a:t>
            </a:r>
            <a:r>
              <a:rPr lang="zh-CN" altLang="en-US" sz="3200"/>
              <a:t>连接到寄存器文件的 </a:t>
            </a:r>
            <a:r>
              <a:rPr lang="en-US" altLang="zh-CN" sz="3200"/>
              <a:t>WriteData</a:t>
            </a:r>
            <a:r>
              <a:rPr lang="zh-CN" altLang="en-US" sz="3200"/>
              <a:t>。由于 </a:t>
            </a:r>
            <a:r>
              <a:rPr lang="en-US" altLang="zh-CN" sz="3200"/>
              <a:t>addi </a:t>
            </a:r>
            <a:r>
              <a:rPr lang="zh-CN" altLang="en-US" sz="3200"/>
              <a:t>指令总是写入寄存器，你现在可以将 </a:t>
            </a:r>
            <a:r>
              <a:rPr lang="en-US" altLang="zh-CN" sz="3200"/>
              <a:t>RegWEn </a:t>
            </a:r>
            <a:r>
              <a:rPr lang="zh-CN" altLang="en-US" sz="3200"/>
              <a:t>硬连为 </a:t>
            </a:r>
            <a:r>
              <a:rPr lang="en-US" altLang="zh-CN" sz="3200"/>
              <a:t>1</a:t>
            </a:r>
            <a:r>
              <a:rPr lang="zh-CN" altLang="en-US" sz="3200"/>
              <a:t>，以始终启用寄存器写入。</a:t>
            </a:r>
          </a:p>
        </p:txBody>
      </p:sp>
    </p:spTree>
    <p:extLst>
      <p:ext uri="{BB962C8B-B14F-4D97-AF65-F5344CB8AC3E}">
        <p14:creationId xmlns:p14="http://schemas.microsoft.com/office/powerpoint/2010/main" val="2783102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1014</Words>
  <Application>Microsoft Office PowerPoint</Application>
  <PresentationFormat>自定义</PresentationFormat>
  <Paragraphs>91</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Arial</vt:lpstr>
      <vt:lpstr>宋体</vt:lpstr>
      <vt:lpstr>楷体</vt:lpstr>
      <vt:lpstr>微软雅黑</vt:lpstr>
      <vt:lpstr>DengXian</vt:lpstr>
      <vt:lpstr>Office Theme</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subject>www.gaoding.com</dc:subject>
  <dc:creator>稿定设计</dc:creator>
  <cp:lastModifiedBy>Saferman</cp:lastModifiedBy>
  <cp:revision>90</cp:revision>
  <dcterms:created xsi:type="dcterms:W3CDTF">2025-06-04T06:58:28Z</dcterms:created>
  <dcterms:modified xsi:type="dcterms:W3CDTF">2025-09-17T04:26:35Z</dcterms:modified>
</cp:coreProperties>
</file>