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84" r:id="rId5"/>
    <p:sldId id="285" r:id="rId6"/>
    <p:sldId id="282" r:id="rId7"/>
    <p:sldId id="259" r:id="rId8"/>
    <p:sldId id="260" r:id="rId9"/>
    <p:sldId id="261" r:id="rId10"/>
    <p:sldId id="283" r:id="rId11"/>
    <p:sldId id="28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5350"/>
    <a:srgbClr val="323C50"/>
    <a:srgbClr val="CAD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35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7D56A-C7F4-4C76-A882-5BDCEC74F80B}" type="datetimeFigureOut">
              <a:rPr lang="zh-CN" altLang="en-US" smtClean="0"/>
              <a:t>2025-08-23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BD595-1FE1-406D-92DE-A0ABBB21A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68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2025-08-23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2025-08-23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2025-08-23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2025-08-23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2025-08-23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2025-08-23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2025-08-23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2025-08-23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2025-08-23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2025-08-23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  <a:t>2025-08-23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88C9A-7811-4AA2-844E-962283B8D2E4}" type="datetimeFigureOut">
              <a:rPr lang="zh-CN" altLang="en-US" smtClean="0"/>
              <a:t>2025-08-23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06A0-0D5A-443A-95E5-B85E563392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le8/weread-hot-booklists/blob/main/books/%E9%94%80%E5%94%AE%E5%BF%83%E7%90%86%E5%AD%A6/%E7%BB%9D%E5%AF%B9%E6%88%90%E4%BA%A4%EF%BC%9A%E9%94%80%E5%94%AE%E4%BA%BA%E5%91%98%E8%AF%9D%E6%9C%AF%E5%86%85%E8%AE%AD%E6%89%8B%E5%86%8C.md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6815580" y="0"/>
            <a:ext cx="5376420" cy="537642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3337088"/>
            <a:ext cx="4213781" cy="352091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248502" y="0"/>
            <a:ext cx="2943498" cy="2943498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14257" y="1923784"/>
            <a:ext cx="72690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ea"/>
                <a:sym typeface="+mn-lt"/>
              </a:rPr>
              <a:t>计算机教育规划</a:t>
            </a:r>
            <a:endParaRPr lang="en-US" altLang="zh-CN" sz="7200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  <a:cs typeface="+mn-ea"/>
              <a:sym typeface="+mn-lt"/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rPr>
              <a:t>梦想：</a:t>
            </a:r>
            <a:r>
              <a:rPr lang="zh-CN" altLang="en-US" sz="3200" dirty="0">
                <a:solidFill>
                  <a:srgbClr val="92D05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rPr>
              <a:t>做全网最靠谱的教育，让天下没有难读的书</a:t>
            </a:r>
            <a:endParaRPr lang="en-US" altLang="zh-CN" sz="3200" dirty="0">
              <a:solidFill>
                <a:srgbClr val="92D0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ea"/>
              <a:sym typeface="+mn-lt"/>
            </a:endParaRPr>
          </a:p>
          <a:p>
            <a:pPr algn="ctr"/>
            <a:endParaRPr lang="en-US" altLang="zh-CN" sz="3200" dirty="0">
              <a:solidFill>
                <a:srgbClr val="92D0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B521DE9-267D-4511-8B52-7F6C1FD737D8}"/>
              </a:ext>
            </a:extLst>
          </p:cNvPr>
          <p:cNvSpPr txBox="1"/>
          <p:nvPr/>
        </p:nvSpPr>
        <p:spPr>
          <a:xfrm>
            <a:off x="2076179" y="4211577"/>
            <a:ext cx="74276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rPr>
              <a:t>关于我：</a:t>
            </a:r>
            <a:r>
              <a:rPr lang="en-US" altLang="zh-CN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rPr>
              <a:t>Saferman</a:t>
            </a:r>
            <a:r>
              <a:rPr lang="zh-CN" altLang="en-US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rPr>
              <a:t>，清华大学毕业，创办</a:t>
            </a:r>
            <a:r>
              <a:rPr lang="en-US" altLang="zh-CN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rPr>
              <a:t>oversea</a:t>
            </a:r>
            <a:r>
              <a:rPr lang="zh-CN" altLang="en-US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rPr>
              <a:t>工作室</a:t>
            </a:r>
            <a:endParaRPr lang="en-US" altLang="zh-CN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5C4BC2-5A84-10A2-553F-B9F82169D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>
            <a:extLst>
              <a:ext uri="{FF2B5EF4-FFF2-40B4-BE49-F238E27FC236}">
                <a16:creationId xmlns:a16="http://schemas.microsoft.com/office/drawing/2014/main" id="{C9A14CBC-7161-41FB-2DF4-5FB8BBDDECD6}"/>
              </a:ext>
            </a:extLst>
          </p:cNvPr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>
            <a:extLst>
              <a:ext uri="{FF2B5EF4-FFF2-40B4-BE49-F238E27FC236}">
                <a16:creationId xmlns:a16="http://schemas.microsoft.com/office/drawing/2014/main" id="{AC517AE2-F810-6A65-533E-BD77FADD1655}"/>
              </a:ext>
            </a:extLst>
          </p:cNvPr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B66F1655-E5ED-0F80-2730-56086F4DEE9C}"/>
              </a:ext>
            </a:extLst>
          </p:cNvPr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87A8522-273D-35FC-2E2C-2AA54FE48B93}"/>
              </a:ext>
            </a:extLst>
          </p:cNvPr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>
            <a:extLst>
              <a:ext uri="{FF2B5EF4-FFF2-40B4-BE49-F238E27FC236}">
                <a16:creationId xmlns:a16="http://schemas.microsoft.com/office/drawing/2014/main" id="{96A0C7F7-4442-F27C-0541-6B3DC6F07311}"/>
              </a:ext>
            </a:extLst>
          </p:cNvPr>
          <p:cNvSpPr txBox="1"/>
          <p:nvPr/>
        </p:nvSpPr>
        <p:spPr>
          <a:xfrm>
            <a:off x="198879" y="3626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cs typeface="+mn-ea"/>
              </a:rPr>
              <a:t>重要事项</a:t>
            </a:r>
          </a:p>
        </p:txBody>
      </p:sp>
    </p:spTree>
    <p:extLst>
      <p:ext uri="{BB962C8B-B14F-4D97-AF65-F5344CB8AC3E}">
        <p14:creationId xmlns:p14="http://schemas.microsoft.com/office/powerpoint/2010/main" val="4278319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6815580" y="0"/>
            <a:ext cx="5376420" cy="537642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-1" y="2743200"/>
            <a:ext cx="4374037" cy="4114800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9248502" y="0"/>
            <a:ext cx="2943498" cy="2943498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" name="TextBox 76"/>
          <p:cNvSpPr txBox="1"/>
          <p:nvPr/>
        </p:nvSpPr>
        <p:spPr>
          <a:xfrm>
            <a:off x="2070847" y="2982431"/>
            <a:ext cx="7633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cs typeface="+mn-ea"/>
                <a:sym typeface="+mn-lt"/>
              </a:rPr>
              <a:t>感谢一路有你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6"/>
          <p:cNvSpPr txBox="1"/>
          <p:nvPr/>
        </p:nvSpPr>
        <p:spPr>
          <a:xfrm>
            <a:off x="198879" y="36263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市场需求和客户群体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72701" y="2443223"/>
            <a:ext cx="7407275" cy="2051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主要做有钱的计算机专业留学生群体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跨专业需求计算机的留学生群体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借助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AI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降本增效后的，国内学生群体（论文辅导最好）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TextBox 76"/>
          <p:cNvSpPr txBox="1"/>
          <p:nvPr/>
        </p:nvSpPr>
        <p:spPr>
          <a:xfrm>
            <a:off x="662241" y="1582948"/>
            <a:ext cx="177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刚需！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9A9F4E-60EC-F87A-34DE-849F6A6EF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170" y="1057031"/>
            <a:ext cx="5292129" cy="277238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E9FF996-AEE8-E291-756E-DD653CD30107}"/>
              </a:ext>
            </a:extLst>
          </p:cNvPr>
          <p:cNvSpPr txBox="1"/>
          <p:nvPr/>
        </p:nvSpPr>
        <p:spPr>
          <a:xfrm>
            <a:off x="7163374" y="3966415"/>
            <a:ext cx="61946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cs typeface="+mn-ea"/>
              </a:rPr>
              <a:t>http://www.ccg.org.cn/archives/84325</a:t>
            </a:r>
          </a:p>
        </p:txBody>
      </p:sp>
      <p:sp>
        <p:nvSpPr>
          <p:cNvPr id="9" name="思想气泡: 云 8">
            <a:extLst>
              <a:ext uri="{FF2B5EF4-FFF2-40B4-BE49-F238E27FC236}">
                <a16:creationId xmlns:a16="http://schemas.microsoft.com/office/drawing/2014/main" id="{BA65C0CA-C9BA-6D9C-FF1C-2E1B9EE8347A}"/>
              </a:ext>
            </a:extLst>
          </p:cNvPr>
          <p:cNvSpPr/>
          <p:nvPr/>
        </p:nvSpPr>
        <p:spPr>
          <a:xfrm>
            <a:off x="1549762" y="5246255"/>
            <a:ext cx="2883693" cy="1016000"/>
          </a:xfrm>
          <a:prstGeom prst="cloud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为什么需要我们？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651B5E8-B2B2-820B-313C-90123F20FC6E}"/>
              </a:ext>
            </a:extLst>
          </p:cNvPr>
          <p:cNvSpPr txBox="1"/>
          <p:nvPr/>
        </p:nvSpPr>
        <p:spPr>
          <a:xfrm>
            <a:off x="5337699" y="5359318"/>
            <a:ext cx="4913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cs typeface="+mn-ea"/>
              </a:rPr>
              <a:t>听不懂，基础差</a:t>
            </a:r>
            <a:endParaRPr lang="en-US" altLang="zh-CN" sz="2000" dirty="0">
              <a:solidFill>
                <a:schemeClr val="bg1"/>
              </a:solidFill>
              <a:cs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cs typeface="+mn-ea"/>
              </a:rPr>
              <a:t>拖延症</a:t>
            </a:r>
            <a:r>
              <a:rPr lang="en-US" altLang="zh-CN" sz="2000" dirty="0">
                <a:solidFill>
                  <a:schemeClr val="bg1"/>
                </a:solidFill>
                <a:cs typeface="+mn-ea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cs typeface="+mn-ea"/>
              </a:rPr>
              <a:t>懒，</a:t>
            </a:r>
            <a:r>
              <a:rPr lang="en-US" altLang="zh-CN" sz="2000" dirty="0">
                <a:solidFill>
                  <a:schemeClr val="bg1"/>
                </a:solidFill>
                <a:cs typeface="+mn-ea"/>
              </a:rPr>
              <a:t>DDL</a:t>
            </a:r>
            <a:r>
              <a:rPr lang="zh-CN" altLang="en-US" sz="2000" dirty="0">
                <a:solidFill>
                  <a:schemeClr val="bg1"/>
                </a:solidFill>
                <a:cs typeface="+mn-ea"/>
              </a:rPr>
              <a:t>太紧</a:t>
            </a:r>
            <a:endParaRPr lang="en-US" altLang="zh-CN" sz="2000" dirty="0">
              <a:solidFill>
                <a:schemeClr val="bg1"/>
              </a:solidFill>
              <a:cs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cs typeface="+mn-ea"/>
              </a:rPr>
              <a:t>太难</a:t>
            </a:r>
            <a:endParaRPr lang="en-US" altLang="zh-CN" sz="2000" dirty="0">
              <a:solidFill>
                <a:schemeClr val="bg1"/>
              </a:solidFill>
              <a:cs typeface="+mn-ea"/>
            </a:endParaRP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EDBE4F73-C4D7-05AC-3323-F01FA099E99F}"/>
              </a:ext>
            </a:extLst>
          </p:cNvPr>
          <p:cNvSpPr/>
          <p:nvPr/>
        </p:nvSpPr>
        <p:spPr>
          <a:xfrm>
            <a:off x="4729018" y="5246255"/>
            <a:ext cx="434109" cy="121920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交付形式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7704607-1C51-FF16-C43E-8AA26C6A2E1C}"/>
              </a:ext>
            </a:extLst>
          </p:cNvPr>
          <p:cNvSpPr/>
          <p:nvPr/>
        </p:nvSpPr>
        <p:spPr>
          <a:xfrm>
            <a:off x="794326" y="2398463"/>
            <a:ext cx="2096655" cy="5232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网站（流量锐减）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62B9953-FDCC-4935-5FD9-00A740C529E9}"/>
              </a:ext>
            </a:extLst>
          </p:cNvPr>
          <p:cNvSpPr/>
          <p:nvPr/>
        </p:nvSpPr>
        <p:spPr>
          <a:xfrm>
            <a:off x="794326" y="3598508"/>
            <a:ext cx="2096655" cy="5232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小红书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7F3430F9-97A6-6505-17D1-BE3EC09A2B35}"/>
              </a:ext>
            </a:extLst>
          </p:cNvPr>
          <p:cNvSpPr/>
          <p:nvPr/>
        </p:nvSpPr>
        <p:spPr>
          <a:xfrm>
            <a:off x="3472873" y="3091191"/>
            <a:ext cx="434109" cy="64654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1CA9EDF-7BBC-D7ED-B203-E04A95D62E74}"/>
              </a:ext>
            </a:extLst>
          </p:cNvPr>
          <p:cNvSpPr/>
          <p:nvPr/>
        </p:nvSpPr>
        <p:spPr>
          <a:xfrm>
            <a:off x="4488874" y="3214516"/>
            <a:ext cx="2096655" cy="5232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销售技术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56C6218A-EC6F-43A9-7E23-76A5CBF387AB}"/>
              </a:ext>
            </a:extLst>
          </p:cNvPr>
          <p:cNvSpPr/>
          <p:nvPr/>
        </p:nvSpPr>
        <p:spPr>
          <a:xfrm>
            <a:off x="7051964" y="3152172"/>
            <a:ext cx="434109" cy="64654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B11B566-68D4-5850-10DF-1207BA2D095A}"/>
              </a:ext>
            </a:extLst>
          </p:cNvPr>
          <p:cNvSpPr/>
          <p:nvPr/>
        </p:nvSpPr>
        <p:spPr>
          <a:xfrm>
            <a:off x="8751456" y="854623"/>
            <a:ext cx="2096655" cy="5232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作业代写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D9271B6-D9BA-6D4C-7893-D1CBAF1D00D0}"/>
              </a:ext>
            </a:extLst>
          </p:cNvPr>
          <p:cNvSpPr/>
          <p:nvPr/>
        </p:nvSpPr>
        <p:spPr>
          <a:xfrm>
            <a:off x="8751456" y="1834623"/>
            <a:ext cx="2096655" cy="5232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考试辅导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0999D11-FBCE-697C-E384-F4DAEA810E65}"/>
              </a:ext>
            </a:extLst>
          </p:cNvPr>
          <p:cNvSpPr/>
          <p:nvPr/>
        </p:nvSpPr>
        <p:spPr>
          <a:xfrm>
            <a:off x="8751455" y="2814623"/>
            <a:ext cx="2096655" cy="5232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考试代考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FC07AE4-DDE1-50EA-C7F6-EC335BD753BB}"/>
              </a:ext>
            </a:extLst>
          </p:cNvPr>
          <p:cNvSpPr/>
          <p:nvPr/>
        </p:nvSpPr>
        <p:spPr>
          <a:xfrm>
            <a:off x="8751455" y="3696696"/>
            <a:ext cx="2096655" cy="5232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论文修改</a:t>
            </a:r>
            <a:r>
              <a:rPr lang="en-US" altLang="zh-CN" dirty="0"/>
              <a:t>/</a:t>
            </a:r>
            <a:r>
              <a:rPr lang="zh-CN" altLang="en-US" dirty="0"/>
              <a:t>全包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B268734-4E81-52E7-BF86-F91849878F4D}"/>
              </a:ext>
            </a:extLst>
          </p:cNvPr>
          <p:cNvSpPr/>
          <p:nvPr/>
        </p:nvSpPr>
        <p:spPr>
          <a:xfrm>
            <a:off x="8774547" y="4578769"/>
            <a:ext cx="2096655" cy="5232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授课</a:t>
            </a: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170A054E-B45B-8B9C-6949-487D8FE39C94}"/>
              </a:ext>
            </a:extLst>
          </p:cNvPr>
          <p:cNvSpPr/>
          <p:nvPr/>
        </p:nvSpPr>
        <p:spPr>
          <a:xfrm>
            <a:off x="7850911" y="854622"/>
            <a:ext cx="683489" cy="5847829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34E5B07-206A-26FC-7877-3473D56315E3}"/>
              </a:ext>
            </a:extLst>
          </p:cNvPr>
          <p:cNvSpPr/>
          <p:nvPr/>
        </p:nvSpPr>
        <p:spPr>
          <a:xfrm>
            <a:off x="8774547" y="5460842"/>
            <a:ext cx="2096655" cy="5232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项目开发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D2D714F-95E2-0FA4-9648-111499DE896F}"/>
              </a:ext>
            </a:extLst>
          </p:cNvPr>
          <p:cNvSpPr/>
          <p:nvPr/>
        </p:nvSpPr>
        <p:spPr>
          <a:xfrm>
            <a:off x="8604218" y="6277159"/>
            <a:ext cx="2785856" cy="5232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考证辅导（计算机二级）</a:t>
            </a:r>
            <a:r>
              <a:rPr lang="en-US" altLang="zh-CN" dirty="0"/>
              <a:t>0525</a:t>
            </a:r>
            <a:r>
              <a:rPr lang="zh-CN" altLang="en-US"/>
              <a:t>新增，需要方案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EE01E15-1FA1-B49F-115B-1F816C04925D}"/>
              </a:ext>
            </a:extLst>
          </p:cNvPr>
          <p:cNvSpPr/>
          <p:nvPr/>
        </p:nvSpPr>
        <p:spPr>
          <a:xfrm>
            <a:off x="4991170" y="6277159"/>
            <a:ext cx="2785856" cy="5232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电子女友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1F46648-A25C-E20E-3AE2-3591F120F89D}"/>
              </a:ext>
            </a:extLst>
          </p:cNvPr>
          <p:cNvSpPr/>
          <p:nvPr/>
        </p:nvSpPr>
        <p:spPr>
          <a:xfrm>
            <a:off x="1453634" y="6277159"/>
            <a:ext cx="2785856" cy="5232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为</a:t>
            </a:r>
            <a:r>
              <a:rPr lang="en-US" altLang="zh-CN" dirty="0"/>
              <a:t>AIGC</a:t>
            </a:r>
            <a:r>
              <a:rPr lang="zh-CN" altLang="en-US" dirty="0"/>
              <a:t>服务开发一些产品</a:t>
            </a:r>
            <a:r>
              <a:rPr lang="en-US" altLang="zh-CN"/>
              <a:t>¶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46469D-7820-E51C-4BCB-136D7DCB7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>
            <a:extLst>
              <a:ext uri="{FF2B5EF4-FFF2-40B4-BE49-F238E27FC236}">
                <a16:creationId xmlns:a16="http://schemas.microsoft.com/office/drawing/2014/main" id="{E3705006-A352-3A25-231F-248C33AA618B}"/>
              </a:ext>
            </a:extLst>
          </p:cNvPr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>
            <a:extLst>
              <a:ext uri="{FF2B5EF4-FFF2-40B4-BE49-F238E27FC236}">
                <a16:creationId xmlns:a16="http://schemas.microsoft.com/office/drawing/2014/main" id="{22DC0B6A-D703-B8F7-F228-50619130F4DA}"/>
              </a:ext>
            </a:extLst>
          </p:cNvPr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48630B8C-BDE2-C4FA-C385-E70A48991252}"/>
              </a:ext>
            </a:extLst>
          </p:cNvPr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3F0B15FC-3A00-0793-6EB7-F527AE3DAABE}"/>
              </a:ext>
            </a:extLst>
          </p:cNvPr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>
            <a:extLst>
              <a:ext uri="{FF2B5EF4-FFF2-40B4-BE49-F238E27FC236}">
                <a16:creationId xmlns:a16="http://schemas.microsoft.com/office/drawing/2014/main" id="{C11E25D7-0EDD-D3C0-5864-40DC2E70A55B}"/>
              </a:ext>
            </a:extLst>
          </p:cNvPr>
          <p:cNvSpPr txBox="1"/>
          <p:nvPr/>
        </p:nvSpPr>
        <p:spPr>
          <a:xfrm>
            <a:off x="198879" y="362638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cs typeface="+mn-ea"/>
                <a:sym typeface="+mn-lt"/>
              </a:rPr>
              <a:t>为这些学生提供什么服务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7BCDDFC-27A9-5184-AFFB-6462FBC591CA}"/>
              </a:ext>
            </a:extLst>
          </p:cNvPr>
          <p:cNvSpPr/>
          <p:nvPr/>
        </p:nvSpPr>
        <p:spPr>
          <a:xfrm>
            <a:off x="8456023" y="5267745"/>
            <a:ext cx="2682240" cy="5232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作业辅导（本质代写）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BFB1066-6F6F-7B9F-1FC7-7D8D50CFA133}"/>
              </a:ext>
            </a:extLst>
          </p:cNvPr>
          <p:cNvSpPr/>
          <p:nvPr/>
        </p:nvSpPr>
        <p:spPr>
          <a:xfrm>
            <a:off x="1139193" y="4427990"/>
            <a:ext cx="3474494" cy="6693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依托</a:t>
            </a:r>
            <a:r>
              <a:rPr lang="en-US" altLang="zh-CN"/>
              <a:t>IP</a:t>
            </a:r>
            <a:r>
              <a:rPr lang="zh-CN" altLang="en-US"/>
              <a:t>做大班</a:t>
            </a:r>
            <a:r>
              <a:rPr lang="zh-CN" altLang="en-US" dirty="0"/>
              <a:t>教学（</a:t>
            </a:r>
            <a:r>
              <a:rPr lang="en-US" altLang="zh-CN" dirty="0"/>
              <a:t>2-3</a:t>
            </a:r>
            <a:r>
              <a:rPr lang="zh-CN" altLang="en-US" dirty="0"/>
              <a:t>人起</a:t>
            </a:r>
            <a:r>
              <a:rPr lang="zh-CN" altLang="en-US"/>
              <a:t>订）</a:t>
            </a:r>
            <a:endParaRPr lang="en-US" altLang="zh-CN"/>
          </a:p>
          <a:p>
            <a:pPr algn="ctr"/>
            <a:r>
              <a:rPr lang="zh-CN" altLang="en-US"/>
              <a:t>网络安全</a:t>
            </a:r>
            <a:r>
              <a:rPr lang="en-US" altLang="zh-CN"/>
              <a:t>/Python/AI/SDE</a:t>
            </a:r>
            <a:r>
              <a:rPr lang="zh-CN" altLang="en-US"/>
              <a:t>课程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8A5D4DB-084F-01F4-FFB5-6FFF3F00AE48}"/>
              </a:ext>
            </a:extLst>
          </p:cNvPr>
          <p:cNvSpPr/>
          <p:nvPr/>
        </p:nvSpPr>
        <p:spPr>
          <a:xfrm>
            <a:off x="8614078" y="4399465"/>
            <a:ext cx="2096655" cy="5232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项目开发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FBA257D-80A0-6F44-51A4-2C08A90F00EB}"/>
              </a:ext>
            </a:extLst>
          </p:cNvPr>
          <p:cNvSpPr/>
          <p:nvPr/>
        </p:nvSpPr>
        <p:spPr>
          <a:xfrm>
            <a:off x="1843586" y="2644808"/>
            <a:ext cx="2096655" cy="3685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论文修改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34CACFA-4519-77CF-7C10-5D27C5C10920}"/>
              </a:ext>
            </a:extLst>
          </p:cNvPr>
          <p:cNvSpPr/>
          <p:nvPr/>
        </p:nvSpPr>
        <p:spPr>
          <a:xfrm>
            <a:off x="1754249" y="5800772"/>
            <a:ext cx="2244383" cy="3732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考研保研求职咨询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4E4C905-E308-4266-96B5-977029D30516}"/>
              </a:ext>
            </a:extLst>
          </p:cNvPr>
          <p:cNvSpPr/>
          <p:nvPr/>
        </p:nvSpPr>
        <p:spPr>
          <a:xfrm>
            <a:off x="8595765" y="1982438"/>
            <a:ext cx="2096652" cy="5232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1V1</a:t>
            </a:r>
            <a:r>
              <a:rPr lang="zh-CN" altLang="en-US"/>
              <a:t>辅导教学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A77B6E2-D5D0-44B8-B4AC-1408D6BCE892}"/>
              </a:ext>
            </a:extLst>
          </p:cNvPr>
          <p:cNvSpPr/>
          <p:nvPr/>
        </p:nvSpPr>
        <p:spPr>
          <a:xfrm>
            <a:off x="334723" y="1506583"/>
            <a:ext cx="4846877" cy="4885508"/>
          </a:xfrm>
          <a:prstGeom prst="rect">
            <a:avLst/>
          </a:prstGeom>
          <a:noFill/>
          <a:ln w="38100">
            <a:solidFill>
              <a:srgbClr val="FF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A3C81AE-22F3-4201-9725-C92EA75358D1}"/>
              </a:ext>
            </a:extLst>
          </p:cNvPr>
          <p:cNvSpPr/>
          <p:nvPr/>
        </p:nvSpPr>
        <p:spPr>
          <a:xfrm>
            <a:off x="1907039" y="1194441"/>
            <a:ext cx="1885474" cy="46689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交付容易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52D3458-161D-4124-A086-8C883E561E55}"/>
              </a:ext>
            </a:extLst>
          </p:cNvPr>
          <p:cNvSpPr/>
          <p:nvPr/>
        </p:nvSpPr>
        <p:spPr>
          <a:xfrm>
            <a:off x="7129038" y="1531341"/>
            <a:ext cx="4846877" cy="4885508"/>
          </a:xfrm>
          <a:prstGeom prst="rect">
            <a:avLst/>
          </a:prstGeom>
          <a:noFill/>
          <a:ln w="38100">
            <a:solidFill>
              <a:srgbClr val="FF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A310B02-2DEB-47CF-8ED7-105A704FC05C}"/>
              </a:ext>
            </a:extLst>
          </p:cNvPr>
          <p:cNvSpPr/>
          <p:nvPr/>
        </p:nvSpPr>
        <p:spPr>
          <a:xfrm>
            <a:off x="8701354" y="1219199"/>
            <a:ext cx="1885474" cy="46689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交付太重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556516A-53D9-4A3B-840A-9A2A53CFC035}"/>
              </a:ext>
            </a:extLst>
          </p:cNvPr>
          <p:cNvSpPr/>
          <p:nvPr/>
        </p:nvSpPr>
        <p:spPr>
          <a:xfrm>
            <a:off x="1843586" y="1874677"/>
            <a:ext cx="2136231" cy="2675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长期收集各种授课资料</a:t>
            </a:r>
            <a:endParaRPr lang="zh-CN" altLang="en-US" sz="12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AC04F36-0A94-41F6-99D1-3CC37A0CE07D}"/>
              </a:ext>
            </a:extLst>
          </p:cNvPr>
          <p:cNvCxnSpPr>
            <a:cxnSpLocks/>
            <a:stCxn id="15" idx="1"/>
            <a:endCxn id="24" idx="3"/>
          </p:cNvCxnSpPr>
          <p:nvPr/>
        </p:nvCxnSpPr>
        <p:spPr>
          <a:xfrm flipH="1" flipV="1">
            <a:off x="3979817" y="2008465"/>
            <a:ext cx="4615948" cy="235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D0E908D6-5436-4871-951E-C6AB3F52DBF9}"/>
              </a:ext>
            </a:extLst>
          </p:cNvPr>
          <p:cNvSpPr/>
          <p:nvPr/>
        </p:nvSpPr>
        <p:spPr>
          <a:xfrm>
            <a:off x="881426" y="2247996"/>
            <a:ext cx="3753469" cy="2576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加入大班，不能提问交流，可以采用录播和演员方式</a:t>
            </a:r>
            <a:endParaRPr lang="zh-CN" altLang="en-US" sz="1200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049333C-BB0D-41BE-8D2E-75677FA52E79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4634895" y="2244049"/>
            <a:ext cx="3960870" cy="1327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9C6FAD5D-A4A4-45F3-9AAB-225DC1D9BBBC}"/>
              </a:ext>
            </a:extLst>
          </p:cNvPr>
          <p:cNvSpPr/>
          <p:nvPr/>
        </p:nvSpPr>
        <p:spPr>
          <a:xfrm>
            <a:off x="8941502" y="2698419"/>
            <a:ext cx="1405177" cy="5232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论文全</a:t>
            </a:r>
            <a:r>
              <a:rPr lang="zh-CN" altLang="en-US" dirty="0"/>
              <a:t>包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30BBDDD4-92D0-428F-8630-DEA3A573EBEC}"/>
              </a:ext>
            </a:extLst>
          </p:cNvPr>
          <p:cNvSpPr/>
          <p:nvPr/>
        </p:nvSpPr>
        <p:spPr>
          <a:xfrm>
            <a:off x="1862401" y="3143559"/>
            <a:ext cx="2136231" cy="2675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无达标要求</a:t>
            </a:r>
            <a:endParaRPr lang="zh-CN" altLang="en-US" sz="1200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416AE7AB-7B1A-4CEF-9434-1910BC61AFD2}"/>
              </a:ext>
            </a:extLst>
          </p:cNvPr>
          <p:cNvSpPr/>
          <p:nvPr/>
        </p:nvSpPr>
        <p:spPr>
          <a:xfrm>
            <a:off x="1154666" y="3541355"/>
            <a:ext cx="3474494" cy="2795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有达标要求，要拆解任务；或者没达标继续辅导</a:t>
            </a:r>
            <a:endParaRPr lang="zh-CN" altLang="en-US" sz="1200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4A5BC4F-21A3-4EF0-89C0-7BF23FBE0BF4}"/>
              </a:ext>
            </a:extLst>
          </p:cNvPr>
          <p:cNvCxnSpPr>
            <a:cxnSpLocks/>
            <a:stCxn id="45" idx="1"/>
            <a:endCxn id="46" idx="3"/>
          </p:cNvCxnSpPr>
          <p:nvPr/>
        </p:nvCxnSpPr>
        <p:spPr>
          <a:xfrm flipH="1">
            <a:off x="3998632" y="2960029"/>
            <a:ext cx="4942870" cy="3173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CB4EB33-09EA-40D5-915E-11D638864AAE}"/>
              </a:ext>
            </a:extLst>
          </p:cNvPr>
          <p:cNvCxnSpPr>
            <a:cxnSpLocks/>
            <a:stCxn id="45" idx="1"/>
            <a:endCxn id="47" idx="3"/>
          </p:cNvCxnSpPr>
          <p:nvPr/>
        </p:nvCxnSpPr>
        <p:spPr>
          <a:xfrm flipH="1">
            <a:off x="4629160" y="2960029"/>
            <a:ext cx="4312342" cy="7210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089F4813-02A5-45A0-BB9B-B62685D78B82}"/>
              </a:ext>
            </a:extLst>
          </p:cNvPr>
          <p:cNvSpPr/>
          <p:nvPr/>
        </p:nvSpPr>
        <p:spPr>
          <a:xfrm>
            <a:off x="8103652" y="3504664"/>
            <a:ext cx="3255917" cy="5232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考证辅导（雅思</a:t>
            </a:r>
            <a:r>
              <a:rPr lang="en-US" altLang="zh-CN"/>
              <a:t>/CISSP</a:t>
            </a:r>
            <a:r>
              <a:rPr lang="zh-CN" altLang="en-US"/>
              <a:t>那套）</a:t>
            </a:r>
            <a:endParaRPr lang="zh-CN" altLang="en-US" dirty="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B5FE5FE0-3DE3-40BF-BD0C-0C6305E2F5B6}"/>
              </a:ext>
            </a:extLst>
          </p:cNvPr>
          <p:cNvSpPr/>
          <p:nvPr/>
        </p:nvSpPr>
        <p:spPr>
          <a:xfrm>
            <a:off x="1396317" y="5270927"/>
            <a:ext cx="2914426" cy="3586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资料售卖（主打硬件领域）</a:t>
            </a:r>
            <a:endParaRPr lang="zh-CN" altLang="en-US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C60F21C-84FC-4F19-B704-7925B481D3E4}"/>
              </a:ext>
            </a:extLst>
          </p:cNvPr>
          <p:cNvCxnSpPr>
            <a:cxnSpLocks/>
            <a:stCxn id="54" idx="1"/>
            <a:endCxn id="47" idx="3"/>
          </p:cNvCxnSpPr>
          <p:nvPr/>
        </p:nvCxnSpPr>
        <p:spPr>
          <a:xfrm flipH="1" flipV="1">
            <a:off x="4629160" y="3681115"/>
            <a:ext cx="3474492" cy="851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73E6E5A-F8B0-4478-BE3F-CE3028BBA2FF}"/>
              </a:ext>
            </a:extLst>
          </p:cNvPr>
          <p:cNvCxnSpPr>
            <a:cxnSpLocks/>
            <a:stCxn id="12" idx="1"/>
            <a:endCxn id="69" idx="3"/>
          </p:cNvCxnSpPr>
          <p:nvPr/>
        </p:nvCxnSpPr>
        <p:spPr>
          <a:xfrm flipH="1" flipV="1">
            <a:off x="3975393" y="4133017"/>
            <a:ext cx="4638685" cy="528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C39EA31-CF5A-436C-AE64-1C88C658B5F3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4078557" y="3320573"/>
            <a:ext cx="4377466" cy="22087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C1458FAB-76CD-4169-848E-5F10C45DAFEF}"/>
              </a:ext>
            </a:extLst>
          </p:cNvPr>
          <p:cNvSpPr/>
          <p:nvPr/>
        </p:nvSpPr>
        <p:spPr>
          <a:xfrm>
            <a:off x="1839162" y="3999229"/>
            <a:ext cx="2136231" cy="2675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任务拆解</a:t>
            </a:r>
            <a:endParaRPr lang="zh-CN" altLang="en-US" sz="1200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62D88FC3-C219-49B6-85C9-888D799C9C41}"/>
              </a:ext>
            </a:extLst>
          </p:cNvPr>
          <p:cNvCxnSpPr>
            <a:cxnSpLocks/>
            <a:stCxn id="12" idx="1"/>
            <a:endCxn id="46" idx="3"/>
          </p:cNvCxnSpPr>
          <p:nvPr/>
        </p:nvCxnSpPr>
        <p:spPr>
          <a:xfrm flipH="1" flipV="1">
            <a:off x="3998632" y="3277347"/>
            <a:ext cx="4615446" cy="13837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5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46469D-7820-E51C-4BCB-136D7DCB7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>
            <a:extLst>
              <a:ext uri="{FF2B5EF4-FFF2-40B4-BE49-F238E27FC236}">
                <a16:creationId xmlns:a16="http://schemas.microsoft.com/office/drawing/2014/main" id="{E3705006-A352-3A25-231F-248C33AA618B}"/>
              </a:ext>
            </a:extLst>
          </p:cNvPr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>
            <a:extLst>
              <a:ext uri="{FF2B5EF4-FFF2-40B4-BE49-F238E27FC236}">
                <a16:creationId xmlns:a16="http://schemas.microsoft.com/office/drawing/2014/main" id="{22DC0B6A-D703-B8F7-F228-50619130F4DA}"/>
              </a:ext>
            </a:extLst>
          </p:cNvPr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48630B8C-BDE2-C4FA-C385-E70A48991252}"/>
              </a:ext>
            </a:extLst>
          </p:cNvPr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3F0B15FC-3A00-0793-6EB7-F527AE3DAABE}"/>
              </a:ext>
            </a:extLst>
          </p:cNvPr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>
            <a:extLst>
              <a:ext uri="{FF2B5EF4-FFF2-40B4-BE49-F238E27FC236}">
                <a16:creationId xmlns:a16="http://schemas.microsoft.com/office/drawing/2014/main" id="{C11E25D7-0EDD-D3C0-5864-40DC2E70A55B}"/>
              </a:ext>
            </a:extLst>
          </p:cNvPr>
          <p:cNvSpPr txBox="1"/>
          <p:nvPr/>
        </p:nvSpPr>
        <p:spPr>
          <a:xfrm>
            <a:off x="198879" y="36263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cs typeface="+mn-ea"/>
                <a:sym typeface="+mn-lt"/>
              </a:rPr>
              <a:t>销售话术和流程设计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AEA3ED-40F0-4C44-8829-E166F7E9598E}"/>
              </a:ext>
            </a:extLst>
          </p:cNvPr>
          <p:cNvSpPr/>
          <p:nvPr/>
        </p:nvSpPr>
        <p:spPr>
          <a:xfrm>
            <a:off x="198879" y="1323210"/>
            <a:ext cx="118839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销售就是要玩转情商：</a:t>
            </a:r>
            <a:r>
              <a:rPr lang="en-US" altLang="zh-CN" b="1">
                <a:solidFill>
                  <a:schemeClr val="bg1"/>
                </a:solidFill>
              </a:rPr>
              <a:t>99</a:t>
            </a:r>
            <a:r>
              <a:rPr lang="zh-CN" altLang="en-US" b="1">
                <a:solidFill>
                  <a:schemeClr val="bg1"/>
                </a:solidFill>
              </a:rPr>
              <a:t>的人都不知道的销售软技巧</a:t>
            </a: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  <a:hlinkClick r:id="rId2"/>
              </a:rPr>
              <a:t>https://github.com/able8/weread-hot-booklists/blob/main/books/%E9%94%80%E5%94%AE%E5%BF%83%E7%90%86%E5%AD%A6/%E7%BB%9D%E5%AF%B9%E6%88%90%E4%BA%A4%EF%BC%9A%E9%94%80%E5%94%AE%E4%BA%BA%E5%91%98%E8%AF%9D%E6%9C%AF%E5%86%85%E8%AE%AD%E6%89%8B%E5%86%8C.md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Prompt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我是做计算机辅导、论文辅导、作业辅导、知识授课相关的教育博主，很多学生通过网站、自媒体加到我的微信然后私聊我，请结合以上这些原则，筛选一些你觉得实用的帮我设计一套销售流程和话术，确保更多的单量成交同时学生原因为我高价付费。</a:t>
            </a:r>
          </a:p>
        </p:txBody>
      </p:sp>
    </p:spTree>
    <p:extLst>
      <p:ext uri="{BB962C8B-B14F-4D97-AF65-F5344CB8AC3E}">
        <p14:creationId xmlns:p14="http://schemas.microsoft.com/office/powerpoint/2010/main" val="24263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97C9AC-C315-1F53-3F25-D07C8D3EB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>
            <a:extLst>
              <a:ext uri="{FF2B5EF4-FFF2-40B4-BE49-F238E27FC236}">
                <a16:creationId xmlns:a16="http://schemas.microsoft.com/office/drawing/2014/main" id="{09F8C968-123E-ECCB-CDA3-DD78101BF4FB}"/>
              </a:ext>
            </a:extLst>
          </p:cNvPr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>
            <a:extLst>
              <a:ext uri="{FF2B5EF4-FFF2-40B4-BE49-F238E27FC236}">
                <a16:creationId xmlns:a16="http://schemas.microsoft.com/office/drawing/2014/main" id="{3242783B-BC93-959C-07EF-17B9075E6057}"/>
              </a:ext>
            </a:extLst>
          </p:cNvPr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B82D6B9F-6A19-119C-EB43-423F3933D944}"/>
              </a:ext>
            </a:extLst>
          </p:cNvPr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88738F4-A652-F676-4723-0CAE9A6F4962}"/>
              </a:ext>
            </a:extLst>
          </p:cNvPr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>
            <a:extLst>
              <a:ext uri="{FF2B5EF4-FFF2-40B4-BE49-F238E27FC236}">
                <a16:creationId xmlns:a16="http://schemas.microsoft.com/office/drawing/2014/main" id="{56B0A451-3E0C-4641-2124-814BF9B2D9B0}"/>
              </a:ext>
            </a:extLst>
          </p:cNvPr>
          <p:cNvSpPr txBox="1"/>
          <p:nvPr/>
        </p:nvSpPr>
        <p:spPr>
          <a:xfrm>
            <a:off x="198879" y="36263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其他渠道的交付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73AFFEF-C07F-8BEB-FA2D-80BA25013F3A}"/>
              </a:ext>
            </a:extLst>
          </p:cNvPr>
          <p:cNvSpPr/>
          <p:nvPr/>
        </p:nvSpPr>
        <p:spPr>
          <a:xfrm>
            <a:off x="794326" y="2398463"/>
            <a:ext cx="2096655" cy="5232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闲鱼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7B8BD82-8848-3022-86D9-1007B7174D97}"/>
              </a:ext>
            </a:extLst>
          </p:cNvPr>
          <p:cNvSpPr/>
          <p:nvPr/>
        </p:nvSpPr>
        <p:spPr>
          <a:xfrm>
            <a:off x="794326" y="3598508"/>
            <a:ext cx="2096655" cy="5232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Github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35F62629-662C-7311-7292-CA863F49560C}"/>
              </a:ext>
            </a:extLst>
          </p:cNvPr>
          <p:cNvSpPr/>
          <p:nvPr/>
        </p:nvSpPr>
        <p:spPr>
          <a:xfrm>
            <a:off x="3472873" y="3091191"/>
            <a:ext cx="434109" cy="64654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76D2855-66A5-1439-93FD-9E236500D667}"/>
              </a:ext>
            </a:extLst>
          </p:cNvPr>
          <p:cNvSpPr/>
          <p:nvPr/>
        </p:nvSpPr>
        <p:spPr>
          <a:xfrm>
            <a:off x="4488874" y="3214516"/>
            <a:ext cx="2096655" cy="5232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销售技术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C099FACB-385D-F58C-A606-5F4215366023}"/>
              </a:ext>
            </a:extLst>
          </p:cNvPr>
          <p:cNvSpPr/>
          <p:nvPr/>
        </p:nvSpPr>
        <p:spPr>
          <a:xfrm>
            <a:off x="7051964" y="3152172"/>
            <a:ext cx="434109" cy="64654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C53B3A1-150E-2114-7A56-A22F144964F0}"/>
              </a:ext>
            </a:extLst>
          </p:cNvPr>
          <p:cNvSpPr/>
          <p:nvPr/>
        </p:nvSpPr>
        <p:spPr>
          <a:xfrm>
            <a:off x="8682183" y="2440446"/>
            <a:ext cx="2096655" cy="523220"/>
          </a:xfrm>
          <a:prstGeom prst="roundRect">
            <a:avLst/>
          </a:prstGeom>
          <a:solidFill>
            <a:srgbClr val="EF5350"/>
          </a:solidFill>
          <a:ln>
            <a:solidFill>
              <a:srgbClr val="EF53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买程序</a:t>
            </a: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3B7C2744-3B6F-1B88-D9DD-EDA5FBCCF0D9}"/>
              </a:ext>
            </a:extLst>
          </p:cNvPr>
          <p:cNvSpPr/>
          <p:nvPr/>
        </p:nvSpPr>
        <p:spPr>
          <a:xfrm>
            <a:off x="7777022" y="2308881"/>
            <a:ext cx="507998" cy="2211163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2EB422B-7E4A-C758-300C-63A2B30905D6}"/>
              </a:ext>
            </a:extLst>
          </p:cNvPr>
          <p:cNvSpPr/>
          <p:nvPr/>
        </p:nvSpPr>
        <p:spPr>
          <a:xfrm>
            <a:off x="8682183" y="3737736"/>
            <a:ext cx="2096655" cy="5232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项目开发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F8E8DD6-73CA-12F3-F46F-5147DFC8C5E9}"/>
              </a:ext>
            </a:extLst>
          </p:cNvPr>
          <p:cNvSpPr txBox="1"/>
          <p:nvPr/>
        </p:nvSpPr>
        <p:spPr>
          <a:xfrm>
            <a:off x="1163782" y="5135418"/>
            <a:ext cx="78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最应该拓展的渠道：淘宝、</a:t>
            </a:r>
            <a:r>
              <a:rPr lang="en-US" altLang="zh-CN" dirty="0" err="1"/>
              <a:t>Github</a:t>
            </a:r>
            <a:r>
              <a:rPr lang="zh-CN" altLang="en-US" dirty="0"/>
              <a:t>、闲鱼、</a:t>
            </a:r>
            <a:r>
              <a:rPr lang="en-US" altLang="zh-CN" dirty="0"/>
              <a:t>twitter</a:t>
            </a:r>
            <a:r>
              <a:rPr lang="zh-CN" altLang="en-US" dirty="0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229237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钱是我前进的动力！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A838AFA-F3EF-34B7-ABE3-8D3F7E0AD1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198" y="146202"/>
            <a:ext cx="1463920" cy="316807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C7565B7-A38B-2446-2774-D8B440C41C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064" y="2602346"/>
            <a:ext cx="1877915" cy="4064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A64A286-6EA0-936B-25CD-7DDBA75C26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062" y="0"/>
            <a:ext cx="2376055" cy="316807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A661B53-6EE4-A7D5-A2A2-828E8B821D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112" y="146203"/>
            <a:ext cx="1705885" cy="316807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EDBE79A-7925-531D-FCC9-240AAC07F5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0" y="1108911"/>
            <a:ext cx="1659994" cy="359239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03580EB-BB38-3EEE-14B9-50990C32249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994" y="3168073"/>
            <a:ext cx="1527940" cy="330661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3ABF125-86FA-1139-0852-B0251EA2201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697" y="532438"/>
            <a:ext cx="1552733" cy="336027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C713B14-9862-9D59-92AE-33803528E9E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506" y="3314275"/>
            <a:ext cx="2170583" cy="223743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2C61E2CF-6CD5-710E-5E30-A3C52DD2E24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954" y="2976418"/>
            <a:ext cx="1705061" cy="368992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A31331D6-4004-509C-1327-0A8B84EE952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000" y="3021869"/>
            <a:ext cx="1705061" cy="368992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49914E0-D8B8-CADF-FB8D-2E0710D12F2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109" y="3338065"/>
            <a:ext cx="1558952" cy="33737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瓶颈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后端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F404B7E-0076-E433-A3AF-20DEF0BE7506}"/>
              </a:ext>
            </a:extLst>
          </p:cNvPr>
          <p:cNvSpPr/>
          <p:nvPr/>
        </p:nvSpPr>
        <p:spPr>
          <a:xfrm>
            <a:off x="2281596" y="827186"/>
            <a:ext cx="2096655" cy="5232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强交付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F5AE9A-2D98-1946-3464-57C3C4E6B5FB}"/>
              </a:ext>
            </a:extLst>
          </p:cNvPr>
          <p:cNvSpPr txBox="1"/>
          <p:nvPr/>
        </p:nvSpPr>
        <p:spPr>
          <a:xfrm>
            <a:off x="2281596" y="1605049"/>
            <a:ext cx="74073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cs typeface="+mn-ea"/>
              </a:rPr>
              <a:t>承载上限有限（尽管</a:t>
            </a:r>
            <a:r>
              <a:rPr lang="en-US" altLang="zh-CN" sz="2000" dirty="0">
                <a:solidFill>
                  <a:schemeClr val="bg1"/>
                </a:solidFill>
                <a:cs typeface="+mn-ea"/>
              </a:rPr>
              <a:t>AI</a:t>
            </a:r>
            <a:r>
              <a:rPr lang="zh-CN" altLang="en-US" sz="2000" dirty="0">
                <a:solidFill>
                  <a:schemeClr val="bg1"/>
                </a:solidFill>
                <a:cs typeface="+mn-ea"/>
              </a:rPr>
              <a:t>大模型提效了一波）</a:t>
            </a:r>
            <a:endParaRPr lang="en-US" altLang="zh-CN" sz="2000" dirty="0">
              <a:solidFill>
                <a:schemeClr val="bg1"/>
              </a:solidFill>
              <a:cs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2000" dirty="0">
              <a:solidFill>
                <a:schemeClr val="bg1"/>
              </a:solidFill>
              <a:cs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cs typeface="+mn-ea"/>
              </a:rPr>
              <a:t>后端工作量和价格难以继续压缩利润空间到其他环节</a:t>
            </a:r>
            <a:endParaRPr lang="en-US" altLang="zh-CN" sz="2000" dirty="0">
              <a:solidFill>
                <a:schemeClr val="bg1"/>
              </a:solidFill>
              <a:cs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2000" dirty="0">
              <a:solidFill>
                <a:schemeClr val="bg1"/>
              </a:solidFill>
              <a:cs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cs typeface="+mn-ea"/>
              </a:rPr>
              <a:t>上班进一步控制了规模，我们的梦想是做到流水一年</a:t>
            </a:r>
            <a:r>
              <a:rPr lang="en-US" altLang="zh-CN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+mn-ea"/>
              </a:rPr>
              <a:t>100</a:t>
            </a:r>
            <a:r>
              <a:rPr lang="zh-CN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+mn-ea"/>
              </a:rPr>
              <a:t>万</a:t>
            </a:r>
            <a:endParaRPr lang="en-US" altLang="zh-CN" sz="2000" dirty="0">
              <a:solidFill>
                <a:schemeClr val="accent4">
                  <a:lumMod val="60000"/>
                  <a:lumOff val="40000"/>
                </a:schemeClr>
              </a:solidFill>
              <a:cs typeface="+mn-ea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sz="2000" dirty="0">
              <a:solidFill>
                <a:schemeClr val="bg1"/>
              </a:solidFill>
              <a:cs typeface="+mn-ea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953FD12-241B-DBC6-9E18-9FE9CFC0A1FC}"/>
              </a:ext>
            </a:extLst>
          </p:cNvPr>
          <p:cNvSpPr/>
          <p:nvPr/>
        </p:nvSpPr>
        <p:spPr>
          <a:xfrm>
            <a:off x="5075596" y="827186"/>
            <a:ext cx="2096655" cy="5232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压价情况存在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07881C9-08BA-D21E-0E55-6B67AB39699F}"/>
              </a:ext>
            </a:extLst>
          </p:cNvPr>
          <p:cNvSpPr/>
          <p:nvPr/>
        </p:nvSpPr>
        <p:spPr>
          <a:xfrm>
            <a:off x="7952723" y="827186"/>
            <a:ext cx="2096655" cy="5232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着急困难的任务多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F3BF62B-AB48-1A86-BBB7-B25795CA6DB8}"/>
              </a:ext>
            </a:extLst>
          </p:cNvPr>
          <p:cNvSpPr/>
          <p:nvPr/>
        </p:nvSpPr>
        <p:spPr>
          <a:xfrm>
            <a:off x="919230" y="3811895"/>
            <a:ext cx="4156366" cy="36945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方法一：原本环节扩大利润空间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73B7AEE-7832-77EA-D6DB-7F2E10F60200}"/>
              </a:ext>
            </a:extLst>
          </p:cNvPr>
          <p:cNvSpPr/>
          <p:nvPr/>
        </p:nvSpPr>
        <p:spPr>
          <a:xfrm>
            <a:off x="914185" y="5044722"/>
            <a:ext cx="2341207" cy="36945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方法二：新思路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D69AAE6-47D3-0805-5AE2-C472E41E0F60}"/>
              </a:ext>
            </a:extLst>
          </p:cNvPr>
          <p:cNvSpPr/>
          <p:nvPr/>
        </p:nvSpPr>
        <p:spPr>
          <a:xfrm>
            <a:off x="914186" y="6233752"/>
            <a:ext cx="1846944" cy="36945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备选方案：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B31A3B6-13A1-E227-148E-0C1E9A58D1A3}"/>
              </a:ext>
            </a:extLst>
          </p:cNvPr>
          <p:cNvSpPr txBox="1"/>
          <p:nvPr/>
        </p:nvSpPr>
        <p:spPr>
          <a:xfrm>
            <a:off x="3524102" y="6088798"/>
            <a:ext cx="6525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cs typeface="+mn-ea"/>
              </a:rPr>
              <a:t>压榨我自己，不上班，当社畜</a:t>
            </a:r>
            <a:endParaRPr lang="en-US" altLang="zh-CN" sz="2000" dirty="0">
              <a:solidFill>
                <a:schemeClr val="bg1"/>
              </a:solidFill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cs typeface="+mn-ea"/>
              </a:rPr>
              <a:t>传统方法：就是找廉价劳动力，目前看有很多问题</a:t>
            </a:r>
            <a:endParaRPr lang="en-US" altLang="zh-CN" sz="2000" dirty="0">
              <a:solidFill>
                <a:schemeClr val="bg1"/>
              </a:solidFill>
              <a:cs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8A9724D-865E-7758-EBD2-630EDFBB8C6E}"/>
              </a:ext>
            </a:extLst>
          </p:cNvPr>
          <p:cNvSpPr txBox="1"/>
          <p:nvPr/>
        </p:nvSpPr>
        <p:spPr>
          <a:xfrm>
            <a:off x="5255920" y="3544041"/>
            <a:ext cx="65252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cs typeface="+mn-ea"/>
              </a:rPr>
              <a:t>销售环节下功夫，谈出超额利润</a:t>
            </a:r>
            <a:endParaRPr lang="en-US" altLang="zh-CN" sz="2000" dirty="0">
              <a:solidFill>
                <a:srgbClr val="FF0000"/>
              </a:solidFill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cs typeface="+mn-ea"/>
              </a:rPr>
              <a:t>论文修改和授课可重复性较高，建议规模化！！提高这部分客源</a:t>
            </a:r>
            <a:endParaRPr lang="en-US" altLang="zh-CN" sz="2000" dirty="0">
              <a:solidFill>
                <a:srgbClr val="FF0000"/>
              </a:solidFill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cs typeface="+mn-ea"/>
              </a:rPr>
              <a:t>交付环节研究进一步降低成本的工具（效果明显难度大，终极目标）</a:t>
            </a:r>
            <a:endParaRPr lang="en-US" altLang="zh-CN" sz="1600" dirty="0">
              <a:solidFill>
                <a:schemeClr val="bg1"/>
              </a:solidFill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  <a:cs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EBFC57F-7234-C1DF-1D1F-2AB85FA2A264}"/>
              </a:ext>
            </a:extLst>
          </p:cNvPr>
          <p:cNvSpPr txBox="1"/>
          <p:nvPr/>
        </p:nvSpPr>
        <p:spPr>
          <a:xfrm>
            <a:off x="3519619" y="4906344"/>
            <a:ext cx="8040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cs typeface="+mn-ea"/>
              </a:rPr>
              <a:t>建立</a:t>
            </a:r>
            <a:r>
              <a:rPr lang="zh-CN" altLang="en-US" sz="2000" dirty="0">
                <a:solidFill>
                  <a:srgbClr val="FF0000"/>
                </a:solidFill>
                <a:cs typeface="+mn-ea"/>
              </a:rPr>
              <a:t>人设小红书号</a:t>
            </a:r>
            <a:r>
              <a:rPr lang="zh-CN" altLang="en-US" sz="2000" dirty="0">
                <a:solidFill>
                  <a:schemeClr val="bg1"/>
                </a:solidFill>
                <a:cs typeface="+mn-ea"/>
              </a:rPr>
              <a:t>，较少定制化服务压价情况</a:t>
            </a:r>
            <a:endParaRPr lang="en-US" altLang="zh-CN" sz="2000" dirty="0">
              <a:solidFill>
                <a:schemeClr val="bg1"/>
              </a:solidFill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cs typeface="+mn-ea"/>
              </a:rPr>
              <a:t>人设小红书号可以开大班、卖产品、寻求新的定制化较弱的产品</a:t>
            </a:r>
            <a:endParaRPr lang="en-US" altLang="zh-CN" sz="2000" dirty="0">
              <a:solidFill>
                <a:schemeClr val="bg1"/>
              </a:solidFill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cs typeface="+mn-ea"/>
              </a:rPr>
              <a:t>把过去十年的资料整理出来售卖（老路子，不确定营收情况）</a:t>
            </a:r>
            <a:endParaRPr lang="en-US" altLang="zh-CN" sz="2000" dirty="0">
              <a:solidFill>
                <a:srgbClr val="FF0000"/>
              </a:solidFill>
              <a:cs typeface="+mn-ea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3949682-64B4-930F-C273-6B14FDA0A1F1}"/>
              </a:ext>
            </a:extLst>
          </p:cNvPr>
          <p:cNvCxnSpPr/>
          <p:nvPr/>
        </p:nvCxnSpPr>
        <p:spPr>
          <a:xfrm>
            <a:off x="198879" y="3429000"/>
            <a:ext cx="1158231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5400000" flipV="1">
            <a:off x="10972799" y="0"/>
            <a:ext cx="1219199" cy="1219199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直角三角形 3"/>
          <p:cNvSpPr/>
          <p:nvPr/>
        </p:nvSpPr>
        <p:spPr>
          <a:xfrm>
            <a:off x="0" y="5769204"/>
            <a:ext cx="1088796" cy="1088796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11560403" y="1"/>
            <a:ext cx="631596" cy="631596"/>
          </a:xfrm>
          <a:prstGeom prst="rtTriangle">
            <a:avLst/>
          </a:prstGeom>
          <a:solidFill>
            <a:srgbClr val="323C50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3148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cs typeface="+mn-ea"/>
              </a:rPr>
              <a:t>前端获客额外思路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03FA48-E5B7-22D8-AC7B-B5F90EC5D63D}"/>
              </a:ext>
            </a:extLst>
          </p:cNvPr>
          <p:cNvSpPr txBox="1"/>
          <p:nvPr/>
        </p:nvSpPr>
        <p:spPr>
          <a:xfrm>
            <a:off x="1088796" y="1667435"/>
            <a:ext cx="50072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cs typeface="+mn-ea"/>
              </a:rPr>
              <a:t>截流</a:t>
            </a:r>
            <a:endParaRPr lang="en-US" altLang="zh-CN" sz="2000" dirty="0">
              <a:solidFill>
                <a:schemeClr val="bg1"/>
              </a:solidFill>
              <a:cs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cs typeface="+mn-ea"/>
              </a:rPr>
              <a:t>刷评论（见右图第一个高知客户）</a:t>
            </a:r>
            <a:endParaRPr lang="en-US" altLang="zh-CN" sz="2000" dirty="0">
              <a:solidFill>
                <a:schemeClr val="bg1"/>
              </a:solidFill>
              <a:cs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cs typeface="+mn-ea"/>
              </a:rPr>
              <a:t>抢中介机构的生源（抢过</a:t>
            </a:r>
            <a:r>
              <a:rPr lang="en-US" altLang="zh-CN" sz="2000" dirty="0">
                <a:solidFill>
                  <a:schemeClr val="bg1"/>
                </a:solidFill>
                <a:cs typeface="+mn-ea"/>
              </a:rPr>
              <a:t>tutor</a:t>
            </a:r>
            <a:r>
              <a:rPr lang="zh-CN" altLang="en-US" sz="2000" dirty="0">
                <a:solidFill>
                  <a:schemeClr val="bg1"/>
                </a:solidFill>
                <a:cs typeface="+mn-ea"/>
              </a:rPr>
              <a:t>的）</a:t>
            </a:r>
            <a:endParaRPr lang="en-US" altLang="zh-CN" sz="2000" dirty="0">
              <a:solidFill>
                <a:schemeClr val="bg1"/>
              </a:solidFill>
              <a:cs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chemeClr val="bg1"/>
              </a:solidFill>
              <a:cs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cs typeface="+mn-ea"/>
              </a:rPr>
              <a:t>有国人的宣传口径都需要拓展</a:t>
            </a:r>
            <a:endParaRPr lang="en-US" altLang="zh-CN" sz="2000" dirty="0">
              <a:solidFill>
                <a:schemeClr val="bg1"/>
              </a:solidFill>
              <a:cs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cs typeface="+mn-ea"/>
              </a:rPr>
              <a:t>是否做老外的辅导？？</a:t>
            </a:r>
            <a:endParaRPr lang="en-US" altLang="zh-CN" sz="2000" dirty="0">
              <a:solidFill>
                <a:schemeClr val="bg1"/>
              </a:solidFill>
              <a:cs typeface="+mn-ea"/>
            </a:endParaRPr>
          </a:p>
          <a:p>
            <a:endParaRPr lang="en-US" altLang="zh-CN" sz="2000" dirty="0">
              <a:solidFill>
                <a:schemeClr val="bg1"/>
              </a:solidFill>
              <a:cs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chemeClr val="bg1"/>
              </a:solidFill>
              <a:cs typeface="+mn-ea"/>
            </a:endParaRPr>
          </a:p>
          <a:p>
            <a:endParaRPr lang="en-US" altLang="zh-CN" sz="2000" dirty="0">
              <a:solidFill>
                <a:schemeClr val="bg1"/>
              </a:solidFill>
              <a:cs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8E1DC5-8652-258A-44F1-C69FBE1D3D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845" y="885858"/>
            <a:ext cx="2348894" cy="44269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1083</Words>
  <Application>Microsoft Office PowerPoint</Application>
  <PresentationFormat>宽屏</PresentationFormat>
  <Paragraphs>92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华文楷体</vt:lpstr>
      <vt:lpstr>新宋体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s4ferm4n@gmail.com</cp:lastModifiedBy>
  <cp:revision>78</cp:revision>
  <dcterms:created xsi:type="dcterms:W3CDTF">2017-01-13T03:37:00Z</dcterms:created>
  <dcterms:modified xsi:type="dcterms:W3CDTF">2025-08-23T02:46:34Z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