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95" r:id="rId5"/>
    <p:sldId id="287" r:id="rId6"/>
    <p:sldId id="258" r:id="rId7"/>
    <p:sldId id="288" r:id="rId8"/>
    <p:sldId id="289" r:id="rId9"/>
    <p:sldId id="290" r:id="rId10"/>
    <p:sldId id="291" r:id="rId11"/>
    <p:sldId id="292" r:id="rId12"/>
    <p:sldId id="294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D139A-F271-4F1E-A148-326CA655C7A9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21414-2C13-483E-8018-2824A8F88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1414-2C13-483E-8018-2824A8F887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0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04D66-58A2-22C6-3484-1FC9AB6F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AB7B5-B7AD-1A5F-B06C-9810BF333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A2EFC-9C16-BF83-BE7B-4238379C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C2112-266E-C2A2-AC7A-BAD6A32C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B105-568E-64B5-602F-49CD821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2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BE10E-A662-8A84-84D2-181E461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94EEF-731D-A51E-DFE2-6A695730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608F5-48FD-0345-87BD-FFE6C9E0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0A99F-6397-FC18-C903-A64A6D5C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21CF-7327-EA0C-BB28-431FB2E6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39EA-53C6-DA03-7CCC-E7358B641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36643-7330-5DF7-A6F4-A306C9C32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6355F-4F5D-1578-9B01-CB52B7E9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F8346-3F89-56FF-5887-5487A305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1E714-676C-17E7-42F5-BB4D82F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3B076-88E4-905E-5B04-D35054E9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05BA2-1C2F-4C34-03E6-F8981E28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C036-23AA-A6BB-C550-04183911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7C531-9A5E-543F-91EB-E2D724E2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1EF1B-9151-E4C2-0F76-88723634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1F95-493E-E844-6638-B3B4449C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477E5-E6EF-D995-41AE-3984C5B5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8ACCD-E848-B158-6182-1444DDCB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FDA97-E3B6-BAB7-7C0B-DD880E04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16840-1049-10D6-77F8-90EC0DC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5691E-9347-F984-3E2E-63D712BE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A11BB-ED5A-C0E9-BD10-DF75B1A1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5E12D-0A70-BC2B-BF38-4776A9637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A0D44-9ABB-1D9C-1C10-58C8EAD5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9B8B9-9C25-70F4-D18F-0BB12A1C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1A04D-F502-0403-76E2-5686BF60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7E88-B9D1-2E6C-4935-6A80A7F6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57FF3-B8DC-2845-FE7C-ED5E9183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C364F-B5CB-3E04-2E74-56704D88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1A70E1-8D12-9097-E22D-13AEF411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4FBF61-74D8-06D9-0A98-5493BBF6C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5BC9E4-9A06-0FB9-83DA-C0B5AB79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F6AD0-9C89-F36C-D5A1-96C50066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11B9A9-D811-7B45-A10E-117CBC78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4FB95-318F-87C8-2822-DADFE4D7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5E4C4-9BAE-2B85-4210-7E0D8448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4E458-604D-BB24-867B-445F566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73565-729D-10F4-2E23-BFED9240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94504B-F01D-3A0F-D06F-CC1328E6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7412E2-5BFE-80BC-784A-7C31A032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A6C270-D6B5-9905-88E6-537E443C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99416-7327-FE8E-8539-C5A685B3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E54DB-B05E-FCE8-A3C0-4CBD13CA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49E4B-06A6-832F-8368-748A920F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262F0-D5E8-24F9-431C-2109D90A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C98D0-5E30-C3EC-C938-9AA5BF5D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ED596-6D1C-4D6F-8D39-C8AD047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2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8CBEF-6DD4-7995-870F-B65B8183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09B03-1867-FF6C-25FD-FFC6820A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1FD03-DF5F-FB8C-05A3-86E0B3A97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3ACD8-4A24-A745-F3EC-C1E907F0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65009-61E1-71CB-6925-2DEC8C76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03CEE-BAAD-1B50-CF4B-128F1A1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04FA8-F20C-F3C3-FF87-F660DB8A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63510-F9CC-D337-51F2-9684A234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EFD37-E04A-0BE9-11BA-1A9EDE6F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17BA-F439-4768-992E-926054486D80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4A70D-6F70-EA89-5D42-6FCFAC355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B41BA-28B8-51F4-C6B1-1902C0C47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7C5D-8BE5-4F91-A4A4-C1E625CFA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5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-google-styleguide.readthedocs.org/en/latest/content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>
            <a:extLst>
              <a:ext uri="{FF2B5EF4-FFF2-40B4-BE49-F238E27FC236}">
                <a16:creationId xmlns:a16="http://schemas.microsoft.com/office/drawing/2014/main" id="{0B77C3EA-22C0-6ED4-F758-C481AB6C6BB6}"/>
              </a:ext>
            </a:extLst>
          </p:cNvPr>
          <p:cNvSpPr/>
          <p:nvPr/>
        </p:nvSpPr>
        <p:spPr>
          <a:xfrm>
            <a:off x="4820285" y="5823448"/>
            <a:ext cx="2592466" cy="476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GB" sz="1600" b="1" dirty="0">
                <a:solidFill>
                  <a:schemeClr val="bg1"/>
                </a:solidFill>
                <a:cs typeface="+mn-ea"/>
                <a:sym typeface="+mn-lt"/>
              </a:rPr>
              <a:t>主讲：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布偶猫</a:t>
            </a:r>
            <a:r>
              <a:rPr lang="zh-CN" altLang="en-GB" sz="1600" b="1" dirty="0">
                <a:solidFill>
                  <a:schemeClr val="bg1"/>
                </a:solidFill>
                <a:cs typeface="+mn-ea"/>
                <a:sym typeface="+mn-lt"/>
              </a:rPr>
              <a:t>老师</a:t>
            </a:r>
          </a:p>
        </p:txBody>
      </p:sp>
      <p:sp>
        <p:nvSpPr>
          <p:cNvPr id="5" name="标题 17">
            <a:extLst>
              <a:ext uri="{FF2B5EF4-FFF2-40B4-BE49-F238E27FC236}">
                <a16:creationId xmlns:a16="http://schemas.microsoft.com/office/drawing/2014/main" id="{8FFB9741-F3FF-ACA3-DB6A-61F291AF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9" y="3277990"/>
            <a:ext cx="9232265" cy="1172845"/>
          </a:xfrm>
        </p:spPr>
        <p:txBody>
          <a:bodyPr>
            <a:noAutofit/>
          </a:bodyPr>
          <a:lstStyle/>
          <a:p>
            <a:r>
              <a:rPr lang="zh-CN" altLang="en-US" sz="9600" dirty="0">
                <a:latin typeface="+mn-lt"/>
                <a:ea typeface="+mn-ea"/>
                <a:cs typeface="+mn-ea"/>
                <a:sym typeface="+mn-lt"/>
              </a:rPr>
              <a:t>清华老师计算机培训公开课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F9629-BD9D-7CE7-57E4-B9A85C298F89}"/>
              </a:ext>
            </a:extLst>
          </p:cNvPr>
          <p:cNvSpPr txBox="1"/>
          <p:nvPr/>
        </p:nvSpPr>
        <p:spPr>
          <a:xfrm>
            <a:off x="1504315" y="1005840"/>
            <a:ext cx="950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2025 </a:t>
            </a:r>
            <a:r>
              <a:rPr lang="zh-CN" altLang="en-US" sz="3200" b="1" dirty="0">
                <a:solidFill>
                  <a:schemeClr val="tx1"/>
                </a:solidFill>
              </a:rPr>
              <a:t>全球新风口职业</a:t>
            </a:r>
            <a:r>
              <a:rPr lang="en-US" altLang="zh-CN" sz="3200" b="1" dirty="0">
                <a:solidFill>
                  <a:schemeClr val="tx1"/>
                </a:solidFill>
              </a:rPr>
              <a:t>   </a:t>
            </a:r>
            <a:r>
              <a:rPr lang="zh-CN" altLang="en-US" sz="3200" b="1" dirty="0">
                <a:solidFill>
                  <a:schemeClr val="tx1"/>
                </a:solidFill>
              </a:rPr>
              <a:t>清华团队带你吃到时代红利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449D9-F6D7-1C25-1812-48DEE527ABC0}"/>
              </a:ext>
            </a:extLst>
          </p:cNvPr>
          <p:cNvSpPr txBox="1"/>
          <p:nvPr/>
        </p:nvSpPr>
        <p:spPr>
          <a:xfrm>
            <a:off x="2526679" y="4645547"/>
            <a:ext cx="7138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AI</a:t>
            </a:r>
            <a:r>
              <a:rPr lang="zh-CN" altLang="en-US" sz="2000" b="1" dirty="0"/>
              <a:t>时代，普通人的机会在哪里？</a:t>
            </a:r>
          </a:p>
        </p:txBody>
      </p:sp>
    </p:spTree>
    <p:extLst>
      <p:ext uri="{BB962C8B-B14F-4D97-AF65-F5344CB8AC3E}">
        <p14:creationId xmlns:p14="http://schemas.microsoft.com/office/powerpoint/2010/main" val="164014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0C225-947C-EFF3-ECC7-6739C9D62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9E998C-BAC5-2D0F-30E9-40141214B8EA}"/>
              </a:ext>
            </a:extLst>
          </p:cNvPr>
          <p:cNvSpPr txBox="1"/>
          <p:nvPr/>
        </p:nvSpPr>
        <p:spPr>
          <a:xfrm>
            <a:off x="732917" y="1751162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2.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我们的服务课程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95B40-4B03-1458-D61C-08022EEBED7B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培训课程及服务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5797F-419D-C7FF-B2DB-3ED45DD7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62" y="2349610"/>
            <a:ext cx="7648239" cy="450839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5533F9-C9B0-4000-A744-BB6AFC63FAE8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89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F43-D1DF-BAB6-C744-E311BC9E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89F4BF-95E5-EDB2-58CB-625C1C34F79A}"/>
              </a:ext>
            </a:extLst>
          </p:cNvPr>
          <p:cNvSpPr txBox="1"/>
          <p:nvPr/>
        </p:nvSpPr>
        <p:spPr>
          <a:xfrm>
            <a:off x="732917" y="1751162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3.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课程价格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104F4-2D90-1BFA-A2D5-427FC514E30D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培训课程及服务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ABA63C-C0A6-B319-3E55-4DCAD2FEE781}"/>
              </a:ext>
            </a:extLst>
          </p:cNvPr>
          <p:cNvSpPr txBox="1"/>
          <p:nvPr/>
        </p:nvSpPr>
        <p:spPr>
          <a:xfrm>
            <a:off x="837619" y="2651602"/>
            <a:ext cx="9060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你列一下所有能培训的课程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/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价格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/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课时，包括组合套餐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408F11-50B4-4C9F-7FCA-D1555CA1B20D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10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B8F6E-1AA4-E668-E5C1-30A5B96E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79761-D1E6-FE0E-8B93-C8D1D25E6F56}"/>
              </a:ext>
            </a:extLst>
          </p:cNvPr>
          <p:cNvSpPr txBox="1"/>
          <p:nvPr/>
        </p:nvSpPr>
        <p:spPr>
          <a:xfrm>
            <a:off x="732917" y="1751162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3.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售后及学员评价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615325-98B5-E69A-2F24-3DF73C4342D2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培训课程及服务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71220C-6D9F-322E-F889-02EDFD0D2FDF}"/>
              </a:ext>
            </a:extLst>
          </p:cNvPr>
          <p:cNvSpPr txBox="1"/>
          <p:nvPr/>
        </p:nvSpPr>
        <p:spPr>
          <a:xfrm>
            <a:off x="774796" y="5657671"/>
            <a:ext cx="10086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放入你之前的各种课程，代写等的交付截图，好评等等，可以包括价格（价格高的）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F266410-40EF-E35F-EA13-F7A41A013BC1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698605-242B-9628-28C8-872350AD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7" y="2413338"/>
            <a:ext cx="9281276" cy="32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829E9-6768-FB89-F093-AA9F9AA9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818609-1FBC-10AE-38D8-9869433B9954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课堂限时福利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9E0A7-4E9B-A4BE-C25F-7F6D3C2A2304}"/>
              </a:ext>
            </a:extLst>
          </p:cNvPr>
          <p:cNvSpPr txBox="1"/>
          <p:nvPr/>
        </p:nvSpPr>
        <p:spPr>
          <a:xfrm>
            <a:off x="1738059" y="2142050"/>
            <a:ext cx="90602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、限时下单价格优惠，立减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xxx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元</a:t>
            </a:r>
            <a:endParaRPr lang="en-US" altLang="zh-CN" sz="3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algn="ctr"/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、赠送免费的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xxx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培训资料（比如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AI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绘画，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GPT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提示词，或者你看着给，你觉得什么比较合适）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D282E7-F5C8-B8B1-9D98-7407B1616438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0343B-8B7E-1672-916F-F9FA569708FC}"/>
              </a:ext>
            </a:extLst>
          </p:cNvPr>
          <p:cNvSpPr txBox="1"/>
          <p:nvPr/>
        </p:nvSpPr>
        <p:spPr>
          <a:xfrm>
            <a:off x="1565882" y="5093491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课后联系我们助理老师领取资料</a:t>
            </a:r>
          </a:p>
        </p:txBody>
      </p:sp>
    </p:spTree>
    <p:extLst>
      <p:ext uri="{BB962C8B-B14F-4D97-AF65-F5344CB8AC3E}">
        <p14:creationId xmlns:p14="http://schemas.microsoft.com/office/powerpoint/2010/main" val="7204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738AF-226B-8759-75B8-6B4A563D8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D012FEBD-BE74-A5DC-C74B-B8F9369B297E}"/>
              </a:ext>
            </a:extLst>
          </p:cNvPr>
          <p:cNvSpPr txBox="1"/>
          <p:nvPr/>
        </p:nvSpPr>
        <p:spPr>
          <a:xfrm>
            <a:off x="1371372" y="1303781"/>
            <a:ext cx="3158133" cy="8631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>
                <a:solidFill>
                  <a:srgbClr val="1A4F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老师介绍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EBD252-7955-D07E-F2E2-87E935782A90}"/>
              </a:ext>
            </a:extLst>
          </p:cNvPr>
          <p:cNvSpPr txBox="1"/>
          <p:nvPr/>
        </p:nvSpPr>
        <p:spPr>
          <a:xfrm>
            <a:off x="1371599" y="2219325"/>
            <a:ext cx="7458293" cy="356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sz="2800" b="1" spc="600" dirty="0">
                <a:solidFill>
                  <a:srgbClr val="1A4FA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布偶猫</a:t>
            </a:r>
            <a:endParaRPr kumimoji="1" lang="en-US" altLang="zh-CN" sz="2800" b="1" spc="600" dirty="0">
              <a:solidFill>
                <a:srgbClr val="1A4FA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2000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kumimoji="1" lang="en-US" altLang="zh-CN" sz="2000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Oversea</a:t>
            </a:r>
            <a:r>
              <a:rPr kumimoji="1" lang="zh-CN" altLang="en-US" sz="2000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计算机辅导工作室创始人</a:t>
            </a:r>
            <a:endParaRPr kumimoji="1" lang="zh-CN" altLang="en-US" sz="2000" spc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·清华大学本硕，博士就读于俄亥俄州立大学</a:t>
            </a:r>
            <a:endParaRPr kumimoji="1" lang="en-US" altLang="zh-CN" sz="2000" spc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·华为、阿里大厂合作讲师，醋溜科技编程老师</a:t>
            </a:r>
            <a:endParaRPr kumimoji="1" lang="en-US" altLang="zh-CN" sz="2000" spc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·留学无忧工作室创始人</a:t>
            </a:r>
            <a:endParaRPr kumimoji="1" lang="zh-CN" altLang="en-US" sz="2000" spc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4E7A93-91EF-1C49-C125-C64F40D6D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5" y="1458600"/>
            <a:ext cx="3566920" cy="35636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5CD649-807D-6D48-4F6B-F4CD15CC36A2}"/>
              </a:ext>
            </a:extLst>
          </p:cNvPr>
          <p:cNvSpPr txBox="1"/>
          <p:nvPr/>
        </p:nvSpPr>
        <p:spPr>
          <a:xfrm>
            <a:off x="579353" y="5164457"/>
            <a:ext cx="10651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可以介绍的更详细一点，直播时候展示你的清华照片，毕业证书等等，也可以吹嘘你在计算机行业的获奖，红客经历等等，会非常吸引学生</a:t>
            </a:r>
          </a:p>
        </p:txBody>
      </p:sp>
    </p:spTree>
    <p:extLst>
      <p:ext uri="{BB962C8B-B14F-4D97-AF65-F5344CB8AC3E}">
        <p14:creationId xmlns:p14="http://schemas.microsoft.com/office/powerpoint/2010/main" val="40047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1E2D9-7087-4180-6EEC-4DA0D189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A9DBE101-7A9F-3630-1FE5-A79B504AF636}"/>
              </a:ext>
            </a:extLst>
          </p:cNvPr>
          <p:cNvSpPr txBox="1"/>
          <p:nvPr/>
        </p:nvSpPr>
        <p:spPr>
          <a:xfrm>
            <a:off x="1371372" y="1303781"/>
            <a:ext cx="4596659" cy="8631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>
                <a:solidFill>
                  <a:srgbClr val="1A4F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工作室团队介绍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B995-9099-38F5-1639-7C754C98F179}"/>
              </a:ext>
            </a:extLst>
          </p:cNvPr>
          <p:cNvSpPr txBox="1"/>
          <p:nvPr/>
        </p:nvSpPr>
        <p:spPr>
          <a:xfrm>
            <a:off x="1371599" y="2219325"/>
            <a:ext cx="9796645" cy="356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Oversea</a:t>
            </a:r>
            <a:r>
              <a:rPr lang="zh-CN" altLang="en-US" dirty="0"/>
              <a:t>计算机辅导工作室成立于</a:t>
            </a:r>
            <a:r>
              <a:rPr lang="en-US" altLang="zh-CN" dirty="0"/>
              <a:t>2015</a:t>
            </a:r>
            <a:r>
              <a:rPr lang="zh-CN" altLang="en-US" dirty="0"/>
              <a:t>年，专注于为全球留学生提供高质量、全方位的计算机课程与项目辅导。经过近</a:t>
            </a:r>
            <a:r>
              <a:rPr lang="zh-CN" altLang="en-US" b="1" dirty="0"/>
              <a:t>十年的经验积累</a:t>
            </a:r>
            <a:r>
              <a:rPr lang="zh-CN" altLang="en-US" dirty="0"/>
              <a:t>，我们已帮助</a:t>
            </a:r>
            <a:r>
              <a:rPr lang="en-US" altLang="zh-CN" dirty="0"/>
              <a:t>4000+</a:t>
            </a:r>
            <a:r>
              <a:rPr lang="zh-CN" altLang="en-US" dirty="0"/>
              <a:t>名学生顺利完成学业，积累了丰富的辅导经验，赢得了广泛的好评与信赖，并多次荣获市级基础学科教育表彰。我们坚持</a:t>
            </a:r>
            <a:r>
              <a:rPr lang="zh-CN" altLang="en-US" b="1" dirty="0"/>
              <a:t>无中介抽成</a:t>
            </a:r>
            <a:r>
              <a:rPr lang="zh-CN" altLang="en-US" dirty="0"/>
              <a:t>，以最直接、高效、专业的方式服务每一位同学。</a:t>
            </a:r>
            <a:br>
              <a:rPr lang="zh-CN" altLang="en-US" sz="2800" dirty="0"/>
            </a:br>
            <a:r>
              <a:rPr lang="en-US" altLang="zh-CN" dirty="0"/>
              <a:t>Oversea</a:t>
            </a:r>
            <a:r>
              <a:rPr lang="zh-CN" altLang="en-US" dirty="0"/>
              <a:t>团队拥有强大的师资力量，导师们均毕业于世界顶尖院校（</a:t>
            </a:r>
            <a:r>
              <a:rPr lang="zh-CN" altLang="en-US" b="1" dirty="0"/>
              <a:t>麻省理工、斯坦福、新加坡国立等</a:t>
            </a:r>
            <a:r>
              <a:rPr lang="zh-CN" altLang="en-US" dirty="0"/>
              <a:t>），在人工智能、数据科学、网络安全、软件开发等领域具备深厚的学术背景与实战经验。创始人毕业于</a:t>
            </a:r>
            <a:r>
              <a:rPr lang="zh-CN" altLang="en-US" b="1" dirty="0"/>
              <a:t>清华大学</a:t>
            </a:r>
            <a:r>
              <a:rPr lang="zh-CN" altLang="en-US" dirty="0"/>
              <a:t>，博士就读于</a:t>
            </a:r>
            <a:r>
              <a:rPr lang="zh-CN" altLang="en-US" b="1" dirty="0"/>
              <a:t>俄亥俄州立大学</a:t>
            </a:r>
            <a:r>
              <a:rPr lang="zh-CN" altLang="en-US" dirty="0"/>
              <a:t>，长期深耕前沿人工智能、电子信息和网络安全领域。是阿里天池、</a:t>
            </a:r>
            <a:r>
              <a:rPr lang="en-US" altLang="zh-CN" dirty="0"/>
              <a:t>Kaggle</a:t>
            </a:r>
            <a:r>
              <a:rPr lang="zh-CN" altLang="en-US" dirty="0"/>
              <a:t>、</a:t>
            </a:r>
            <a:r>
              <a:rPr lang="en-US" altLang="zh-CN" dirty="0" err="1"/>
              <a:t>Hitcon</a:t>
            </a:r>
            <a:r>
              <a:rPr lang="zh-CN" altLang="en-US" dirty="0"/>
              <a:t>比赛出题人，</a:t>
            </a:r>
            <a:r>
              <a:rPr lang="en-US" altLang="zh-CN" dirty="0"/>
              <a:t>Microsoft</a:t>
            </a:r>
            <a:r>
              <a:rPr lang="zh-CN" altLang="en-US" dirty="0"/>
              <a:t>高级工程师、</a:t>
            </a:r>
            <a:r>
              <a:rPr lang="en-US" altLang="zh-CN" dirty="0"/>
              <a:t>Huawei</a:t>
            </a:r>
            <a:r>
              <a:rPr lang="zh-CN" altLang="en-US" dirty="0"/>
              <a:t>培训顾问。</a:t>
            </a:r>
            <a:endParaRPr kumimoji="1" lang="zh-CN" altLang="en-US" sz="2000" spc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27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DDAE-E8AF-BFB1-EF3E-7A8501DE4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072BE864-2364-D94F-EB43-E515A44FC02F}"/>
              </a:ext>
            </a:extLst>
          </p:cNvPr>
          <p:cNvSpPr txBox="1"/>
          <p:nvPr/>
        </p:nvSpPr>
        <p:spPr>
          <a:xfrm>
            <a:off x="1371372" y="1303781"/>
            <a:ext cx="4596659" cy="8631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>
                <a:solidFill>
                  <a:srgbClr val="1A4F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工作室团队介绍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4A370-390F-7FF3-1851-8EE36BDC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2" y="2166974"/>
            <a:ext cx="10474848" cy="45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7315" y="1175660"/>
            <a:ext cx="1567543" cy="3294741"/>
            <a:chOff x="1770743" y="2119087"/>
            <a:chExt cx="1567543" cy="3294741"/>
          </a:xfrm>
        </p:grpSpPr>
        <p:sp>
          <p:nvSpPr>
            <p:cNvPr id="5" name="文本框 4"/>
            <p:cNvSpPr txBox="1"/>
            <p:nvPr/>
          </p:nvSpPr>
          <p:spPr>
            <a:xfrm>
              <a:off x="1770743" y="2119087"/>
              <a:ext cx="117565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  <a:p>
              <a:pPr algn="ctr"/>
              <a:r>
                <a: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07399" y="2210897"/>
              <a:ext cx="430887" cy="32029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M" panose="00020600040101010101" pitchFamily="18" charset="-122"/>
                </a:rPr>
                <a:t>CONTENTS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83801" y="1277258"/>
            <a:ext cx="8059970" cy="754743"/>
            <a:chOff x="3057972" y="1741713"/>
            <a:chExt cx="7368714" cy="754743"/>
          </a:xfrm>
        </p:grpSpPr>
        <p:sp>
          <p:nvSpPr>
            <p:cNvPr id="8" name="矩形: 圆角 7"/>
            <p:cNvSpPr/>
            <p:nvPr/>
          </p:nvSpPr>
          <p:spPr>
            <a:xfrm>
              <a:off x="3057972" y="1741713"/>
              <a:ext cx="754743" cy="7547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H" panose="00020600040101010101" pitchFamily="18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4044943" y="1741713"/>
              <a:ext cx="6381743" cy="7547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计算机行业最新趋势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83166" y="3018790"/>
            <a:ext cx="8059970" cy="754743"/>
            <a:chOff x="3057972" y="1741713"/>
            <a:chExt cx="7368714" cy="754743"/>
          </a:xfrm>
        </p:grpSpPr>
        <p:sp>
          <p:nvSpPr>
            <p:cNvPr id="11" name="矩形: 圆角 10"/>
            <p:cNvSpPr/>
            <p:nvPr/>
          </p:nvSpPr>
          <p:spPr>
            <a:xfrm>
              <a:off x="3057972" y="1741713"/>
              <a:ext cx="754743" cy="7547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H" panose="00020600040101010101" pitchFamily="18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044943" y="1741713"/>
              <a:ext cx="6381743" cy="7547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培训课程及服务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3801" y="4760322"/>
            <a:ext cx="8059970" cy="754743"/>
            <a:chOff x="3057972" y="1741713"/>
            <a:chExt cx="7368714" cy="754743"/>
          </a:xfrm>
        </p:grpSpPr>
        <p:sp>
          <p:nvSpPr>
            <p:cNvPr id="14" name="矩形: 圆角 13"/>
            <p:cNvSpPr/>
            <p:nvPr/>
          </p:nvSpPr>
          <p:spPr>
            <a:xfrm>
              <a:off x="3057972" y="1741713"/>
              <a:ext cx="754743" cy="7547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H" panose="00020600040101010101" pitchFamily="18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044943" y="1741713"/>
              <a:ext cx="6381743" cy="7547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课堂限时福利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1B1F-C477-3197-7B4F-B3164D3B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CFD917-4EA5-9C53-2D02-A55BC51948CC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计算机行业最新趋势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8775A-D51F-07C3-83DB-27B8D8C484F4}"/>
              </a:ext>
            </a:extLst>
          </p:cNvPr>
          <p:cNvSpPr txBox="1"/>
          <p:nvPr/>
        </p:nvSpPr>
        <p:spPr>
          <a:xfrm>
            <a:off x="1738059" y="2142050"/>
            <a:ext cx="90602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这个你比较专业，来说说计算机行业最新趋势，包括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AI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结合，发展方向，就业选择等等，让学生觉得原来我还有那么多要学的，学了以后才跟有钱途，目前已经学的远远不够，你们团队教的都是很多学不到的。</a:t>
            </a:r>
            <a:endParaRPr lang="en-US" altLang="zh-CN" sz="3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endParaRPr lang="en-US" altLang="zh-CN" sz="3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★可以多几页</a:t>
            </a:r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PPT</a:t>
            </a:r>
            <a:endParaRPr lang="zh-CN" altLang="en-US" sz="3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EB1EDB-0788-730D-468A-964155B2F4AE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13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953B3-6CDE-34D7-DD10-45D6D0119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A7BE06-7EC6-EABC-3C74-7236484DCE85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培训课程及服务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CEFE5D-9AA3-79E7-1560-CBCA50ED7986}"/>
              </a:ext>
            </a:extLst>
          </p:cNvPr>
          <p:cNvSpPr txBox="1"/>
          <p:nvPr/>
        </p:nvSpPr>
        <p:spPr>
          <a:xfrm>
            <a:off x="732917" y="1751162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1.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为什么选我们？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20B216-F8AA-B907-63A9-7B8709B3EA4B}"/>
              </a:ext>
            </a:extLst>
          </p:cNvPr>
          <p:cNvSpPr txBox="1"/>
          <p:nvPr/>
        </p:nvSpPr>
        <p:spPr>
          <a:xfrm>
            <a:off x="849834" y="2711560"/>
            <a:ext cx="60971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起源：十一年前，许多留学生好朋友由于信任我的代码水平和耐心，向我寻求计算机作业辅导，我非常感激和珍惜这些机会，始终认真对待每一份作业及考试，最终都交出了令他们满意的成绩。</a:t>
            </a:r>
          </a:p>
          <a:p>
            <a:pPr algn="l">
              <a:buNone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但是，后来接触了一些中介机构平台，了解到市面上中介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/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机构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/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工作室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/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留学生辅导团队不仅收费昂贵，而且几乎</a:t>
            </a:r>
            <a:r>
              <a:rPr lang="zh-CN" altLang="en-US" b="1" i="0" dirty="0">
                <a:solidFill>
                  <a:srgbClr val="363636"/>
                </a:solidFill>
                <a:effectLst/>
                <a:latin typeface="Ubuntu" panose="020B0504030602030204" pitchFamily="34" charset="0"/>
              </a:rPr>
              <a:t>无一例外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地都将作业任务</a:t>
            </a:r>
            <a:r>
              <a:rPr lang="zh-CN" altLang="en-US" b="1" i="0" dirty="0">
                <a:solidFill>
                  <a:srgbClr val="363636"/>
                </a:solidFill>
                <a:effectLst/>
                <a:latin typeface="Ubuntu" panose="020B0504030602030204" pitchFamily="34" charset="0"/>
              </a:rPr>
              <a:t>外包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出去，然而他们找的代码写手质量参差不齐（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Google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搜索 “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cs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代写”的机构绝大部分都是在国内找廉价学生写手，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并拿取</a:t>
            </a:r>
            <a:r>
              <a:rPr lang="en-US" altLang="zh-CN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50%-70%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的中介费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）。甚至有些刚认识的留学生都给我吐槽过这件事情：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05615-C108-E905-1BD7-DC05426D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94" y="2711560"/>
            <a:ext cx="4541801" cy="296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9236405-E03B-F9A3-4B3A-1E72C8149904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71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644C-E345-E0B0-73D9-6D70027A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C7BBFD-2916-5374-F945-27CF64BFDF26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培训课程及服务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D716CB-A461-0599-B006-E233218CFB68}"/>
              </a:ext>
            </a:extLst>
          </p:cNvPr>
          <p:cNvSpPr txBox="1"/>
          <p:nvPr/>
        </p:nvSpPr>
        <p:spPr>
          <a:xfrm>
            <a:off x="732917" y="1751162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1.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为什么选我们？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6DA38-D60C-CBC1-AC2B-7FE0111F59BD}"/>
              </a:ext>
            </a:extLst>
          </p:cNvPr>
          <p:cNvSpPr txBox="1"/>
          <p:nvPr/>
        </p:nvSpPr>
        <p:spPr>
          <a:xfrm>
            <a:off x="842853" y="2475349"/>
            <a:ext cx="9913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突然有一天，我的脑海里萌生了一个大胆的想法：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我想亲自为同龄人提供辅导服务，免去他们给中介机构不必要的费用，并提供高质量的答疑解惑！</a:t>
            </a:r>
            <a:endParaRPr lang="zh-CN" altLang="en-US" b="0" i="0" dirty="0">
              <a:solidFill>
                <a:srgbClr val="4A4A4A"/>
              </a:solidFill>
              <a:effectLst/>
              <a:latin typeface="Ubuntu" panose="020B0504030602030204" pitchFamily="34" charset="0"/>
            </a:endParaRPr>
          </a:p>
          <a:p>
            <a:pPr algn="l">
              <a:buNone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我很热爱技术，辅导你们能让我经常复习这些知识，解决挑战性的问题也会激发我强烈的探索欲望，同时报酬将用来减轻我在北京的房贷压力。</a:t>
            </a:r>
            <a:endParaRPr lang="en-US" altLang="zh-CN" b="0" i="0" dirty="0">
              <a:solidFill>
                <a:srgbClr val="4A4A4A"/>
              </a:solidFill>
              <a:effectLst/>
              <a:latin typeface="Ubuntu" panose="020B0504030602030204" pitchFamily="34" charset="0"/>
            </a:endParaRPr>
          </a:p>
          <a:p>
            <a:pPr algn="l">
              <a:buNone/>
            </a:pP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为了保证质量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，我向您承诺：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质量保证：得分点必做，</a:t>
            </a:r>
            <a:r>
              <a:rPr lang="en-US" altLang="zh-CN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100%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保证原创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，不违反任何诚信原则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价格优势：任何作业和考试的费用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绝对低于市场中介代写机构的费用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，也不会成为中介机构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编程风格：可以满足</a:t>
            </a:r>
            <a:r>
              <a:rPr lang="en-US" altLang="zh-CN" b="0" i="0" u="none" strike="noStrike" dirty="0">
                <a:solidFill>
                  <a:srgbClr val="3273DC"/>
                </a:solidFill>
                <a:effectLst/>
                <a:latin typeface="Ubuntu" panose="020B0504030602030204" pitchFamily="34" charset="0"/>
                <a:hlinkClick r:id="rId2"/>
              </a:rPr>
              <a:t>Google</a:t>
            </a:r>
            <a:r>
              <a:rPr lang="zh-CN" altLang="en-US" b="0" i="0" u="none" strike="noStrike" dirty="0">
                <a:solidFill>
                  <a:srgbClr val="3273DC"/>
                </a:solidFill>
                <a:effectLst/>
                <a:latin typeface="Ubuntu" panose="020B0504030602030204" pitchFamily="34" charset="0"/>
                <a:hlinkClick r:id="rId2"/>
              </a:rPr>
              <a:t>开源项目风格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，也可以按照您的要求模仿你的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coding style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如果长期合作，能确保你的每次作业代码习惯和风格一致，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模仿你的知识水平和</a:t>
            </a:r>
            <a:r>
              <a:rPr lang="en-US" altLang="zh-CN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coding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习惯</a:t>
            </a:r>
            <a:endParaRPr lang="zh-CN" altLang="en-US" b="0" i="0" dirty="0">
              <a:solidFill>
                <a:srgbClr val="4A4A4A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面试或者考试，请提前和我商量时间，我会做好充分准备，如果需要帮你控分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2C63790-3DCE-F155-BDA0-27BD10501EB4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83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CC76D-7B78-FB10-5E76-6A6A786D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A03822-D30A-C4D2-185F-677F919A5F81}"/>
              </a:ext>
            </a:extLst>
          </p:cNvPr>
          <p:cNvSpPr txBox="1"/>
          <p:nvPr/>
        </p:nvSpPr>
        <p:spPr>
          <a:xfrm>
            <a:off x="732917" y="1751162"/>
            <a:ext cx="9060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2.</a:t>
            </a:r>
            <a:r>
              <a:rPr lang="zh-CN" altLang="en-US" sz="3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我们的服务课程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D49499-C613-79F0-781A-ED340D3008D5}"/>
              </a:ext>
            </a:extLst>
          </p:cNvPr>
          <p:cNvSpPr txBox="1"/>
          <p:nvPr/>
        </p:nvSpPr>
        <p:spPr>
          <a:xfrm>
            <a:off x="842853" y="2475349"/>
            <a:ext cx="107093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0" i="0" dirty="0">
                <a:solidFill>
                  <a:srgbClr val="363636"/>
                </a:solidFill>
                <a:effectLst/>
                <a:latin typeface="Ubuntu" panose="020B0504030602030204" pitchFamily="34" charset="0"/>
              </a:rPr>
              <a:t>服务内容</a:t>
            </a:r>
          </a:p>
          <a:p>
            <a:pPr algn="l">
              <a:buNone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代写 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or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辅导英国、法国、德国、芬兰、瑞典、荷兰、美国，澳大利亚，日本，韩国，新加坡等海外留学生，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Essay, Report, assignment, homework, project, lab, final and so on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。只要是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计算机</a:t>
            </a:r>
            <a:r>
              <a:rPr lang="en-US" altLang="zh-CN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(computer science)</a:t>
            </a:r>
            <a:r>
              <a:rPr lang="zh-CN" altLang="en-US" b="1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领域的算法或开发任务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都能接，以及基础数学、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AI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算法数学理论、金融计算机、量化投资模型也都在考虑范围。此外，擅长但不限于以下领域：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AI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大模型、机器学习、深度学习、强化学习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计算机网络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408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考研知识、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TCP/IP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五层网络协议、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Linux/Windows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系统内核、驱动级开发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前后端开发、小程序开发、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Chrome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插件开发、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APP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开发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云原生安全、虚拟化服务安移动安全、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web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安全、二进制安全、逆向和破解、风控分析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电子电路、信号与系统、概率论、微积分、线性代数、数学分析、随机过程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树莓派、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UNO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、嵌入式设备（使用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C/C++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语言或者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Ubuntu" panose="020B0504030602030204" pitchFamily="34" charset="0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524B66-B7AC-74EA-9A0A-8DDDE89A2851}"/>
              </a:ext>
            </a:extLst>
          </p:cNvPr>
          <p:cNvSpPr txBox="1"/>
          <p:nvPr/>
        </p:nvSpPr>
        <p:spPr>
          <a:xfrm>
            <a:off x="2769375" y="96356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培训课程及服务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A7747B-8628-21AF-A3D2-EFFEECA6AEFA}"/>
              </a:ext>
            </a:extLst>
          </p:cNvPr>
          <p:cNvSpPr/>
          <p:nvPr/>
        </p:nvSpPr>
        <p:spPr>
          <a:xfrm>
            <a:off x="2356602" y="954074"/>
            <a:ext cx="825545" cy="7547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H" panose="00020600040101010101" pitchFamily="18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6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1087</Words>
  <Application>Microsoft Office PowerPoint</Application>
  <PresentationFormat>宽屏</PresentationFormat>
  <Paragraphs>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思源黑体 CN Medium</vt:lpstr>
      <vt:lpstr>微软雅黑</vt:lpstr>
      <vt:lpstr>Arial</vt:lpstr>
      <vt:lpstr>Ubuntu</vt:lpstr>
      <vt:lpstr>Office 主题​​</vt:lpstr>
      <vt:lpstr>清华老师计算机培训公开课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 Stefano</dc:creator>
  <cp:lastModifiedBy>Guo Stefano</cp:lastModifiedBy>
  <cp:revision>1</cp:revision>
  <dcterms:created xsi:type="dcterms:W3CDTF">2025-08-19T09:29:22Z</dcterms:created>
  <dcterms:modified xsi:type="dcterms:W3CDTF">2025-08-19T09:52:53Z</dcterms:modified>
</cp:coreProperties>
</file>