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00"/>
    <a:srgbClr val="D9B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D9D29-CB7F-8F55-06F1-759A758A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D621B-5481-D534-9331-189C65F76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5AD0E-21C5-0211-F478-D01F7C61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F48F7-3F79-DA3A-724B-83687D44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1BCF8-495E-FAEE-FA54-B91CB917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6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D197-0DA7-9D7E-BCED-959BB6C9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612E6E-4C8C-0952-F091-5804430B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B0A9B-A015-EF77-765E-A544ABD8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1B793-ECB3-393F-2BFA-3EB0D772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DD1D5-58BC-E804-558F-6DA2FA6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DC843-193C-4543-20CA-6152B58AD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048A19-4879-2AF0-04E9-7BF3144A7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E90C1-5A7D-3E11-3EEF-8991557D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AB87A-D09E-864C-9958-F37F2459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0B452-2E8C-771B-C8AB-D4311FDA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0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5DB1A-0AFC-4FAD-EAA3-93A71FDB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FD872-8472-BFF2-F80E-C0274259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BEBD7-7558-8BDF-55C2-D157C012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0E454-2F08-D8FF-9A5C-F2B9EBC4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12301-52EB-0C7F-33F2-B05E24F9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9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14BC6-DD85-A77D-8F52-30AEFEA5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B4816B-FAEB-E9E8-0AC4-EB7D62C0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C87E4-3763-CB72-C3EE-0694467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F8B7D-1421-2074-806A-420DE7C3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FDC5D-1AC8-033D-B9AA-2866CF86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5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25B1B-8372-91DF-2A29-C85EE6A5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60976-3200-6F66-E33F-20B674705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B68A68-4500-71C3-57B6-6871C7DD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5B35B-B9F8-1F09-9742-E4C3AFBF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FA1E7-80A2-068B-B240-DBF98E09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8C7843-C2D9-739C-2AF5-85FEBCE7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10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165DF-A0D2-857C-EB1A-AE0EAFAA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B4DF3-1CE5-FA83-E915-5FC15C2A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073E4-C5B2-E4D2-2358-7B673E93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0B4B86-A8BE-1414-46A7-CF7048AEC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2A0BBF-B5B7-E7A2-5C59-84D1ECA67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1EA84A-2582-ED32-28E7-EF14FECF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08E64F-9C44-2120-85C6-2E299AAA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7AB379-4B45-4E29-A701-C42248A4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03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33FAF-3104-8CB1-5F86-3EF6EFDF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C38BD7-03EC-FBD4-7AA2-0AE51347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32573-CA39-30B4-2826-69008660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E8210-EA37-C45F-B5A4-94A6D0C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1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4F6AE4-CD99-571E-D518-46B07CB9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F148C0-B930-B001-015C-4AC2CDCC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E0B1A-D9CE-F7F7-5F34-40D82F5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2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A0D24-1EEB-D56E-E285-19A86673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BFB8C-00D1-8679-3BF9-8FFFFEFB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00CADE-2C80-7E21-58E7-C9DDB810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C2A04-895D-F635-F85F-92DE0D67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631D6-26CA-137F-86BE-4B3898C4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85778-9A7A-BDE0-CBF2-01F0D2A3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1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A0E4B-3A2E-D39A-015F-7A2F5092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CA38E-EAB9-1F58-1A6C-23916F42F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0F7973-A894-6933-1BE7-FE3334E1F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4465F-6928-4517-2B19-5CA77A60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C20B3-1F23-F61A-D078-212853E9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B3A66-8D0B-1C12-8839-B9C98539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5F8CFB-6FCF-A33E-216F-A7712C16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A6F2B-120C-8EE1-DE3B-2C116B60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46043-0CA8-5157-52C0-58F73F030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71F6-10DF-498C-AA22-FF29E82FA754}" type="datetimeFigureOut">
              <a:rPr lang="zh-CN" altLang="en-US" smtClean="0"/>
              <a:t>2024-11-29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3D6C4-C037-E7B4-40B0-94502A614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17C1A-AB13-748E-BBAA-04027519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65D-45BB-4338-A68E-7BCC3A036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5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5A7EFC-263D-AA13-A542-F681090F5F45}"/>
              </a:ext>
            </a:extLst>
          </p:cNvPr>
          <p:cNvSpPr/>
          <p:nvPr/>
        </p:nvSpPr>
        <p:spPr>
          <a:xfrm>
            <a:off x="1077392" y="447040"/>
            <a:ext cx="4135120" cy="5557520"/>
          </a:xfrm>
          <a:prstGeom prst="rect">
            <a:avLst/>
          </a:prstGeom>
          <a:solidFill>
            <a:schemeClr val="accent4">
              <a:lumMod val="40000"/>
              <a:lumOff val="60000"/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D8C311-CEF1-75CD-1A81-50041F442ABF}"/>
              </a:ext>
            </a:extLst>
          </p:cNvPr>
          <p:cNvSpPr txBox="1"/>
          <p:nvPr/>
        </p:nvSpPr>
        <p:spPr>
          <a:xfrm>
            <a:off x="1196340" y="1023400"/>
            <a:ext cx="3916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</a:rPr>
              <a:t>就在刚刚</a:t>
            </a:r>
            <a:endParaRPr lang="en-US" altLang="zh-CN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Kristen ITC" panose="03050502040202030202" pitchFamily="66" charset="0"/>
            </a:endParaRPr>
          </a:p>
          <a:p>
            <a:pPr algn="ctr"/>
            <a:r>
              <a:rPr lang="en-US" altLang="zh-C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</a:rPr>
              <a:t>OpenAI</a:t>
            </a:r>
            <a:r>
              <a:rPr lang="zh-CN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</a:rPr>
              <a:t>发布</a:t>
            </a:r>
            <a:r>
              <a:rPr lang="en-US" altLang="zh-CN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Kristen ITC" panose="03050502040202030202" pitchFamily="66" charset="0"/>
              </a:rPr>
              <a:t>GPT-4o</a:t>
            </a:r>
            <a:endParaRPr lang="zh-CN" alt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795330-B087-0B96-4490-07E8A92F99DA}"/>
              </a:ext>
            </a:extLst>
          </p:cNvPr>
          <p:cNvSpPr/>
          <p:nvPr/>
        </p:nvSpPr>
        <p:spPr>
          <a:xfrm>
            <a:off x="7056660" y="447040"/>
            <a:ext cx="4135120" cy="5557520"/>
          </a:xfrm>
          <a:prstGeom prst="rect">
            <a:avLst/>
          </a:prstGeom>
          <a:solidFill>
            <a:schemeClr val="accent4">
              <a:lumMod val="40000"/>
              <a:lumOff val="60000"/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96303B-7DC7-DB1D-FC52-6E91B99780D3}"/>
              </a:ext>
            </a:extLst>
          </p:cNvPr>
          <p:cNvSpPr txBox="1"/>
          <p:nvPr/>
        </p:nvSpPr>
        <p:spPr>
          <a:xfrm>
            <a:off x="7402168" y="2314733"/>
            <a:ext cx="3787351" cy="356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体验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GPT-4</a:t>
            </a:r>
            <a:r>
              <a:rPr lang="zh-CN" altLang="en-US" dirty="0">
                <a:latin typeface="Cambria Math" panose="02040503050406030204" pitchFamily="18" charset="0"/>
              </a:rPr>
              <a:t>级别的智能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从模型和网页获取响应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分析数据并创建图表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讨论拍摄的照片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上传文件以获取摘要、写作帮助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发现并使用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GPT</a:t>
            </a:r>
            <a:r>
              <a:rPr lang="zh-CN" altLang="en-US" dirty="0">
                <a:latin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GPT</a:t>
            </a:r>
            <a:r>
              <a:rPr lang="zh-CN" altLang="en-US" dirty="0">
                <a:latin typeface="Cambria Math" panose="02040503050406030204" pitchFamily="18" charset="0"/>
              </a:rPr>
              <a:t>商店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14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Cambria Math" panose="02040503050406030204" pitchFamily="18" charset="0"/>
              </a:rPr>
              <a:t>通过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zh-CN" altLang="en-US" dirty="0">
                <a:latin typeface="Cambria Math" panose="02040503050406030204" pitchFamily="18" charset="0"/>
              </a:rPr>
              <a:t>记忆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"</a:t>
            </a:r>
            <a:r>
              <a:rPr lang="zh-CN" altLang="en-US" dirty="0">
                <a:latin typeface="Cambria Math" panose="02040503050406030204" pitchFamily="18" charset="0"/>
              </a:rPr>
              <a:t>构建更有帮助的体验</a:t>
            </a:r>
          </a:p>
          <a:p>
            <a:pPr algn="just">
              <a:spcBef>
                <a:spcPts val="1400"/>
              </a:spcBef>
            </a:pP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74C74-20D2-9DDA-7A99-96670993713B}"/>
              </a:ext>
            </a:extLst>
          </p:cNvPr>
          <p:cNvSpPr txBox="1"/>
          <p:nvPr/>
        </p:nvSpPr>
        <p:spPr>
          <a:xfrm>
            <a:off x="7402168" y="1320025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GPT-4o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的新功能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27CB7C-C17F-0C0B-22C4-2B8B7BAD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4146" y="3428999"/>
            <a:ext cx="1742288" cy="217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7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视频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视频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E57004-A087-01FA-034D-93D90E41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0" y="1394283"/>
            <a:ext cx="3657917" cy="42523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2B2EDA-0763-C166-3341-6A6E7DF3B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94" y="1468228"/>
            <a:ext cx="382557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1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编程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办公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A101FD-9DA6-DD81-F45E-7D6FA2E0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69" y="1468228"/>
            <a:ext cx="3840800" cy="40641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712416-2A44-1D2D-9DC5-4BC3C3F10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579" y="1370346"/>
            <a:ext cx="3825572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5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编程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9DA958-3847-881C-907F-316AA7E1A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567" y="1460608"/>
            <a:ext cx="3734124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7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1825A0BD-BFD2-88D6-7CC8-704F0DEEE568}"/>
              </a:ext>
            </a:extLst>
          </p:cNvPr>
          <p:cNvGrpSpPr/>
          <p:nvPr/>
        </p:nvGrpSpPr>
        <p:grpSpPr>
          <a:xfrm>
            <a:off x="3038475" y="361950"/>
            <a:ext cx="6115050" cy="6134100"/>
            <a:chOff x="3038475" y="361950"/>
            <a:chExt cx="6115050" cy="61341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B795594-EE1A-08E7-0D26-A29624A01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75" y="361950"/>
              <a:ext cx="6115050" cy="61341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995E8A5-BD3D-AA96-8B80-448D3916F63D}"/>
                </a:ext>
              </a:extLst>
            </p:cNvPr>
            <p:cNvSpPr txBox="1"/>
            <p:nvPr/>
          </p:nvSpPr>
          <p:spPr>
            <a:xfrm>
              <a:off x="3286125" y="5695950"/>
              <a:ext cx="1009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Docker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Registry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310330-779C-FC04-17C7-3AAD3961403D}"/>
                </a:ext>
              </a:extLst>
            </p:cNvPr>
            <p:cNvSpPr txBox="1"/>
            <p:nvPr/>
          </p:nvSpPr>
          <p:spPr>
            <a:xfrm>
              <a:off x="3286125" y="4362450"/>
              <a:ext cx="1009650" cy="584775"/>
            </a:xfrm>
            <a:prstGeom prst="rect">
              <a:avLst/>
            </a:prstGeom>
            <a:solidFill>
              <a:srgbClr val="FFAC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Docker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Host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3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338BD-818F-C858-4900-07655ECD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D201F-FD3D-7057-93A4-EAE39CA0C574}"/>
              </a:ext>
            </a:extLst>
          </p:cNvPr>
          <p:cNvSpPr/>
          <p:nvPr/>
        </p:nvSpPr>
        <p:spPr>
          <a:xfrm>
            <a:off x="1077392" y="447040"/>
            <a:ext cx="4135120" cy="5557520"/>
          </a:xfrm>
          <a:prstGeom prst="rect">
            <a:avLst/>
          </a:prstGeom>
          <a:solidFill>
            <a:schemeClr val="accent4">
              <a:lumMod val="40000"/>
              <a:lumOff val="60000"/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0FAA6-EC13-9DF4-53D5-FE77EDDD2B84}"/>
              </a:ext>
            </a:extLst>
          </p:cNvPr>
          <p:cNvSpPr txBox="1"/>
          <p:nvPr/>
        </p:nvSpPr>
        <p:spPr>
          <a:xfrm>
            <a:off x="1186612" y="857287"/>
            <a:ext cx="391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最清晰的👇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44B0C5-503D-B56B-50E5-DC3378C4CA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2197" y="3904275"/>
            <a:ext cx="1406083" cy="17576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984B38-A843-B25D-48E9-9D0C3F0C88A9}"/>
              </a:ext>
            </a:extLst>
          </p:cNvPr>
          <p:cNvSpPr txBox="1"/>
          <p:nvPr/>
        </p:nvSpPr>
        <p:spPr>
          <a:xfrm>
            <a:off x="1199424" y="3998247"/>
            <a:ext cx="2529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搞懂只需：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一个核心思想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两个步骤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三种常见算法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F8C482-4F64-C88B-9778-C7709DF9C6B7}"/>
              </a:ext>
            </a:extLst>
          </p:cNvPr>
          <p:cNvSpPr txBox="1"/>
          <p:nvPr/>
        </p:nvSpPr>
        <p:spPr>
          <a:xfrm>
            <a:off x="1326584" y="1844090"/>
            <a:ext cx="36367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分布式训练</a:t>
            </a:r>
            <a:endParaRPr lang="en-US" altLang="zh-CN" sz="360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ctr"/>
            <a:r>
              <a:rPr lang="en-US" altLang="zh-CN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</a:rPr>
              <a:t>AllReduce</a:t>
            </a:r>
            <a:endParaRPr lang="en-US" altLang="zh-CN" sz="5400" b="1" dirty="0">
              <a:ln w="13462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  <a:p>
            <a:pPr algn="ctr"/>
            <a:r>
              <a:rPr lang="zh-CN" altLang="en-US" sz="36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原理讲解</a:t>
            </a:r>
          </a:p>
        </p:txBody>
      </p:sp>
    </p:spTree>
    <p:extLst>
      <p:ext uri="{BB962C8B-B14F-4D97-AF65-F5344CB8AC3E}">
        <p14:creationId xmlns:p14="http://schemas.microsoft.com/office/powerpoint/2010/main" val="143361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1795330-B087-0B96-4490-07E8A92F99DA}"/>
              </a:ext>
            </a:extLst>
          </p:cNvPr>
          <p:cNvSpPr/>
          <p:nvPr/>
        </p:nvSpPr>
        <p:spPr>
          <a:xfrm>
            <a:off x="991140" y="345440"/>
            <a:ext cx="4135120" cy="5557520"/>
          </a:xfrm>
          <a:prstGeom prst="rect">
            <a:avLst/>
          </a:prstGeom>
          <a:solidFill>
            <a:schemeClr val="accent4">
              <a:lumMod val="40000"/>
              <a:lumOff val="60000"/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96303B-7DC7-DB1D-FC52-6E91B99780D3}"/>
              </a:ext>
            </a:extLst>
          </p:cNvPr>
          <p:cNvSpPr txBox="1"/>
          <p:nvPr/>
        </p:nvSpPr>
        <p:spPr>
          <a:xfrm>
            <a:off x="1222584" y="1729208"/>
            <a:ext cx="3672232" cy="3988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安全与风险管理（</a:t>
            </a:r>
            <a:r>
              <a:rPr lang="en-US" altLang="zh-CN" sz="1600" dirty="0">
                <a:latin typeface="Cambria Math" panose="02040503050406030204" pitchFamily="18" charset="0"/>
              </a:rPr>
              <a:t>Security and Risk Management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资产安全（</a:t>
            </a:r>
            <a:r>
              <a:rPr lang="en-US" altLang="zh-CN" sz="1600" dirty="0">
                <a:latin typeface="Cambria Math" panose="02040503050406030204" pitchFamily="18" charset="0"/>
              </a:rPr>
              <a:t>Asset Security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安全架构与工程（</a:t>
            </a:r>
            <a:r>
              <a:rPr lang="en-US" altLang="zh-CN" sz="1600" dirty="0">
                <a:latin typeface="Cambria Math" panose="02040503050406030204" pitchFamily="18" charset="0"/>
              </a:rPr>
              <a:t>Security Architecture and Engineering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通信与网络安全（</a:t>
            </a:r>
            <a:r>
              <a:rPr lang="en-US" altLang="zh-CN" sz="1600" dirty="0">
                <a:latin typeface="Cambria Math" panose="02040503050406030204" pitchFamily="18" charset="0"/>
              </a:rPr>
              <a:t>Communication and Network Security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身份与访问管理（</a:t>
            </a:r>
            <a:r>
              <a:rPr lang="en-US" altLang="zh-CN" sz="1600" dirty="0">
                <a:latin typeface="Cambria Math" panose="02040503050406030204" pitchFamily="18" charset="0"/>
              </a:rPr>
              <a:t>Identity and Access Management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安全评估与测试（</a:t>
            </a:r>
            <a:r>
              <a:rPr lang="en-US" altLang="zh-CN" sz="1600" dirty="0">
                <a:latin typeface="Cambria Math" panose="02040503050406030204" pitchFamily="18" charset="0"/>
              </a:rPr>
              <a:t>Security Assessment and Testing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安全运营（</a:t>
            </a:r>
            <a:r>
              <a:rPr lang="en-US" altLang="zh-CN" sz="1600" dirty="0">
                <a:latin typeface="Cambria Math" panose="02040503050406030204" pitchFamily="18" charset="0"/>
              </a:rPr>
              <a:t>Security Operations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ambria Math" panose="02040503050406030204" pitchFamily="18" charset="0"/>
              </a:rPr>
              <a:t>软件开发安全（</a:t>
            </a:r>
            <a:r>
              <a:rPr lang="en-US" altLang="zh-CN" sz="1600" dirty="0">
                <a:latin typeface="Cambria Math" panose="02040503050406030204" pitchFamily="18" charset="0"/>
              </a:rPr>
              <a:t>Software Development Security</a:t>
            </a:r>
            <a:r>
              <a:rPr lang="zh-CN" altLang="en-US" sz="1600" dirty="0">
                <a:latin typeface="Cambria Math" panose="02040503050406030204" pitchFamily="18" charset="0"/>
              </a:rPr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74C74-20D2-9DDA-7A99-96670993713B}"/>
              </a:ext>
            </a:extLst>
          </p:cNvPr>
          <p:cNvSpPr txBox="1"/>
          <p:nvPr/>
        </p:nvSpPr>
        <p:spPr>
          <a:xfrm>
            <a:off x="1336648" y="806899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CISSP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 考试范围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4BF752-4227-5D8B-A788-E37BD86725CC}"/>
              </a:ext>
            </a:extLst>
          </p:cNvPr>
          <p:cNvSpPr/>
          <p:nvPr/>
        </p:nvSpPr>
        <p:spPr>
          <a:xfrm>
            <a:off x="6965220" y="380179"/>
            <a:ext cx="4135120" cy="5557520"/>
          </a:xfrm>
          <a:prstGeom prst="rect">
            <a:avLst/>
          </a:prstGeom>
          <a:solidFill>
            <a:schemeClr val="accent4">
              <a:lumMod val="40000"/>
              <a:lumOff val="60000"/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A90763-20D0-0EE3-15E3-2585A7E6B4E4}"/>
              </a:ext>
            </a:extLst>
          </p:cNvPr>
          <p:cNvSpPr txBox="1"/>
          <p:nvPr/>
        </p:nvSpPr>
        <p:spPr>
          <a:xfrm>
            <a:off x="7196664" y="2154788"/>
            <a:ext cx="3672232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 Math" panose="02040503050406030204" pitchFamily="18" charset="0"/>
              </a:rPr>
              <a:t>2024</a:t>
            </a:r>
            <a:r>
              <a:rPr lang="zh-CN" altLang="en-US" sz="2000" dirty="0">
                <a:latin typeface="Cambria Math" panose="02040503050406030204" pitchFamily="18" charset="0"/>
              </a:rPr>
              <a:t>年可约考时间段如下（已经开放预约）：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 Math" panose="02040503050406030204" pitchFamily="18" charset="0"/>
              </a:rPr>
              <a:t>2024.04.15 – 05.15</a:t>
            </a:r>
            <a:r>
              <a:rPr lang="zh-CN" altLang="en-US" sz="2000" dirty="0">
                <a:latin typeface="Cambria Math" panose="02040503050406030204" pitchFamily="18" charset="0"/>
              </a:rPr>
              <a:t>；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 Math" panose="02040503050406030204" pitchFamily="18" charset="0"/>
              </a:rPr>
              <a:t>2024.09.01 – 09.30</a:t>
            </a:r>
            <a:r>
              <a:rPr lang="zh-CN" altLang="en-US" sz="2000" dirty="0">
                <a:latin typeface="Cambria Math" panose="02040503050406030204" pitchFamily="18" charset="0"/>
              </a:rPr>
              <a:t>；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zh-CN" altLang="en-US" sz="2000" dirty="0">
              <a:latin typeface="Cambria Math" panose="02040503050406030204" pitchFamily="18" charset="0"/>
            </a:endParaRP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 Math" panose="02040503050406030204" pitchFamily="18" charset="0"/>
              </a:rPr>
              <a:t>2024.12.01 – 202412.31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E2D2D4-1402-E999-D33C-17D228D34EDD}"/>
              </a:ext>
            </a:extLst>
          </p:cNvPr>
          <p:cNvSpPr txBox="1"/>
          <p:nvPr/>
        </p:nvSpPr>
        <p:spPr>
          <a:xfrm>
            <a:off x="7081545" y="563618"/>
            <a:ext cx="37873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CISSP</a:t>
            </a:r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 重要</a:t>
            </a:r>
            <a:endParaRPr lang="en-US" altLang="zh-C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时间节点</a:t>
            </a:r>
          </a:p>
        </p:txBody>
      </p:sp>
    </p:spTree>
    <p:extLst>
      <p:ext uri="{BB962C8B-B14F-4D97-AF65-F5344CB8AC3E}">
        <p14:creationId xmlns:p14="http://schemas.microsoft.com/office/powerpoint/2010/main" val="101933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1795330-B087-0B96-4490-07E8A92F99DA}"/>
              </a:ext>
            </a:extLst>
          </p:cNvPr>
          <p:cNvSpPr/>
          <p:nvPr/>
        </p:nvSpPr>
        <p:spPr>
          <a:xfrm>
            <a:off x="99114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74C74-20D2-9DDA-7A99-96670993713B}"/>
              </a:ext>
            </a:extLst>
          </p:cNvPr>
          <p:cNvSpPr txBox="1"/>
          <p:nvPr/>
        </p:nvSpPr>
        <p:spPr>
          <a:xfrm>
            <a:off x="109166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聊天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F7BA182-0734-FD6F-DF3C-B89EB08C2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04" y="1238060"/>
            <a:ext cx="3833192" cy="438188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聊天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8FE22F6-2516-942B-426D-0B02E42D5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128" y="1291405"/>
            <a:ext cx="3726503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1795330-B087-0B96-4490-07E8A92F99DA}"/>
              </a:ext>
            </a:extLst>
          </p:cNvPr>
          <p:cNvSpPr/>
          <p:nvPr/>
        </p:nvSpPr>
        <p:spPr>
          <a:xfrm>
            <a:off x="99114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74C74-20D2-9DDA-7A99-96670993713B}"/>
              </a:ext>
            </a:extLst>
          </p:cNvPr>
          <p:cNvSpPr txBox="1"/>
          <p:nvPr/>
        </p:nvSpPr>
        <p:spPr>
          <a:xfrm>
            <a:off x="109166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聊天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绘画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65C6FF-B982-343C-5BF0-7159F8027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879" y="1344245"/>
            <a:ext cx="3703641" cy="42447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28E037-4CE2-E3DB-E2D5-A2D316FC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128" y="1278205"/>
            <a:ext cx="3726503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2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跨境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绘画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EAD04F-D1FA-3A50-24EE-08950615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14" y="1299025"/>
            <a:ext cx="3764606" cy="42599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07BB73-1BCB-1816-9CFB-45BD674C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508" y="1479659"/>
            <a:ext cx="3756986" cy="21109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525F81-B948-6028-E514-ECBE7900C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750" y="3428999"/>
            <a:ext cx="3741744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写作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写作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3BDFB-FCC7-AC66-22A6-D13BAAEF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433" y="1395832"/>
            <a:ext cx="3817951" cy="4389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6FDAC3-36F2-E878-18E2-6EF3A81A5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04" y="1491092"/>
            <a:ext cx="3817951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设计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写作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502460-4197-0E6A-EAFA-F4A6DA6FA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4" y="1295215"/>
            <a:ext cx="3795089" cy="42675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0ADAFF-144E-55A7-861F-5366B908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939" y="1295215"/>
            <a:ext cx="3718882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音频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设计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CA2AAA-6F9D-172C-65C5-654F7A8AF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89" y="1310456"/>
            <a:ext cx="3924640" cy="43361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E54C44-1FCB-39BC-CFE1-7EFBB24A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65" y="1295215"/>
            <a:ext cx="3756986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8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EA06B40F-1926-C8BC-8B7E-C363BA2CCE12}"/>
              </a:ext>
            </a:extLst>
          </p:cNvPr>
          <p:cNvSpPr/>
          <p:nvPr/>
        </p:nvSpPr>
        <p:spPr>
          <a:xfrm>
            <a:off x="7320820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B95464-84FD-FE7C-EEE7-1E3AB494C5C7}"/>
              </a:ext>
            </a:extLst>
          </p:cNvPr>
          <p:cNvSpPr txBox="1"/>
          <p:nvPr/>
        </p:nvSpPr>
        <p:spPr>
          <a:xfrm>
            <a:off x="7421340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音频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C475E-66A1-AEBA-1DD2-4131FAD54ECA}"/>
              </a:ext>
            </a:extLst>
          </p:cNvPr>
          <p:cNvSpPr/>
          <p:nvPr/>
        </p:nvSpPr>
        <p:spPr>
          <a:xfrm>
            <a:off x="839849" y="345440"/>
            <a:ext cx="4135120" cy="5557520"/>
          </a:xfrm>
          <a:prstGeom prst="rect">
            <a:avLst/>
          </a:prstGeom>
          <a:solidFill>
            <a:schemeClr val="bg1">
              <a:alpha val="71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D4BAD8-960B-42F9-A6C2-7ED4D7C58F8F}"/>
              </a:ext>
            </a:extLst>
          </p:cNvPr>
          <p:cNvSpPr txBox="1"/>
          <p:nvPr/>
        </p:nvSpPr>
        <p:spPr>
          <a:xfrm>
            <a:off x="940369" y="631874"/>
            <a:ext cx="3787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视频</a:t>
            </a:r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AI</a:t>
            </a:r>
            <a:endParaRPr lang="zh-CN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C39C6E-B8C7-4824-8C80-695B8B51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39" y="1394283"/>
            <a:ext cx="3718882" cy="4168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72054C-964A-85F1-B00B-E4FEAA2C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5" y="1371421"/>
            <a:ext cx="3635055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3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224</Words>
  <Application>Microsoft Office PowerPoint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等线 Light</vt:lpstr>
      <vt:lpstr>方正黑体简体</vt:lpstr>
      <vt:lpstr>宋体</vt:lpstr>
      <vt:lpstr>Algerian</vt:lpstr>
      <vt:lpstr>Arial</vt:lpstr>
      <vt:lpstr>Cambria Math</vt:lpstr>
      <vt:lpstr>Kristen ITC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man Safer</dc:creator>
  <cp:lastModifiedBy>s4ferm4n@gmail.com</cp:lastModifiedBy>
  <cp:revision>15</cp:revision>
  <dcterms:created xsi:type="dcterms:W3CDTF">2024-05-14T13:06:11Z</dcterms:created>
  <dcterms:modified xsi:type="dcterms:W3CDTF">2024-11-29T09:09:54Z</dcterms:modified>
</cp:coreProperties>
</file>