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EE383-949B-4685-B1E7-BD3B4546E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4B8CC-3D82-4DA1-9448-8E5D73E9B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C4D57-EB76-475D-8E56-5DCC36ED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1EA0B-4DB5-47C9-9852-25AACC4B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31D32-913B-41D9-A1AE-23A16F60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3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F80B6-DE6D-4A07-8844-61DDDB6F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D1365-2F4F-4845-8BF7-56ED00C1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FEC9C-26D6-4B2B-BE14-F69F7EA2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0AD90-8A75-44D3-A478-0C996DD1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6A76B-EBFF-4A0E-A4F9-AB1B196E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3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DCE15D-E3EE-43A6-A266-7E6B44868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907DB-31BD-4FC5-A496-6E7DC24E6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BD17A-7C43-4DC7-8A9C-1AB5FFA8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00B50-F97C-4A77-BDA6-31C4D1B5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AECD6-E398-45C9-B40B-065C43B8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70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2790A-77F5-49B9-979D-27F09FAF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0D590-C439-40E4-B3D6-81C607B1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86268-D281-4876-9E2A-640E053A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31171-2629-45CD-93EE-ACAE3B1D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79211-24E6-4280-A403-07D76768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4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F8222-3307-478F-86B4-D6AF4EC8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C1B40-2980-4931-9674-06F87DB8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11BB-B01C-4732-BF96-19778DEE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70A99-4E52-4F2B-BBFE-C5676F0E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F22DA-9436-4FC0-8620-7573988E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92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0C2FA-1FB0-43AA-B7E3-F64CF6BB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498B5-CF85-40AB-AA02-E131CE75E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B07B4-E39F-4A01-805F-EBE528920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85426-6183-4C82-A1BE-3858C080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12E20-EB5B-4876-AFC6-9003D99B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AC06D-6DF0-486A-8AF3-5544C4BE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4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292E1-0E2C-4BA5-8677-DDB1B999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AD3904-1A97-42D3-8111-879D78F09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D2F685-5031-4757-A06A-A4328339D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5CE2F3-72F0-4D2F-A540-904E6805B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7E7DA6-3A6D-41F3-93D9-72AEC7C7F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40D6C0-F2DE-4894-8CEC-897062A4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9EA6EE-054D-45B9-810E-9CC43F23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86716B-3800-450D-A741-D8A1B682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5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36FD3-999C-4FA3-BDD6-34AED9E0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BA100E-EBA8-4071-A7D6-384EF404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3A03D3-86AE-4D0E-B4CC-30AA23EA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769D93-8CD1-463A-AD93-32F2B78D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60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92EA22-6418-49E6-A04D-33CEDD05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D7C8A-0A32-48F8-A98E-0E09CCFA3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A6F2D-A79C-462E-B5D1-C5AC8111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7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2FED2-297E-491D-9AF0-69F01AA4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A2B694-8DF9-4111-AD6C-BE21877A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7AEBA1-8D2D-4EEE-A93E-7DD6EE652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6B76D8-7198-42E0-92AD-BC5221EF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03274-A464-47BA-801B-9FC991DA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B26F28-50BB-4D55-8F8F-AA0821BC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6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D01F0-7029-4252-90D3-C8BFE146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DFE985-0F59-4C47-9291-9F176A0A8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EADE74-2C25-4936-A853-F9950B240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6AAAF8-80B8-4620-832F-27A8FC91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DA58E-150C-40B7-AE29-9737F924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D2581-B68A-439C-A878-F30A3029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6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F47B89-7221-4222-853D-DD7A770F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31614-A535-46F7-B4B8-998E4A53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F2A1D-6CBA-492B-ADCE-F774497EB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315D-3060-4407-94C9-5A81909C46E5}" type="datetimeFigureOut">
              <a:rPr lang="zh-CN" altLang="en-US" smtClean="0"/>
              <a:t>2025-02-05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8C188-7CEE-4711-B352-AB487F0C0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E0823-A8B1-439C-AAEC-82185B679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3D0E-91A7-4C60-A4F8-233587A006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4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epseek-api · GitHub Topics · GitHub">
            <a:extLst>
              <a:ext uri="{FF2B5EF4-FFF2-40B4-BE49-F238E27FC236}">
                <a16:creationId xmlns:a16="http://schemas.microsoft.com/office/drawing/2014/main" id="{8ED9E848-CC16-4637-B897-5B2A74C80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060" y="3737505"/>
            <a:ext cx="1995695" cy="19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EE4062-AA62-4473-BA14-A9A5250F2E7C}"/>
              </a:ext>
            </a:extLst>
          </p:cNvPr>
          <p:cNvSpPr/>
          <p:nvPr/>
        </p:nvSpPr>
        <p:spPr>
          <a:xfrm>
            <a:off x="1217814" y="1001856"/>
            <a:ext cx="3532909" cy="2535382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031E24-250B-4929-AFD9-919BA8E7385A}"/>
              </a:ext>
            </a:extLst>
          </p:cNvPr>
          <p:cNvSpPr/>
          <p:nvPr/>
        </p:nvSpPr>
        <p:spPr>
          <a:xfrm>
            <a:off x="1882060" y="801589"/>
            <a:ext cx="2086495" cy="438060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32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Deepseek</a:t>
            </a:r>
            <a:r>
              <a:rPr lang="zh-CN" altLang="en-US" sz="1600" dirty="0"/>
              <a:t>介绍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4F4064-819E-4E8B-98F9-22FAD9B3D7AF}"/>
              </a:ext>
            </a:extLst>
          </p:cNvPr>
          <p:cNvSpPr/>
          <p:nvPr/>
        </p:nvSpPr>
        <p:spPr>
          <a:xfrm>
            <a:off x="1860015" y="1598175"/>
            <a:ext cx="286789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由连文腾于 </a:t>
            </a:r>
            <a:r>
              <a:rPr lang="en-US" altLang="zh-CN" sz="1400" dirty="0"/>
              <a:t>2023 </a:t>
            </a:r>
            <a:r>
              <a:rPr lang="zh-CN" altLang="en-US" sz="1400" dirty="0"/>
              <a:t>年在中国创立</a:t>
            </a:r>
            <a:r>
              <a:rPr lang="en-US" altLang="zh-CN" sz="1400" dirty="0"/>
              <a:t>V3 </a:t>
            </a:r>
            <a:r>
              <a:rPr lang="zh-CN" altLang="en-US" sz="1400" dirty="0"/>
              <a:t>模型最终训练成本为 </a:t>
            </a:r>
            <a:r>
              <a:rPr lang="en-US" altLang="zh-CN" sz="1400" dirty="0"/>
              <a:t>600 </a:t>
            </a:r>
            <a:r>
              <a:rPr lang="zh-CN" altLang="en-US" sz="1400" dirty="0"/>
              <a:t>美元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开源可用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DeepSeek</a:t>
            </a:r>
            <a:r>
              <a:rPr lang="en-US" altLang="zh-CN" sz="1400" dirty="0"/>
              <a:t> R1 </a:t>
            </a:r>
            <a:r>
              <a:rPr lang="zh-CN" altLang="en-US" sz="1400" dirty="0"/>
              <a:t>模型成为 </a:t>
            </a:r>
            <a:r>
              <a:rPr lang="en-US" altLang="zh-CN" sz="1400" dirty="0"/>
              <a:t>Apple </a:t>
            </a:r>
            <a:r>
              <a:rPr lang="zh-CN" altLang="en-US" sz="1400" dirty="0"/>
              <a:t>上下载量最高的应用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12E810-5E7C-4765-8699-98DE7EE1882B}"/>
              </a:ext>
            </a:extLst>
          </p:cNvPr>
          <p:cNvSpPr/>
          <p:nvPr/>
        </p:nvSpPr>
        <p:spPr>
          <a:xfrm>
            <a:off x="4911436" y="993542"/>
            <a:ext cx="5918486" cy="2543696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9E7FDD5-1EB7-4170-AAD1-395FC9002564}"/>
              </a:ext>
            </a:extLst>
          </p:cNvPr>
          <p:cNvSpPr/>
          <p:nvPr/>
        </p:nvSpPr>
        <p:spPr>
          <a:xfrm>
            <a:off x="6597218" y="823410"/>
            <a:ext cx="2086495" cy="463441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32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模型架构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9C9B8F-E5B6-4706-8B37-BED8D94E3A74}"/>
              </a:ext>
            </a:extLst>
          </p:cNvPr>
          <p:cNvSpPr/>
          <p:nvPr/>
        </p:nvSpPr>
        <p:spPr>
          <a:xfrm>
            <a:off x="6436821" y="1341566"/>
            <a:ext cx="23912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/>
              <a:t>采用专家混合</a:t>
            </a:r>
            <a:r>
              <a:rPr lang="en-US" altLang="zh-CN" sz="1600"/>
              <a:t>(MoE)</a:t>
            </a:r>
            <a:r>
              <a:rPr lang="zh-CN" altLang="en-US" sz="1600"/>
              <a:t>架构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334CC0-02E4-4E3C-9AB6-C84D702B22AB}"/>
              </a:ext>
            </a:extLst>
          </p:cNvPr>
          <p:cNvCxnSpPr>
            <a:cxnSpLocks/>
          </p:cNvCxnSpPr>
          <p:nvPr/>
        </p:nvCxnSpPr>
        <p:spPr>
          <a:xfrm>
            <a:off x="4920400" y="1749721"/>
            <a:ext cx="5918486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A4FB67E-BC4D-469C-A658-987C8134DAEF}"/>
              </a:ext>
            </a:extLst>
          </p:cNvPr>
          <p:cNvSpPr/>
          <p:nvPr/>
        </p:nvSpPr>
        <p:spPr>
          <a:xfrm>
            <a:off x="5564882" y="1875312"/>
            <a:ext cx="565268" cy="1447682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89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Fine</a:t>
            </a:r>
          </a:p>
          <a:p>
            <a:pPr algn="ctr"/>
            <a:r>
              <a:rPr lang="en-US" altLang="zh-CN" sz="1100"/>
              <a:t>Tune</a:t>
            </a:r>
            <a:endParaRPr lang="zh-CN" altLang="en-US" sz="11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59303A1-6909-49A5-978D-B1029A31D7F6}"/>
              </a:ext>
            </a:extLst>
          </p:cNvPr>
          <p:cNvSpPr/>
          <p:nvPr/>
        </p:nvSpPr>
        <p:spPr>
          <a:xfrm>
            <a:off x="6800708" y="1884837"/>
            <a:ext cx="614676" cy="1447682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89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GRPO</a:t>
            </a:r>
            <a:endParaRPr lang="zh-CN" altLang="en-US" sz="11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EF6A61F-54EA-4B13-A433-366A6A3741B6}"/>
              </a:ext>
            </a:extLst>
          </p:cNvPr>
          <p:cNvSpPr/>
          <p:nvPr/>
        </p:nvSpPr>
        <p:spPr>
          <a:xfrm>
            <a:off x="8118445" y="1884837"/>
            <a:ext cx="565268" cy="1447682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89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Fine</a:t>
            </a:r>
          </a:p>
          <a:p>
            <a:pPr algn="ctr"/>
            <a:r>
              <a:rPr lang="en-US" altLang="zh-CN" sz="1100" dirty="0"/>
              <a:t>Tune</a:t>
            </a:r>
            <a:endParaRPr lang="zh-CN" altLang="en-US" sz="11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F380515-555A-4D51-B5FB-C3524B2C6ED2}"/>
              </a:ext>
            </a:extLst>
          </p:cNvPr>
          <p:cNvSpPr/>
          <p:nvPr/>
        </p:nvSpPr>
        <p:spPr>
          <a:xfrm>
            <a:off x="9417832" y="1884837"/>
            <a:ext cx="667461" cy="1447682"/>
          </a:xfrm>
          <a:prstGeom prst="round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89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GRPO</a:t>
            </a:r>
            <a:endParaRPr lang="zh-CN" altLang="en-US" sz="11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D14A05-9800-47C9-CCD8-6651D326F3FF}"/>
              </a:ext>
            </a:extLst>
          </p:cNvPr>
          <p:cNvSpPr/>
          <p:nvPr/>
        </p:nvSpPr>
        <p:spPr>
          <a:xfrm>
            <a:off x="1217814" y="3730418"/>
            <a:ext cx="3183857" cy="2047781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27AC30B-4091-07E8-630D-C6C130F56709}"/>
              </a:ext>
            </a:extLst>
          </p:cNvPr>
          <p:cNvSpPr/>
          <p:nvPr/>
        </p:nvSpPr>
        <p:spPr>
          <a:xfrm>
            <a:off x="1702118" y="3595114"/>
            <a:ext cx="2279596" cy="416874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32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Deepseek</a:t>
            </a:r>
            <a:r>
              <a:rPr lang="zh-CN" altLang="en-US" sz="1600" dirty="0"/>
              <a:t>模型参数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8FB243-BCF4-C38A-7657-7240E0345707}"/>
              </a:ext>
            </a:extLst>
          </p:cNvPr>
          <p:cNvSpPr/>
          <p:nvPr/>
        </p:nvSpPr>
        <p:spPr>
          <a:xfrm>
            <a:off x="2228023" y="4037603"/>
            <a:ext cx="2578782" cy="1691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ts val="1800"/>
              </a:lnSpc>
            </a:pPr>
            <a:r>
              <a:rPr lang="zh-CN" altLang="en-US" sz="1400" b="0" i="0" dirty="0">
                <a:solidFill>
                  <a:srgbClr val="060607"/>
                </a:solidFill>
                <a:effectLst/>
                <a:latin typeface="inherit"/>
              </a:rPr>
              <a:t>基础模型拥有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inherit"/>
              </a:rPr>
              <a:t>6710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inherit"/>
              </a:rPr>
              <a:t>亿参数</a:t>
            </a:r>
            <a:endParaRPr lang="en-US" altLang="zh-CN" sz="1400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ts val="1800"/>
              </a:lnSpc>
            </a:pPr>
            <a:endParaRPr lang="zh-CN" altLang="en-US" sz="1400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ts val="1800"/>
              </a:lnSpc>
            </a:pPr>
            <a:r>
              <a:rPr lang="zh-CN" altLang="en-US" sz="1400" b="0" i="0" dirty="0">
                <a:solidFill>
                  <a:srgbClr val="060607"/>
                </a:solidFill>
                <a:effectLst/>
                <a:latin typeface="inherit"/>
              </a:rPr>
              <a:t>动态激活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inherit"/>
              </a:rPr>
              <a:t>370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inherit"/>
              </a:rPr>
              <a:t>亿参数</a:t>
            </a:r>
            <a:endParaRPr lang="en-US" altLang="zh-CN" sz="1400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ts val="1800"/>
              </a:lnSpc>
            </a:pPr>
            <a:endParaRPr lang="zh-CN" altLang="en-US" sz="1400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ts val="1800"/>
              </a:lnSpc>
            </a:pPr>
            <a:r>
              <a:rPr lang="zh-CN" altLang="en-US" sz="1400" b="0" i="0" dirty="0">
                <a:solidFill>
                  <a:srgbClr val="060607"/>
                </a:solidFill>
                <a:effectLst/>
                <a:latin typeface="inherit"/>
              </a:rPr>
              <a:t>在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inherit"/>
              </a:rPr>
              <a:t>14.8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inherit"/>
              </a:rPr>
              <a:t>万亿个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inherit"/>
              </a:rPr>
              <a:t>token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inherit"/>
              </a:rPr>
              <a:t>上训练</a:t>
            </a:r>
          </a:p>
          <a:p>
            <a:pPr algn="l" fontAlgn="base">
              <a:lnSpc>
                <a:spcPts val="1800"/>
              </a:lnSpc>
            </a:pPr>
            <a:endParaRPr lang="en-US" altLang="zh-CN" sz="1400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ts val="1800"/>
              </a:lnSpc>
            </a:pPr>
            <a:r>
              <a:rPr lang="en-US" altLang="zh-CN" sz="1400" b="0" i="0" dirty="0" err="1">
                <a:solidFill>
                  <a:srgbClr val="060607"/>
                </a:solidFill>
                <a:effectLst/>
                <a:latin typeface="inherit"/>
              </a:rPr>
              <a:t>MoE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inherit"/>
              </a:rPr>
              <a:t>架构与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inherit"/>
              </a:rPr>
              <a:t>16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inherit"/>
              </a:rPr>
              <a:t>个专家网络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47AC88-D7E8-DE6C-4E18-D25D10BFEBF3}"/>
              </a:ext>
            </a:extLst>
          </p:cNvPr>
          <p:cNvSpPr/>
          <p:nvPr/>
        </p:nvSpPr>
        <p:spPr>
          <a:xfrm>
            <a:off x="6468687" y="3761310"/>
            <a:ext cx="4361235" cy="201689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4CBB7D7-7E72-AC70-88EC-8D38048B5DF2}"/>
              </a:ext>
            </a:extLst>
          </p:cNvPr>
          <p:cNvSpPr/>
          <p:nvPr/>
        </p:nvSpPr>
        <p:spPr>
          <a:xfrm>
            <a:off x="7415384" y="3609061"/>
            <a:ext cx="2279596" cy="376984"/>
          </a:xfrm>
          <a:prstGeom prst="round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  <a:alpha val="32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性能与成本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059AF6E-D53A-74EA-705F-3D5C79D9A874}"/>
              </a:ext>
            </a:extLst>
          </p:cNvPr>
          <p:cNvSpPr/>
          <p:nvPr/>
        </p:nvSpPr>
        <p:spPr>
          <a:xfrm>
            <a:off x="7777536" y="4079786"/>
            <a:ext cx="2854606" cy="1698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800"/>
              </a:lnSpc>
            </a:pPr>
            <a:r>
              <a:rPr lang="zh-CN" altLang="en-US" sz="1400" dirty="0"/>
              <a:t>上下文窗口为</a:t>
            </a:r>
            <a:r>
              <a:rPr lang="en-US" altLang="zh-CN" sz="1400" dirty="0"/>
              <a:t>128K</a:t>
            </a:r>
            <a:r>
              <a:rPr lang="zh-CN" altLang="en-US" sz="1400" dirty="0"/>
              <a:t>个</a:t>
            </a:r>
            <a:r>
              <a:rPr lang="en-US" altLang="zh-CN" sz="1400" dirty="0"/>
              <a:t>token</a:t>
            </a:r>
          </a:p>
          <a:p>
            <a:pPr fontAlgn="base">
              <a:lnSpc>
                <a:spcPts val="1800"/>
              </a:lnSpc>
            </a:pPr>
            <a:endParaRPr lang="en-US" altLang="zh-CN" sz="1400" dirty="0"/>
          </a:p>
          <a:p>
            <a:pPr fontAlgn="base">
              <a:lnSpc>
                <a:spcPts val="1800"/>
              </a:lnSpc>
            </a:pPr>
            <a:r>
              <a:rPr lang="zh-CN" altLang="en-US" sz="1400" dirty="0"/>
              <a:t>每秒处理速度为</a:t>
            </a:r>
            <a:r>
              <a:rPr lang="en-US" altLang="zh-CN" sz="1400" dirty="0"/>
              <a:t>14.2</a:t>
            </a:r>
            <a:r>
              <a:rPr lang="zh-CN" altLang="en-US" sz="1400" dirty="0"/>
              <a:t>个</a:t>
            </a:r>
            <a:r>
              <a:rPr lang="en-US" altLang="zh-CN" sz="1400" dirty="0"/>
              <a:t>token</a:t>
            </a:r>
          </a:p>
          <a:p>
            <a:pPr fontAlgn="base">
              <a:lnSpc>
                <a:spcPts val="1800"/>
              </a:lnSpc>
            </a:pPr>
            <a:endParaRPr lang="en-US" altLang="zh-CN" sz="1400" dirty="0"/>
          </a:p>
          <a:p>
            <a:pPr fontAlgn="base">
              <a:lnSpc>
                <a:spcPts val="1800"/>
              </a:lnSpc>
            </a:pPr>
            <a:r>
              <a:rPr lang="en-US" altLang="zh-CN" sz="1400" dirty="0"/>
              <a:t>API</a:t>
            </a:r>
            <a:r>
              <a:rPr lang="zh-CN" altLang="en-US" sz="1400" dirty="0"/>
              <a:t>成本为每</a:t>
            </a:r>
            <a:r>
              <a:rPr lang="en-US" altLang="zh-CN" sz="1400" dirty="0"/>
              <a:t>100</a:t>
            </a:r>
            <a:r>
              <a:rPr lang="zh-CN" altLang="en-US" sz="1400" dirty="0"/>
              <a:t>万个</a:t>
            </a:r>
            <a:r>
              <a:rPr lang="en-US" altLang="zh-CN" sz="1400" dirty="0"/>
              <a:t>token 8</a:t>
            </a:r>
            <a:r>
              <a:rPr lang="zh-CN" altLang="en-US" sz="1400" dirty="0"/>
              <a:t>美元</a:t>
            </a:r>
            <a:endParaRPr lang="en-US" altLang="zh-CN" sz="1400" dirty="0"/>
          </a:p>
          <a:p>
            <a:pPr fontAlgn="base">
              <a:lnSpc>
                <a:spcPts val="1800"/>
              </a:lnSpc>
            </a:pPr>
            <a:endParaRPr lang="en-US" altLang="zh-CN" sz="1400" dirty="0"/>
          </a:p>
          <a:p>
            <a:pPr fontAlgn="base">
              <a:lnSpc>
                <a:spcPts val="1800"/>
              </a:lnSpc>
            </a:pPr>
            <a:r>
              <a:rPr lang="zh-CN" altLang="en-US" sz="1400" dirty="0"/>
              <a:t>需要</a:t>
            </a:r>
            <a:r>
              <a:rPr lang="en-US" altLang="zh-CN" sz="1400" dirty="0"/>
              <a:t>2000</a:t>
            </a:r>
            <a:r>
              <a:rPr lang="zh-CN" altLang="en-US" sz="1400" dirty="0"/>
              <a:t>个</a:t>
            </a:r>
            <a:r>
              <a:rPr lang="en-US" altLang="zh-CN" sz="1400" dirty="0"/>
              <a:t>Nvidia</a:t>
            </a:r>
            <a:r>
              <a:rPr lang="zh-CN" altLang="en-US" sz="1400" dirty="0"/>
              <a:t>芯片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F29EC38-0D9A-4D77-EB92-D001EE72E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54544"/>
              </p:ext>
            </p:extLst>
          </p:nvPr>
        </p:nvGraphicFramePr>
        <p:xfrm>
          <a:off x="1217814" y="5857552"/>
          <a:ext cx="9612108" cy="29481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2851">
                  <a:extLst>
                    <a:ext uri="{9D8B030D-6E8A-4147-A177-3AD203B41FA5}">
                      <a16:colId xmlns:a16="http://schemas.microsoft.com/office/drawing/2014/main" val="227929697"/>
                    </a:ext>
                  </a:extLst>
                </a:gridCol>
                <a:gridCol w="3633946">
                  <a:extLst>
                    <a:ext uri="{9D8B030D-6E8A-4147-A177-3AD203B41FA5}">
                      <a16:colId xmlns:a16="http://schemas.microsoft.com/office/drawing/2014/main" val="2442127128"/>
                    </a:ext>
                  </a:extLst>
                </a:gridCol>
                <a:gridCol w="3835311">
                  <a:extLst>
                    <a:ext uri="{9D8B030D-6E8A-4147-A177-3AD203B41FA5}">
                      <a16:colId xmlns:a16="http://schemas.microsoft.com/office/drawing/2014/main" val="35566298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effectLst/>
                        </a:rPr>
                        <a:t>DeepSeek-R1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effectLst/>
                        </a:rPr>
                        <a:t>OpenAI</a:t>
                      </a:r>
                      <a:r>
                        <a:rPr lang="zh-CN" altLang="en-US" sz="1400" b="1" kern="1200" dirty="0">
                          <a:solidFill>
                            <a:schemeClr val="lt1"/>
                          </a:solidFill>
                          <a:effectLst/>
                        </a:rPr>
                        <a:t>对比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93622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基础架构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MoE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，具有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256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个路由专家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带有编码器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-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解码器的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Transformer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块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14626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参数效率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使用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FP8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混合精度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标准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Transformer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实现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851010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内存优化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多头潜在注意力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多头自注意力机制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2507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处理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双重管道算法用于重叠通信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顺序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Transformer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块处理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512336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训练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仅需要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2000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个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Nvidia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芯片进行训练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大约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25K Nvidia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芯片超过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90-100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天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037389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effectLst/>
                        </a:rPr>
                        <a:t>MATH-500</a:t>
                      </a:r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性能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得分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97.3%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OpenAI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得分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96.4%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061595"/>
                  </a:ext>
                </a:extLst>
              </a:tr>
              <a:tr h="436141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编码能力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2029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年在</a:t>
                      </a: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Codeforces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上的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ELO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评级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OpenAI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估计的</a:t>
                      </a:r>
                      <a:r>
                        <a:rPr lang="en-US" altLang="zh-CN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Codeforces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 ELO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评级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1673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95476"/>
                  </a:ext>
                </a:extLst>
              </a:tr>
              <a:tr h="315319">
                <a:tc>
                  <a:txBody>
                    <a:bodyPr/>
                    <a:lstStyle/>
                    <a:p>
                      <a:r>
                        <a:rPr lang="zh-CN" altLang="en-US" sz="1400" b="1" kern="1200" dirty="0">
                          <a:solidFill>
                            <a:schemeClr val="dk1"/>
                          </a:solidFill>
                          <a:effectLst/>
                        </a:rPr>
                        <a:t>成本效率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API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成本每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万个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token 2-8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美元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API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成本每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100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万个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effectLst/>
                        </a:rPr>
                        <a:t>token 15-60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美元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71665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7C9A52-7D9C-AD70-91BF-F8BA3199D8AA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130150" y="2599153"/>
            <a:ext cx="670558" cy="952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F711E75-79D0-ACFA-96AD-CA5BA4959146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415384" y="2608678"/>
            <a:ext cx="70306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088C7A-F0F2-0633-6F0B-AFD83502D1F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683713" y="2608678"/>
            <a:ext cx="73411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DEF5840-5AC6-D8A5-DA3B-3F7C0E1AB432}"/>
              </a:ext>
            </a:extLst>
          </p:cNvPr>
          <p:cNvCxnSpPr>
            <a:cxnSpLocks/>
          </p:cNvCxnSpPr>
          <p:nvPr/>
        </p:nvCxnSpPr>
        <p:spPr>
          <a:xfrm>
            <a:off x="5074024" y="2572855"/>
            <a:ext cx="507970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69C8022-7159-F165-8BFF-07B350BD4B82}"/>
              </a:ext>
            </a:extLst>
          </p:cNvPr>
          <p:cNvSpPr txBox="1"/>
          <p:nvPr/>
        </p:nvSpPr>
        <p:spPr>
          <a:xfrm>
            <a:off x="4830763" y="2177791"/>
            <a:ext cx="835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</a:rPr>
              <a:t>DeepSeekV3</a:t>
            </a:r>
            <a:endParaRPr lang="zh-CN" altLang="en-US" sz="1100" dirty="0">
              <a:solidFill>
                <a:schemeClr val="dk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605A44-F9E7-2E2E-0CB6-665E9686DF6B}"/>
              </a:ext>
            </a:extLst>
          </p:cNvPr>
          <p:cNvSpPr txBox="1"/>
          <p:nvPr/>
        </p:nvSpPr>
        <p:spPr>
          <a:xfrm>
            <a:off x="9974659" y="2212592"/>
            <a:ext cx="8354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chemeClr val="dk1"/>
                </a:solidFill>
              </a:rPr>
              <a:t>DeepSeekR1</a:t>
            </a:r>
            <a:endParaRPr lang="zh-CN" altLang="en-US" sz="1100" dirty="0">
              <a:solidFill>
                <a:schemeClr val="dk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ADC7BEE-2343-D73B-4E3A-7FDBDC79CE2B}"/>
              </a:ext>
            </a:extLst>
          </p:cNvPr>
          <p:cNvCxnSpPr>
            <a:cxnSpLocks/>
          </p:cNvCxnSpPr>
          <p:nvPr/>
        </p:nvCxnSpPr>
        <p:spPr>
          <a:xfrm>
            <a:off x="10085293" y="2608678"/>
            <a:ext cx="54684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E631D2D-EFE0-D6E1-D649-1E9233BCEB91}"/>
              </a:ext>
            </a:extLst>
          </p:cNvPr>
          <p:cNvSpPr txBox="1"/>
          <p:nvPr/>
        </p:nvSpPr>
        <p:spPr>
          <a:xfrm>
            <a:off x="6208616" y="3049704"/>
            <a:ext cx="58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强化学习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95F282F7-23E4-C051-D565-DE5C37730D14}"/>
              </a:ext>
            </a:extLst>
          </p:cNvPr>
          <p:cNvSpPr/>
          <p:nvPr/>
        </p:nvSpPr>
        <p:spPr>
          <a:xfrm rot="16200000">
            <a:off x="6357449" y="2771398"/>
            <a:ext cx="152400" cy="24028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025A27B6-C7FB-F35A-7F79-3FE4F258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107" y="2170248"/>
            <a:ext cx="428571" cy="46666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D3B7A2E0-580A-6622-0248-1CBD30FB5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579" y="2785070"/>
            <a:ext cx="447619" cy="44761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9F471B83-6DF7-476C-5D3A-A54C32CFB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964" y="1598175"/>
            <a:ext cx="514286" cy="485714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2F57A6EB-FAD8-C3D9-1803-5E68C7CE9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783" y="4000434"/>
            <a:ext cx="438378" cy="417166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8747ED67-291F-A83E-872C-9F9858F0BC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3744" y="4392093"/>
            <a:ext cx="460255" cy="501349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A492969-ED03-30A9-CD58-9FDEB04BB8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20" y="4942440"/>
            <a:ext cx="447619" cy="457143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9F74E9F-2B3E-3740-144A-60BCB0E2E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1976" y="5344237"/>
            <a:ext cx="435185" cy="384414"/>
          </a:xfrm>
          <a:prstGeom prst="rect">
            <a:avLst/>
          </a:prstGeom>
        </p:spPr>
      </p:pic>
      <p:pic>
        <p:nvPicPr>
          <p:cNvPr id="1025" name="图片 1024">
            <a:extLst>
              <a:ext uri="{FF2B5EF4-FFF2-40B4-BE49-F238E27FC236}">
                <a16:creationId xmlns:a16="http://schemas.microsoft.com/office/drawing/2014/main" id="{40898BD6-1A58-FEC7-27EF-CEF62ED61F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3477" y="5299672"/>
            <a:ext cx="438583" cy="422032"/>
          </a:xfrm>
          <a:prstGeom prst="rect">
            <a:avLst/>
          </a:prstGeom>
        </p:spPr>
      </p:pic>
      <p:pic>
        <p:nvPicPr>
          <p:cNvPr id="1028" name="图片 1027">
            <a:extLst>
              <a:ext uri="{FF2B5EF4-FFF2-40B4-BE49-F238E27FC236}">
                <a16:creationId xmlns:a16="http://schemas.microsoft.com/office/drawing/2014/main" id="{CC587DF1-CF0E-32EB-4B78-1B4835E63B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37911" y="4036801"/>
            <a:ext cx="509612" cy="433170"/>
          </a:xfrm>
          <a:prstGeom prst="rect">
            <a:avLst/>
          </a:prstGeom>
        </p:spPr>
      </p:pic>
      <p:pic>
        <p:nvPicPr>
          <p:cNvPr id="1030" name="图片 1029">
            <a:extLst>
              <a:ext uri="{FF2B5EF4-FFF2-40B4-BE49-F238E27FC236}">
                <a16:creationId xmlns:a16="http://schemas.microsoft.com/office/drawing/2014/main" id="{44DEDD79-307C-566C-94B9-84C6B836E5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6189" y="4428950"/>
            <a:ext cx="455871" cy="455871"/>
          </a:xfrm>
          <a:prstGeom prst="rect">
            <a:avLst/>
          </a:prstGeom>
        </p:spPr>
      </p:pic>
      <p:pic>
        <p:nvPicPr>
          <p:cNvPr id="1032" name="图片 1031">
            <a:extLst>
              <a:ext uri="{FF2B5EF4-FFF2-40B4-BE49-F238E27FC236}">
                <a16:creationId xmlns:a16="http://schemas.microsoft.com/office/drawing/2014/main" id="{49973BAE-9AC2-F26C-734A-CA84A98F81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7911" y="4857197"/>
            <a:ext cx="457143" cy="495238"/>
          </a:xfrm>
          <a:prstGeom prst="rect">
            <a:avLst/>
          </a:prstGeom>
        </p:spPr>
      </p:pic>
      <p:sp>
        <p:nvSpPr>
          <p:cNvPr id="1034" name="矩形: 圆角 1033">
            <a:extLst>
              <a:ext uri="{FF2B5EF4-FFF2-40B4-BE49-F238E27FC236}">
                <a16:creationId xmlns:a16="http://schemas.microsoft.com/office/drawing/2014/main" id="{A9D769B7-C40A-2037-F220-E996F73B5B1C}"/>
              </a:ext>
            </a:extLst>
          </p:cNvPr>
          <p:cNvSpPr/>
          <p:nvPr/>
        </p:nvSpPr>
        <p:spPr>
          <a:xfrm>
            <a:off x="1217814" y="104775"/>
            <a:ext cx="9612108" cy="6389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一张图带你深入了解</a:t>
            </a:r>
            <a:r>
              <a:rPr lang="en-US" altLang="zh-CN" sz="32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DeepSeek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5" name="文本框 1034">
            <a:extLst>
              <a:ext uri="{FF2B5EF4-FFF2-40B4-BE49-F238E27FC236}">
                <a16:creationId xmlns:a16="http://schemas.microsoft.com/office/drawing/2014/main" id="{071FC7E7-5AF7-5E0B-401D-30A62EDD8566}"/>
              </a:ext>
            </a:extLst>
          </p:cNvPr>
          <p:cNvSpPr txBox="1"/>
          <p:nvPr/>
        </p:nvSpPr>
        <p:spPr>
          <a:xfrm>
            <a:off x="3663568" y="3206432"/>
            <a:ext cx="115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@THU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斜杠青年</a:t>
            </a:r>
          </a:p>
        </p:txBody>
      </p: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DA941606-7958-6869-2980-112814D5DDAA}"/>
              </a:ext>
            </a:extLst>
          </p:cNvPr>
          <p:cNvSpPr txBox="1"/>
          <p:nvPr/>
        </p:nvSpPr>
        <p:spPr>
          <a:xfrm>
            <a:off x="9653399" y="1245322"/>
            <a:ext cx="115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@THU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斜杠青年</a:t>
            </a:r>
          </a:p>
        </p:txBody>
      </p: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E8191EDA-7079-62D6-5CF5-1C9FA756F194}"/>
              </a:ext>
            </a:extLst>
          </p:cNvPr>
          <p:cNvSpPr txBox="1"/>
          <p:nvPr/>
        </p:nvSpPr>
        <p:spPr>
          <a:xfrm>
            <a:off x="9752531" y="3806730"/>
            <a:ext cx="115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@THU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斜杠青年</a:t>
            </a:r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91BB74E6-DD33-71AC-093C-3A1EB06F51F6}"/>
              </a:ext>
            </a:extLst>
          </p:cNvPr>
          <p:cNvSpPr txBox="1"/>
          <p:nvPr/>
        </p:nvSpPr>
        <p:spPr>
          <a:xfrm>
            <a:off x="4752810" y="3696342"/>
            <a:ext cx="115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@THU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斜杠青年</a:t>
            </a:r>
          </a:p>
        </p:txBody>
      </p:sp>
      <p:sp>
        <p:nvSpPr>
          <p:cNvPr id="1039" name="文本框 1038">
            <a:extLst>
              <a:ext uri="{FF2B5EF4-FFF2-40B4-BE49-F238E27FC236}">
                <a16:creationId xmlns:a16="http://schemas.microsoft.com/office/drawing/2014/main" id="{0C2D1504-EE74-DC4B-740E-02D6DB291B09}"/>
              </a:ext>
            </a:extLst>
          </p:cNvPr>
          <p:cNvSpPr txBox="1"/>
          <p:nvPr/>
        </p:nvSpPr>
        <p:spPr>
          <a:xfrm>
            <a:off x="1389579" y="5850228"/>
            <a:ext cx="1156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@THU</a:t>
            </a:r>
            <a:r>
              <a:rPr lang="zh-CN" altLang="en-US" sz="1200" dirty="0">
                <a:solidFill>
                  <a:schemeClr val="bg1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斜杠青年</a:t>
            </a:r>
          </a:p>
        </p:txBody>
      </p:sp>
    </p:spTree>
    <p:extLst>
      <p:ext uri="{BB962C8B-B14F-4D97-AF65-F5344CB8AC3E}">
        <p14:creationId xmlns:p14="http://schemas.microsoft.com/office/powerpoint/2010/main" val="15159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254</Words>
  <Application>Microsoft Office PowerPoint</Application>
  <PresentationFormat>宽屏</PresentationFormat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inherit</vt:lpstr>
      <vt:lpstr>等线</vt:lpstr>
      <vt:lpstr>等线 Light</vt:lpstr>
      <vt:lpstr>仿宋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s4ferm4n@gmail.com</cp:lastModifiedBy>
  <cp:revision>17</cp:revision>
  <dcterms:created xsi:type="dcterms:W3CDTF">2025-02-01T02:42:53Z</dcterms:created>
  <dcterms:modified xsi:type="dcterms:W3CDTF">2025-02-05T10:27:33Z</dcterms:modified>
</cp:coreProperties>
</file>