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5773400" cy="21031200"/>
  <p:notesSz cx="5143500" cy="9144000"/>
  <p:embeddedFontLst>
    <p:embeddedFont>
      <p:font typeface="DengXian" panose="02010600030101010101" pitchFamily="2" charset="-122"/>
      <p:regular r:id="rId7"/>
      <p:bold r:id="rId8"/>
    </p:embeddedFont>
    <p:embeddedFont>
      <p:font typeface="楷体" panose="02010609060101010101" pitchFamily="49" charset="-122"/>
      <p:regular r:id="rId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2">
            <a:lum/>
          </a:blip>
          <a:srcRect/>
          <a:stretch>
            <a:fillRect t="-121" b="-12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23BF59-4BD2-4575-B3DA-C261C7F8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73400" cy="111312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7545D-DD23-47E6-9056-7CB200BD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" y="13102517"/>
            <a:ext cx="14537008" cy="73011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618196" y="7283946"/>
            <a:ext cx="14537008" cy="85869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果子老师硬核课程</a:t>
            </a:r>
            <a:endParaRPr lang="en-US" altLang="zh-CN" sz="13800">
              <a:solidFill>
                <a:schemeClr val="bg1"/>
              </a:solidFill>
            </a:endParaRPr>
          </a:p>
          <a:p>
            <a:pPr algn="ctr"/>
            <a:r>
              <a:rPr lang="zh-CN" altLang="en-US" sz="13800">
                <a:solidFill>
                  <a:schemeClr val="bg1"/>
                </a:solidFill>
              </a:rPr>
              <a:t>教你搭建自己的</a:t>
            </a:r>
            <a:endParaRPr lang="en-US" altLang="zh-CN" sz="13800">
              <a:solidFill>
                <a:schemeClr val="bg1"/>
              </a:solidFill>
            </a:endParaRPr>
          </a:p>
          <a:p>
            <a:pPr algn="ctr"/>
            <a:r>
              <a:rPr lang="en-US" altLang="zh-CN" sz="13800">
                <a:solidFill>
                  <a:srgbClr val="FF0000"/>
                </a:solidFill>
              </a:rPr>
              <a:t>CPU</a:t>
            </a:r>
            <a:r>
              <a:rPr lang="zh-CN" altLang="en-US" sz="13800">
                <a:solidFill>
                  <a:srgbClr val="FF0000"/>
                </a:solidFill>
              </a:rPr>
              <a:t>电子电路</a:t>
            </a:r>
            <a:endParaRPr lang="en-US" altLang="zh-CN" sz="13800">
              <a:solidFill>
                <a:srgbClr val="FF0000"/>
              </a:solidFill>
            </a:endParaRPr>
          </a:p>
          <a:p>
            <a:pPr algn="ctr"/>
            <a:r>
              <a:rPr lang="zh-CN" altLang="en-US" sz="13800">
                <a:solidFill>
                  <a:srgbClr val="FF0000"/>
                </a:solidFill>
              </a:rPr>
              <a:t>（一）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4962B-BD6C-43F1-869B-06AF76DCA440}"/>
              </a:ext>
            </a:extLst>
          </p:cNvPr>
          <p:cNvSpPr txBox="1"/>
          <p:nvPr/>
        </p:nvSpPr>
        <p:spPr>
          <a:xfrm>
            <a:off x="10397613" y="200707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71594D-AA1F-4AC8-9C7F-617DEABCC4E7}"/>
              </a:ext>
            </a:extLst>
          </p:cNvPr>
          <p:cNvSpPr txBox="1"/>
          <p:nvPr/>
        </p:nvSpPr>
        <p:spPr>
          <a:xfrm>
            <a:off x="1406013" y="299564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81752E-5C65-4237-8AE1-17D6140A2D01}"/>
              </a:ext>
            </a:extLst>
          </p:cNvPr>
          <p:cNvSpPr txBox="1"/>
          <p:nvPr/>
        </p:nvSpPr>
        <p:spPr>
          <a:xfrm>
            <a:off x="5746955" y="15758048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BB8A99-0091-4082-9B43-D98E6A78E1EE}"/>
              </a:ext>
            </a:extLst>
          </p:cNvPr>
          <p:cNvSpPr txBox="1"/>
          <p:nvPr/>
        </p:nvSpPr>
        <p:spPr>
          <a:xfrm>
            <a:off x="9232491" y="18700955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第一课 认识工具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5562F-6AB7-446C-BF9C-60F454A31467}"/>
              </a:ext>
            </a:extLst>
          </p:cNvPr>
          <p:cNvSpPr/>
          <p:nvPr/>
        </p:nvSpPr>
        <p:spPr>
          <a:xfrm>
            <a:off x="383465" y="4041058"/>
            <a:ext cx="14984354" cy="793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本实验室的所有工作都将使用 </a:t>
            </a:r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Evolution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GUI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程序，因此无法在无头环境（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WSL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等）中使用。请在具有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GUI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9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及以上版本和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 3.6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及以上版本的本地环境中运行它。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如果您的本地系统是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macOS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，就不需要额外安装命令行。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如果您使用的是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，请使用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 Bash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，它在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上运行并支持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GUI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提示：请使用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v3.8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（老版本和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v3.x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系列版本差异非常大！）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BB34E2-0A89-4728-895E-527CA165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542" y="12388645"/>
            <a:ext cx="11941277" cy="16461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D93D226-10B1-4A34-90BE-17E14E4EFE5D}"/>
              </a:ext>
            </a:extLst>
          </p:cNvPr>
          <p:cNvSpPr txBox="1"/>
          <p:nvPr/>
        </p:nvSpPr>
        <p:spPr>
          <a:xfrm>
            <a:off x="405581" y="12623283"/>
            <a:ext cx="3020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/>
              <a:t>启动方式：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4B7160-3EF5-46DE-A764-51960C83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939" y="14234942"/>
            <a:ext cx="10449565" cy="652449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72CF1A3-DAF3-40E8-A1F2-1E5F1BAF556C}"/>
              </a:ext>
            </a:extLst>
          </p:cNvPr>
          <p:cNvSpPr txBox="1"/>
          <p:nvPr/>
        </p:nvSpPr>
        <p:spPr>
          <a:xfrm>
            <a:off x="405581" y="16161706"/>
            <a:ext cx="305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/>
              <a:t>成功界面：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E2233B-D6D4-4FB7-A90D-0E8214134E00}"/>
              </a:ext>
            </a:extLst>
          </p:cNvPr>
          <p:cNvSpPr txBox="1"/>
          <p:nvPr/>
        </p:nvSpPr>
        <p:spPr>
          <a:xfrm>
            <a:off x="10161639" y="16223260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6ADE24-F8BA-41E5-8ADE-DB9B08B7EBC8}"/>
              </a:ext>
            </a:extLst>
          </p:cNvPr>
          <p:cNvSpPr txBox="1"/>
          <p:nvPr/>
        </p:nvSpPr>
        <p:spPr>
          <a:xfrm>
            <a:off x="4438939" y="19588914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E87DB3-8F4A-427A-A28E-9306970F0A1A}"/>
              </a:ext>
            </a:extLst>
          </p:cNvPr>
          <p:cNvSpPr txBox="1"/>
          <p:nvPr/>
        </p:nvSpPr>
        <p:spPr>
          <a:xfrm>
            <a:off x="4591339" y="15515375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B7CA10-D444-4845-B8B2-F6A4239E4C8B}"/>
              </a:ext>
            </a:extLst>
          </p:cNvPr>
          <p:cNvSpPr txBox="1"/>
          <p:nvPr/>
        </p:nvSpPr>
        <p:spPr>
          <a:xfrm>
            <a:off x="10518055" y="19269968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29D8C9-5FC1-4A94-8410-9E974A5E084F}"/>
              </a:ext>
            </a:extLst>
          </p:cNvPr>
          <p:cNvSpPr txBox="1"/>
          <p:nvPr/>
        </p:nvSpPr>
        <p:spPr>
          <a:xfrm>
            <a:off x="439349" y="18434752"/>
            <a:ext cx="3333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Tips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：如果你不想或者不会搭建环境，可以用我分享的</a:t>
            </a:r>
          </a:p>
        </p:txBody>
      </p:sp>
    </p:spTree>
    <p:extLst>
      <p:ext uri="{BB962C8B-B14F-4D97-AF65-F5344CB8AC3E}">
        <p14:creationId xmlns:p14="http://schemas.microsoft.com/office/powerpoint/2010/main" val="40019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第一课 认识工具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4B7160-3EF5-46DE-A764-51960C83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2" y="9570465"/>
            <a:ext cx="15284676" cy="9543445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A5144ED9-1BA9-4663-9B4A-880501CB93B7}"/>
              </a:ext>
            </a:extLst>
          </p:cNvPr>
          <p:cNvSpPr/>
          <p:nvPr/>
        </p:nvSpPr>
        <p:spPr>
          <a:xfrm rot="2730534">
            <a:off x="2477729" y="11160934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668767-DE66-4C10-B459-7049674AFA32}"/>
              </a:ext>
            </a:extLst>
          </p:cNvPr>
          <p:cNvSpPr txBox="1"/>
          <p:nvPr/>
        </p:nvSpPr>
        <p:spPr>
          <a:xfrm>
            <a:off x="2823306" y="10476913"/>
            <a:ext cx="666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/>
              <a:t>各种元器件选择界面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D86602A-25EA-44EF-AD0F-3F8F7E59FBCD}"/>
              </a:ext>
            </a:extLst>
          </p:cNvPr>
          <p:cNvSpPr/>
          <p:nvPr/>
        </p:nvSpPr>
        <p:spPr>
          <a:xfrm rot="9728630">
            <a:off x="9886336" y="15118418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A766C9-0B9C-4B67-8228-028BF2840240}"/>
              </a:ext>
            </a:extLst>
          </p:cNvPr>
          <p:cNvSpPr txBox="1"/>
          <p:nvPr/>
        </p:nvSpPr>
        <p:spPr>
          <a:xfrm>
            <a:off x="8862774" y="16939743"/>
            <a:ext cx="66662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/>
              <a:t>电路搭建界面</a:t>
            </a:r>
            <a:endParaRPr lang="en-US" altLang="zh-CN" sz="4400" b="1"/>
          </a:p>
          <a:p>
            <a:r>
              <a:rPr lang="zh-CN" altLang="en-US" sz="4400" b="1"/>
              <a:t>可以任意放大哟</a:t>
            </a:r>
            <a:r>
              <a:rPr lang="en-US" altLang="zh-CN" sz="4400" b="1"/>
              <a:t>!</a:t>
            </a:r>
            <a:endParaRPr lang="zh-CN" altLang="en-US" sz="4400" b="1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4EB6286-DE36-4274-89C0-E18927DD3F31}"/>
              </a:ext>
            </a:extLst>
          </p:cNvPr>
          <p:cNvSpPr/>
          <p:nvPr/>
        </p:nvSpPr>
        <p:spPr>
          <a:xfrm rot="2730534">
            <a:off x="2582789" y="15498038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40AE3C-D15A-4514-AC8E-5E01B654093E}"/>
              </a:ext>
            </a:extLst>
          </p:cNvPr>
          <p:cNvSpPr txBox="1"/>
          <p:nvPr/>
        </p:nvSpPr>
        <p:spPr>
          <a:xfrm>
            <a:off x="994299" y="13924903"/>
            <a:ext cx="66662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/>
              <a:t>选中元器件可以调整属性，包括输入输出数量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C7F252-CD29-4372-A8D1-E9BC07F3430A}"/>
              </a:ext>
            </a:extLst>
          </p:cNvPr>
          <p:cNvSpPr/>
          <p:nvPr/>
        </p:nvSpPr>
        <p:spPr>
          <a:xfrm>
            <a:off x="383465" y="4041058"/>
            <a:ext cx="14984354" cy="451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 tool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按钮。点击并拖动鼠标，将两个输入引脚连接到与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左侧的两个输入端。您只能绘制垂直和水平的导线。只需水平绘制一条导线，松开鼠标按钮，然后从导线末端开始点击并拖动，继续垂直绘制。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最后，当您点击引脚时，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Poke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工具会切换引脚的值。如果您在导线上使用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Poke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工具，它会显示导线上的值。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239B7BD-2C9A-480B-A005-B36C4B1E2D30}"/>
              </a:ext>
            </a:extLst>
          </p:cNvPr>
          <p:cNvSpPr txBox="1"/>
          <p:nvPr/>
        </p:nvSpPr>
        <p:spPr>
          <a:xfrm>
            <a:off x="11142414" y="12582410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97F3B6-F172-4B71-B3E0-2B926F85DB7D}"/>
              </a:ext>
            </a:extLst>
          </p:cNvPr>
          <p:cNvSpPr txBox="1"/>
          <p:nvPr/>
        </p:nvSpPr>
        <p:spPr>
          <a:xfrm>
            <a:off x="1432415" y="18042206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ECA286-3BE2-406B-A476-0A5970A94AF1}"/>
              </a:ext>
            </a:extLst>
          </p:cNvPr>
          <p:cNvSpPr txBox="1"/>
          <p:nvPr/>
        </p:nvSpPr>
        <p:spPr>
          <a:xfrm>
            <a:off x="351496" y="12471251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564E32-7407-40F7-9DAD-0AE511ED63FB}"/>
              </a:ext>
            </a:extLst>
          </p:cNvPr>
          <p:cNvSpPr txBox="1"/>
          <p:nvPr/>
        </p:nvSpPr>
        <p:spPr>
          <a:xfrm>
            <a:off x="1828807" y="20020358"/>
            <a:ext cx="14672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latin typeface="宋体" panose="02010600030101010101" pitchFamily="2" charset="-122"/>
                <a:ea typeface="宋体" panose="02010600030101010101" pitchFamily="2" charset="-122"/>
              </a:rPr>
              <a:t>Tips</a:t>
            </a:r>
            <a:endParaRPr lang="zh-CN" altLang="en-US" sz="4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97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第一课 认识工具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C7F252-CD29-4372-A8D1-E9BC07F3430A}"/>
              </a:ext>
            </a:extLst>
          </p:cNvPr>
          <p:cNvSpPr/>
          <p:nvPr/>
        </p:nvSpPr>
        <p:spPr>
          <a:xfrm>
            <a:off x="383465" y="4041058"/>
            <a:ext cx="14984354" cy="451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Evolution</a:t>
            </a:r>
            <a:r>
              <a:rPr lang="zh-CN" altLang="en-US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会显示不同的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电线颜色，表示不同含义，一定要认真记住这张表才能第一时间发现问题！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D0C671-42B4-4804-AE0A-5963780F6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65" y="8646581"/>
            <a:ext cx="7798913" cy="54171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28B5C5-6DEA-418A-901E-D9745BC1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71" y="14417153"/>
            <a:ext cx="14504133" cy="62605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7C90C4-0455-46E9-ADA9-6BBB0CA9D877}"/>
              </a:ext>
            </a:extLst>
          </p:cNvPr>
          <p:cNvSpPr txBox="1"/>
          <p:nvPr/>
        </p:nvSpPr>
        <p:spPr>
          <a:xfrm>
            <a:off x="9693377" y="9792673"/>
            <a:ext cx="47784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/>
              <a:t>一般看到红色和橙色要检查一下哪里出错了，小心</a:t>
            </a:r>
            <a:r>
              <a:rPr lang="en-US" altLang="zh-CN" sz="4400" b="1"/>
              <a:t>!</a:t>
            </a:r>
            <a:endParaRPr lang="zh-CN" altLang="en-US" sz="4400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B986CE-7B35-4D2C-8A01-3FF488C798FD}"/>
              </a:ext>
            </a:extLst>
          </p:cNvPr>
          <p:cNvSpPr txBox="1"/>
          <p:nvPr/>
        </p:nvSpPr>
        <p:spPr>
          <a:xfrm>
            <a:off x="536831" y="9469507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清华果教计算机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41C87C-D692-4D90-A4A4-06990E00FC1F}"/>
              </a:ext>
            </a:extLst>
          </p:cNvPr>
          <p:cNvSpPr txBox="1"/>
          <p:nvPr/>
        </p:nvSpPr>
        <p:spPr>
          <a:xfrm>
            <a:off x="9693377" y="13037191"/>
            <a:ext cx="5579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latin typeface="宋体" panose="02010600030101010101" pitchFamily="2" charset="-122"/>
                <a:ea typeface="宋体" panose="02010600030101010101" pitchFamily="2" charset="-122"/>
              </a:rPr>
              <a:t>Tips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：全部可以分享</a:t>
            </a:r>
          </a:p>
        </p:txBody>
      </p:sp>
    </p:spTree>
    <p:extLst>
      <p:ext uri="{BB962C8B-B14F-4D97-AF65-F5344CB8AC3E}">
        <p14:creationId xmlns:p14="http://schemas.microsoft.com/office/powerpoint/2010/main" val="284827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第一课 认识工具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C7F252-CD29-4372-A8D1-E9BC07F3430A}"/>
              </a:ext>
            </a:extLst>
          </p:cNvPr>
          <p:cNvSpPr/>
          <p:nvPr/>
        </p:nvSpPr>
        <p:spPr>
          <a:xfrm>
            <a:off x="383465" y="4041058"/>
            <a:ext cx="14984354" cy="451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Evolution</a:t>
            </a:r>
            <a:r>
              <a:rPr lang="zh-CN" altLang="en-US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可以支持像编写“函数”一样编写自己的子电路</a:t>
            </a:r>
            <a:r>
              <a:rPr lang="en-US" altLang="zh-CN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子模块，英文叫</a:t>
            </a:r>
            <a:r>
              <a:rPr lang="en-US" altLang="zh-CN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subscricuits</a:t>
            </a:r>
            <a:endParaRPr lang="zh-CN" altLang="en-US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58B74B-76DA-485A-8AA8-FA8B2DEF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0" y="9045499"/>
            <a:ext cx="8270665" cy="7944643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5747F63F-D614-4C88-A97F-A2EED34FDC91}"/>
              </a:ext>
            </a:extLst>
          </p:cNvPr>
          <p:cNvSpPr/>
          <p:nvPr/>
        </p:nvSpPr>
        <p:spPr>
          <a:xfrm rot="7376762">
            <a:off x="4105551" y="13069019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DF5069-2E8B-46CC-B605-EDA590124A14}"/>
              </a:ext>
            </a:extLst>
          </p:cNvPr>
          <p:cNvSpPr txBox="1"/>
          <p:nvPr/>
        </p:nvSpPr>
        <p:spPr>
          <a:xfrm>
            <a:off x="3281684" y="14894028"/>
            <a:ext cx="56818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/>
              <a:t>自己实现的子电路会在这里显示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6178F2-9F12-4647-A731-7E1296668217}"/>
              </a:ext>
            </a:extLst>
          </p:cNvPr>
          <p:cNvSpPr txBox="1"/>
          <p:nvPr/>
        </p:nvSpPr>
        <p:spPr>
          <a:xfrm>
            <a:off x="789046" y="17788422"/>
            <a:ext cx="149843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/>
              <a:t>练习题：请只用</a:t>
            </a:r>
            <a:r>
              <a:rPr lang="en-US" altLang="zh-CN" sz="4400" b="1"/>
              <a:t>And or not</a:t>
            </a:r>
            <a:r>
              <a:rPr lang="zh-CN" altLang="en-US" sz="4400" b="1"/>
              <a:t>几个逻辑门实现我图片的功能</a:t>
            </a:r>
            <a:endParaRPr lang="en-US" altLang="zh-CN" sz="4400" b="1"/>
          </a:p>
          <a:p>
            <a:endParaRPr lang="en-US" altLang="zh-CN" sz="4400" b="1"/>
          </a:p>
          <a:p>
            <a:r>
              <a:rPr lang="en-US" altLang="zh-CN" sz="4400" b="1"/>
              <a:t>Tips: </a:t>
            </a:r>
            <a:r>
              <a:rPr lang="zh-CN" altLang="en-US" sz="4400" b="1"/>
              <a:t>如果不懂</a:t>
            </a:r>
            <a:r>
              <a:rPr lang="en-US" altLang="zh-CN" sz="4400" b="1"/>
              <a:t>/</a:t>
            </a:r>
            <a:r>
              <a:rPr lang="zh-CN" altLang="en-US" sz="4400" b="1"/>
              <a:t>不会，可以阐述遇到的问题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127598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448</Words>
  <Application>Microsoft Office PowerPoint</Application>
  <PresentationFormat>自定义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楷体</vt:lpstr>
      <vt:lpstr>Arial</vt:lpstr>
      <vt:lpstr>宋体</vt:lpstr>
      <vt:lpstr>DengXian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32</cp:revision>
  <dcterms:created xsi:type="dcterms:W3CDTF">2025-06-04T06:58:28Z</dcterms:created>
  <dcterms:modified xsi:type="dcterms:W3CDTF">2025-08-07T07:13:42Z</dcterms:modified>
</cp:coreProperties>
</file>