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5773400" cy="21031200"/>
  <p:notesSz cx="5143500" cy="9144000"/>
  <p:embeddedFontLst>
    <p:embeddedFont>
      <p:font typeface="DengXian" panose="02010600030101010101" pitchFamily="2" charset="-122"/>
      <p:regular r:id="rId6"/>
      <p:bold r:id="rId7"/>
    </p:embeddedFont>
    <p:embeddedFont>
      <p:font typeface="楷体" panose="02010609060101010101" pitchFamily="49" charset="-122"/>
      <p:regular r:id="rId8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25" d="100"/>
          <a:sy n="25" d="100"/>
        </p:scale>
        <p:origin x="173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2">
            <a:lum/>
          </a:blip>
          <a:srcRect/>
          <a:stretch>
            <a:fillRect t="-121" b="-12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0"/>
            <a:ext cx="15773400" cy="21031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23BF59-4BD2-4575-B3DA-C261C7F87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773400" cy="111312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47545D-DD23-47E6-9056-7CB200BD0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96" y="13102517"/>
            <a:ext cx="14537008" cy="73011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618196" y="7283946"/>
            <a:ext cx="14537008" cy="64633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>
                <a:solidFill>
                  <a:schemeClr val="bg1"/>
                </a:solidFill>
              </a:rPr>
              <a:t>果子老师硬核分享</a:t>
            </a:r>
            <a:endParaRPr lang="en-US" altLang="zh-CN" sz="13800">
              <a:solidFill>
                <a:schemeClr val="bg1"/>
              </a:solidFill>
            </a:endParaRPr>
          </a:p>
          <a:p>
            <a:pPr algn="ctr"/>
            <a:r>
              <a:rPr lang="zh-CN" altLang="en-US" sz="13800">
                <a:solidFill>
                  <a:schemeClr val="bg1"/>
                </a:solidFill>
              </a:rPr>
              <a:t>教你搭建自己的</a:t>
            </a:r>
            <a:endParaRPr lang="en-US" altLang="zh-CN" sz="13800">
              <a:solidFill>
                <a:schemeClr val="bg1"/>
              </a:solidFill>
            </a:endParaRPr>
          </a:p>
          <a:p>
            <a:pPr algn="ctr"/>
            <a:r>
              <a:rPr lang="en-US" altLang="zh-CN" sz="13800">
                <a:solidFill>
                  <a:srgbClr val="FF0000"/>
                </a:solidFill>
              </a:rPr>
              <a:t>CPU</a:t>
            </a:r>
            <a:r>
              <a:rPr lang="zh-CN" altLang="en-US" sz="13800">
                <a:solidFill>
                  <a:srgbClr val="FF0000"/>
                </a:solidFill>
              </a:rPr>
              <a:t>之二：</a:t>
            </a:r>
            <a:r>
              <a:rPr lang="en-US" altLang="zh-CN" sz="13800">
                <a:solidFill>
                  <a:srgbClr val="FF0000"/>
                </a:solidFill>
              </a:rPr>
              <a:t>ALU</a:t>
            </a:r>
            <a:endParaRPr lang="zh-CN" altLang="en-US" sz="1380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74962B-BD6C-43F1-869B-06AF76DCA440}"/>
              </a:ext>
            </a:extLst>
          </p:cNvPr>
          <p:cNvSpPr txBox="1"/>
          <p:nvPr/>
        </p:nvSpPr>
        <p:spPr>
          <a:xfrm>
            <a:off x="10397613" y="2007079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471594D-AA1F-4AC8-9C7F-617DEABCC4E7}"/>
              </a:ext>
            </a:extLst>
          </p:cNvPr>
          <p:cNvSpPr txBox="1"/>
          <p:nvPr/>
        </p:nvSpPr>
        <p:spPr>
          <a:xfrm>
            <a:off x="1406013" y="2995642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B81752E-5C65-4237-8AE1-17D6140A2D01}"/>
              </a:ext>
            </a:extLst>
          </p:cNvPr>
          <p:cNvSpPr txBox="1"/>
          <p:nvPr/>
        </p:nvSpPr>
        <p:spPr>
          <a:xfrm>
            <a:off x="5746955" y="15758048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ABB8A99-0091-4082-9B43-D98E6A78E1EE}"/>
              </a:ext>
            </a:extLst>
          </p:cNvPr>
          <p:cNvSpPr txBox="1"/>
          <p:nvPr/>
        </p:nvSpPr>
        <p:spPr>
          <a:xfrm>
            <a:off x="9232491" y="18700955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0"/>
            <a:ext cx="15773400" cy="21031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>
                <a:solidFill>
                  <a:schemeClr val="bg1"/>
                </a:solidFill>
              </a:rPr>
              <a:t>什么是</a:t>
            </a:r>
            <a:r>
              <a:rPr lang="en-US" altLang="zh-CN" sz="13800">
                <a:solidFill>
                  <a:schemeClr val="bg1"/>
                </a:solidFill>
              </a:rPr>
              <a:t>ALU</a:t>
            </a:r>
            <a:endParaRPr lang="zh-CN" altLang="en-US" sz="1380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25562F-6AB7-446C-BF9C-60F454A31467}"/>
              </a:ext>
            </a:extLst>
          </p:cNvPr>
          <p:cNvSpPr/>
          <p:nvPr/>
        </p:nvSpPr>
        <p:spPr>
          <a:xfrm>
            <a:off x="383465" y="4041058"/>
            <a:ext cx="14984354" cy="6220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本实验所有电路图都是使用 </a:t>
            </a:r>
            <a:r>
              <a:rPr lang="en-US" altLang="zh-CN" sz="4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Logisim Evolution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v3.8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算术逻辑单元（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Arithmetic Logic Unit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，简称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ALU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）是计算机中央处理器（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）中的核心功能部件之一，负责执行各种算术运算（如加法、减法、乘法、除法）和逻辑运算（如与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、或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、非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NOT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、异或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XOR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等）。它接收来自寄存器或内存的数据输入，根据控制单元发出的指令完成运算，并将结果返回到寄存器或写入内存。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ALU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的设计直接影响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的计算能力和速度，是处理器执行指令、进行数据运算的关键硬件基础。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3D226-10B1-4A34-90BE-17E14E4EFE5D}"/>
              </a:ext>
            </a:extLst>
          </p:cNvPr>
          <p:cNvSpPr txBox="1"/>
          <p:nvPr/>
        </p:nvSpPr>
        <p:spPr>
          <a:xfrm>
            <a:off x="595432" y="10515600"/>
            <a:ext cx="11203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/>
              <a:t>ALU</a:t>
            </a:r>
            <a:r>
              <a:rPr lang="zh-CN" altLang="en-US" sz="4400" b="1"/>
              <a:t>对外部的接口（或叫输入输出）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4EE38A1-529C-4013-8D3A-A4CE1B498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004124"/>
              </p:ext>
            </p:extLst>
          </p:nvPr>
        </p:nvGraphicFramePr>
        <p:xfrm>
          <a:off x="374195" y="11420816"/>
          <a:ext cx="14984355" cy="6307396"/>
        </p:xfrm>
        <a:graphic>
          <a:graphicData uri="http://schemas.openxmlformats.org/drawingml/2006/table">
            <a:tbl>
              <a:tblPr/>
              <a:tblGrid>
                <a:gridCol w="2848904">
                  <a:extLst>
                    <a:ext uri="{9D8B030D-6E8A-4147-A177-3AD203B41FA5}">
                      <a16:colId xmlns:a16="http://schemas.microsoft.com/office/drawing/2014/main" val="175043563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281352653"/>
                    </a:ext>
                  </a:extLst>
                </a:gridCol>
                <a:gridCol w="9493851">
                  <a:extLst>
                    <a:ext uri="{9D8B030D-6E8A-4147-A177-3AD203B41FA5}">
                      <a16:colId xmlns:a16="http://schemas.microsoft.com/office/drawing/2014/main" val="1777692789"/>
                    </a:ext>
                  </a:extLst>
                </a:gridCol>
              </a:tblGrid>
              <a:tr h="1385858">
                <a:tc>
                  <a:txBody>
                    <a:bodyPr/>
                    <a:lstStyle/>
                    <a:p>
                      <a:pPr algn="ctr"/>
                      <a:r>
                        <a:rPr lang="en-US" sz="4400">
                          <a:effectLst/>
                        </a:rPr>
                        <a:t>Input Name</a:t>
                      </a:r>
                    </a:p>
                  </a:txBody>
                  <a:tcPr>
                    <a:lnL w="6350" cap="flat" cmpd="sng" algn="ctr">
                      <a:solidFill>
                        <a:srgbClr val="C05A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3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A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>
                          <a:effectLst/>
                        </a:rPr>
                        <a:t>Bit Width</a:t>
                      </a:r>
                    </a:p>
                  </a:txBody>
                  <a:tcPr>
                    <a:lnL w="6350" cap="flat" cmpd="sng" algn="ctr">
                      <a:solidFill>
                        <a:srgbClr val="8063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5E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D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5A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>
                          <a:effectLst/>
                        </a:rPr>
                        <a:t>Description</a:t>
                      </a:r>
                    </a:p>
                  </a:txBody>
                  <a:tcPr>
                    <a:lnL w="6350" cap="flat" cmpd="sng" algn="ctr">
                      <a:solidFill>
                        <a:srgbClr val="205E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5F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591552"/>
                  </a:ext>
                </a:extLst>
              </a:tr>
              <a:tr h="1385858">
                <a:tc>
                  <a:txBody>
                    <a:bodyPr/>
                    <a:lstStyle/>
                    <a:p>
                      <a:pPr algn="ctr"/>
                      <a:r>
                        <a:rPr lang="en-US" sz="4400">
                          <a:effectLst/>
                        </a:rPr>
                        <a:t>A</a:t>
                      </a:r>
                    </a:p>
                  </a:txBody>
                  <a:tcPr>
                    <a:lnL w="6350" cap="flat" cmpd="sng" algn="ctr">
                      <a:solidFill>
                        <a:srgbClr val="005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5A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6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>
                          <a:effectLst/>
                        </a:rPr>
                        <a:t>32</a:t>
                      </a:r>
                    </a:p>
                  </a:txBody>
                  <a:tcPr>
                    <a:lnL w="6350" cap="flat" cmpd="sng" algn="ctr">
                      <a:solidFill>
                        <a:srgbClr val="205A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5F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5A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6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>
                          <a:effectLst/>
                        </a:rPr>
                        <a:t>输入给</a:t>
                      </a:r>
                      <a:r>
                        <a:rPr lang="en-US" altLang="zh-CN" sz="4400">
                          <a:effectLst/>
                        </a:rPr>
                        <a:t>ALU</a:t>
                      </a:r>
                      <a:r>
                        <a:rPr lang="zh-CN" altLang="en-US" sz="4400">
                          <a:effectLst/>
                        </a:rPr>
                        <a:t>的</a:t>
                      </a:r>
                      <a:r>
                        <a:rPr lang="en-US" altLang="zh-CN" sz="4400">
                          <a:effectLst/>
                        </a:rPr>
                        <a:t>32</a:t>
                      </a:r>
                      <a:r>
                        <a:rPr lang="zh-CN" altLang="en-US" sz="4400">
                          <a:effectLst/>
                        </a:rPr>
                        <a:t>位数据</a:t>
                      </a:r>
                      <a:endParaRPr lang="en-US" sz="440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205F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5F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5F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53923"/>
                  </a:ext>
                </a:extLst>
              </a:tr>
              <a:tr h="1385858">
                <a:tc>
                  <a:txBody>
                    <a:bodyPr/>
                    <a:lstStyle/>
                    <a:p>
                      <a:pPr algn="ctr"/>
                      <a:r>
                        <a:rPr lang="en-US" sz="4400">
                          <a:effectLst/>
                        </a:rPr>
                        <a:t>B</a:t>
                      </a:r>
                    </a:p>
                  </a:txBody>
                  <a:tcPr>
                    <a:lnL w="6350" cap="flat" cmpd="sng" algn="ctr">
                      <a:solidFill>
                        <a:srgbClr val="E06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6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6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>
                          <a:effectLst/>
                        </a:rPr>
                        <a:t>32</a:t>
                      </a:r>
                    </a:p>
                  </a:txBody>
                  <a:tcPr>
                    <a:lnL w="6350" cap="flat" cmpd="sng" algn="ctr">
                      <a:solidFill>
                        <a:srgbClr val="206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60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>
                          <a:effectLst/>
                        </a:rPr>
                        <a:t>输入给</a:t>
                      </a:r>
                      <a:r>
                        <a:rPr lang="en-US" altLang="zh-CN" sz="4400">
                          <a:effectLst/>
                        </a:rPr>
                        <a:t>ALU</a:t>
                      </a:r>
                      <a:r>
                        <a:rPr lang="zh-CN" altLang="en-US" sz="4400">
                          <a:effectLst/>
                        </a:rPr>
                        <a:t>的</a:t>
                      </a:r>
                      <a:r>
                        <a:rPr lang="en-US" altLang="zh-CN" sz="4400">
                          <a:effectLst/>
                        </a:rPr>
                        <a:t>32</a:t>
                      </a:r>
                      <a:r>
                        <a:rPr lang="zh-CN" altLang="en-US" sz="4400">
                          <a:effectLst/>
                        </a:rPr>
                        <a:t>位数据</a:t>
                      </a:r>
                      <a:endParaRPr lang="en-US" altLang="zh-CN" sz="440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806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6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650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400">
                          <a:effectLst/>
                        </a:rPr>
                        <a:t>ALUSel</a:t>
                      </a:r>
                    </a:p>
                  </a:txBody>
                  <a:tcPr>
                    <a:lnL w="6350" cap="flat" cmpd="sng" algn="ctr">
                      <a:solidFill>
                        <a:srgbClr val="406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>
                          <a:effectLst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rgbClr val="406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6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>
                          <a:effectLst/>
                        </a:rPr>
                        <a:t>用于控制 </a:t>
                      </a:r>
                      <a:r>
                        <a:rPr lang="en-US" altLang="zh-CN" sz="4400">
                          <a:effectLst/>
                        </a:rPr>
                        <a:t>ALU </a:t>
                      </a:r>
                      <a:r>
                        <a:rPr lang="zh-CN" altLang="en-US" sz="4400">
                          <a:effectLst/>
                        </a:rPr>
                        <a:t>应执行的算术操作，由于有</a:t>
                      </a:r>
                      <a:r>
                        <a:rPr lang="en-US" altLang="zh-CN" sz="4400">
                          <a:effectLst/>
                        </a:rPr>
                        <a:t>4bit</a:t>
                      </a:r>
                      <a:r>
                        <a:rPr lang="zh-CN" altLang="en-US" sz="4400">
                          <a:effectLst/>
                        </a:rPr>
                        <a:t>，理论上支持</a:t>
                      </a:r>
                      <a:r>
                        <a:rPr lang="en-US" altLang="zh-CN" sz="4400">
                          <a:effectLst/>
                        </a:rPr>
                        <a:t>2</a:t>
                      </a:r>
                      <a:r>
                        <a:rPr lang="zh-CN" altLang="en-US" sz="4400">
                          <a:effectLst/>
                        </a:rPr>
                        <a:t>的</a:t>
                      </a:r>
                      <a:r>
                        <a:rPr lang="en-US" altLang="zh-CN" sz="4400">
                          <a:effectLst/>
                        </a:rPr>
                        <a:t>4</a:t>
                      </a:r>
                      <a:r>
                        <a:rPr lang="zh-CN" altLang="en-US" sz="4400">
                          <a:effectLst/>
                        </a:rPr>
                        <a:t>次方种操作（见后面）</a:t>
                      </a:r>
                      <a:endParaRPr lang="en-US" sz="440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206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6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6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6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20130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FB2E027-3FBA-4799-9909-61FBF922C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313182"/>
              </p:ext>
            </p:extLst>
          </p:nvPr>
        </p:nvGraphicFramePr>
        <p:xfrm>
          <a:off x="383464" y="18273466"/>
          <a:ext cx="14975085" cy="2194560"/>
        </p:xfrm>
        <a:graphic>
          <a:graphicData uri="http://schemas.openxmlformats.org/drawingml/2006/table">
            <a:tbl>
              <a:tblPr/>
              <a:tblGrid>
                <a:gridCol w="4021021">
                  <a:extLst>
                    <a:ext uri="{9D8B030D-6E8A-4147-A177-3AD203B41FA5}">
                      <a16:colId xmlns:a16="http://schemas.microsoft.com/office/drawing/2014/main" val="841242770"/>
                    </a:ext>
                  </a:extLst>
                </a:gridCol>
                <a:gridCol w="3589192">
                  <a:extLst>
                    <a:ext uri="{9D8B030D-6E8A-4147-A177-3AD203B41FA5}">
                      <a16:colId xmlns:a16="http://schemas.microsoft.com/office/drawing/2014/main" val="1117110504"/>
                    </a:ext>
                  </a:extLst>
                </a:gridCol>
                <a:gridCol w="7364872">
                  <a:extLst>
                    <a:ext uri="{9D8B030D-6E8A-4147-A177-3AD203B41FA5}">
                      <a16:colId xmlns:a16="http://schemas.microsoft.com/office/drawing/2014/main" val="39412990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 Name</a:t>
                      </a:r>
                    </a:p>
                  </a:txBody>
                  <a:tcPr>
                    <a:lnL w="6350" cap="flat" cmpd="sng" algn="ctr">
                      <a:solidFill>
                        <a:srgbClr val="00B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B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 Width</a:t>
                      </a:r>
                    </a:p>
                  </a:txBody>
                  <a:tcPr>
                    <a:lnL w="6350" cap="flat" cmpd="sng" algn="ctr">
                      <a:solidFill>
                        <a:srgbClr val="80BC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3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B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B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>
                    <a:lnL w="6350" cap="flat" cmpd="sng" algn="ctr">
                      <a:solidFill>
                        <a:srgbClr val="C0C3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B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BD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C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862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ALUResult</a:t>
                      </a:r>
                    </a:p>
                  </a:txBody>
                  <a:tcPr>
                    <a:lnL w="6350" cap="flat" cmpd="sng" algn="ctr">
                      <a:solidFill>
                        <a:srgbClr val="00B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B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L w="6350" cap="flat" cmpd="sng" algn="ctr">
                      <a:solidFill>
                        <a:srgbClr val="60B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C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B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B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</a:t>
                      </a:r>
                      <a:r>
                        <a:rPr lang="en-US" altLang="zh-CN" sz="4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4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4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4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的运算结果输出出去（注意数据位数不变）</a:t>
                      </a:r>
                      <a:endParaRPr lang="en-US" sz="4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80C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C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C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C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209547"/>
                  </a:ext>
                </a:extLst>
              </a:tr>
            </a:tbl>
          </a:graphicData>
        </a:graphic>
      </p:graphicFrame>
      <p:sp>
        <p:nvSpPr>
          <p:cNvPr id="6" name="椭圆 5">
            <a:extLst>
              <a:ext uri="{FF2B5EF4-FFF2-40B4-BE49-F238E27FC236}">
                <a16:creationId xmlns:a16="http://schemas.microsoft.com/office/drawing/2014/main" id="{1ACA5875-113C-4A30-B866-26745AC2268E}"/>
              </a:ext>
            </a:extLst>
          </p:cNvPr>
          <p:cNvSpPr/>
          <p:nvPr/>
        </p:nvSpPr>
        <p:spPr>
          <a:xfrm>
            <a:off x="6400800" y="12344400"/>
            <a:ext cx="8487704" cy="3200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A44EF57D-9453-4E28-9D16-4D0555C9CCC4}"/>
              </a:ext>
            </a:extLst>
          </p:cNvPr>
          <p:cNvSpPr/>
          <p:nvPr/>
        </p:nvSpPr>
        <p:spPr>
          <a:xfrm>
            <a:off x="11798710" y="10397532"/>
            <a:ext cx="3915704" cy="1359589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思考一下必须要两个吗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B40868-0D10-4C46-97D5-FF79D6CFE01F}"/>
              </a:ext>
            </a:extLst>
          </p:cNvPr>
          <p:cNvSpPr txBox="1"/>
          <p:nvPr/>
        </p:nvSpPr>
        <p:spPr>
          <a:xfrm>
            <a:off x="595432" y="17354508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</p:spTree>
    <p:extLst>
      <p:ext uri="{BB962C8B-B14F-4D97-AF65-F5344CB8AC3E}">
        <p14:creationId xmlns:p14="http://schemas.microsoft.com/office/powerpoint/2010/main" val="400190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0"/>
            <a:ext cx="15773400" cy="21031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>
                <a:solidFill>
                  <a:schemeClr val="bg1"/>
                </a:solidFill>
              </a:rPr>
              <a:t>ALU</a:t>
            </a:r>
            <a:r>
              <a:rPr lang="zh-CN" altLang="en-US" sz="13800">
                <a:solidFill>
                  <a:schemeClr val="bg1"/>
                </a:solidFill>
              </a:rPr>
              <a:t>支持的运算</a:t>
            </a:r>
            <a:endParaRPr lang="zh-CN" altLang="en-US" sz="1380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C7F252-CD29-4372-A8D1-E9BC07F3430A}"/>
              </a:ext>
            </a:extLst>
          </p:cNvPr>
          <p:cNvSpPr/>
          <p:nvPr/>
        </p:nvSpPr>
        <p:spPr>
          <a:xfrm>
            <a:off x="383465" y="4041058"/>
            <a:ext cx="14984354" cy="3528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请注意这个表有两列，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ALUSel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和指令对应关系，不是必须这样的！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指令你可以自由设计和调整，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ALUSel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和指令的对应关系也可以随意调整，只是会影响布线！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DB967D-4FC8-4584-AED8-E910921D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74" y="8719466"/>
            <a:ext cx="15481694" cy="1207314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3ECA286-3BE2-406B-A476-0A5970A94AF1}"/>
              </a:ext>
            </a:extLst>
          </p:cNvPr>
          <p:cNvSpPr txBox="1"/>
          <p:nvPr/>
        </p:nvSpPr>
        <p:spPr>
          <a:xfrm>
            <a:off x="11621729" y="14727512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A5144ED9-1BA9-4663-9B4A-880501CB93B7}"/>
              </a:ext>
            </a:extLst>
          </p:cNvPr>
          <p:cNvSpPr/>
          <p:nvPr/>
        </p:nvSpPr>
        <p:spPr>
          <a:xfrm rot="2730534">
            <a:off x="9404730" y="11856142"/>
            <a:ext cx="1445342" cy="144534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6B7081-523F-4007-86F5-58CDB175A911}"/>
              </a:ext>
            </a:extLst>
          </p:cNvPr>
          <p:cNvSpPr/>
          <p:nvPr/>
        </p:nvSpPr>
        <p:spPr>
          <a:xfrm>
            <a:off x="9771976" y="9486600"/>
            <a:ext cx="623146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/>
              <a:t>执行移位时，只需要 </a:t>
            </a:r>
            <a:r>
              <a:rPr lang="en-US" altLang="zh-CN" sz="4400" b="1"/>
              <a:t>B </a:t>
            </a:r>
            <a:r>
              <a:rPr lang="zh-CN" altLang="en-US" sz="4400" b="1"/>
              <a:t>的低 </a:t>
            </a:r>
            <a:r>
              <a:rPr lang="en-US" altLang="zh-CN" sz="4400" b="1"/>
              <a:t>5 </a:t>
            </a:r>
            <a:r>
              <a:rPr lang="zh-CN" altLang="en-US" sz="4400" b="1"/>
              <a:t>位，因为最多仅支持 </a:t>
            </a:r>
            <a:r>
              <a:rPr lang="en-US" altLang="zh-CN" sz="4400" b="1"/>
              <a:t>32 </a:t>
            </a:r>
            <a:r>
              <a:rPr lang="zh-CN" altLang="en-US" sz="4400" b="1"/>
              <a:t>位移位。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6FFB6F63-AAF0-4468-ADFA-756710803768}"/>
              </a:ext>
            </a:extLst>
          </p:cNvPr>
          <p:cNvSpPr/>
          <p:nvPr/>
        </p:nvSpPr>
        <p:spPr>
          <a:xfrm rot="7527268">
            <a:off x="9891199" y="16720890"/>
            <a:ext cx="1445342" cy="144534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7F3F58F-2C7F-4868-9CD7-753F854F1DD6}"/>
              </a:ext>
            </a:extLst>
          </p:cNvPr>
          <p:cNvSpPr/>
          <p:nvPr/>
        </p:nvSpPr>
        <p:spPr>
          <a:xfrm>
            <a:off x="9802808" y="18219367"/>
            <a:ext cx="62314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/>
              <a:t>可以加自己的功能实现</a:t>
            </a:r>
          </a:p>
        </p:txBody>
      </p:sp>
    </p:spTree>
    <p:extLst>
      <p:ext uri="{BB962C8B-B14F-4D97-AF65-F5344CB8AC3E}">
        <p14:creationId xmlns:p14="http://schemas.microsoft.com/office/powerpoint/2010/main" val="408597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0"/>
            <a:ext cx="15773400" cy="21031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>
                <a:solidFill>
                  <a:schemeClr val="bg1"/>
                </a:solidFill>
              </a:rPr>
              <a:t>ALU</a:t>
            </a:r>
            <a:r>
              <a:rPr lang="zh-CN" altLang="en-US" sz="13800">
                <a:solidFill>
                  <a:schemeClr val="bg1"/>
                </a:solidFill>
              </a:rPr>
              <a:t> 完整电路图</a:t>
            </a:r>
            <a:endParaRPr lang="zh-CN" altLang="en-US" sz="1380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E32F88-E61E-4658-8C3B-CADFBD6F0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827" y="7379167"/>
            <a:ext cx="13311630" cy="1253291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95091FF-C5FE-45E7-A52A-F4BB318D949E}"/>
              </a:ext>
            </a:extLst>
          </p:cNvPr>
          <p:cNvSpPr/>
          <p:nvPr/>
        </p:nvSpPr>
        <p:spPr>
          <a:xfrm>
            <a:off x="383465" y="3761658"/>
            <a:ext cx="14984354" cy="3350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使用了</a:t>
            </a:r>
            <a:r>
              <a:rPr lang="en-US" altLang="zh-CN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Tunnel</a:t>
            </a:r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标签，同一个名字默认是连接在一起的！</a:t>
            </a:r>
            <a:endParaRPr lang="en-US" altLang="zh-CN" sz="4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使用这个可以极大地简化电路布线，更清晰易读！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B09416-33F4-4753-8976-0044A1456524}"/>
              </a:ext>
            </a:extLst>
          </p:cNvPr>
          <p:cNvSpPr txBox="1"/>
          <p:nvPr/>
        </p:nvSpPr>
        <p:spPr>
          <a:xfrm>
            <a:off x="8723062" y="18301815"/>
            <a:ext cx="66447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/>
              <a:t>Tips: </a:t>
            </a:r>
            <a:r>
              <a:rPr lang="zh-CN" altLang="en-US" sz="4400" b="1"/>
              <a:t>如果不懂</a:t>
            </a:r>
            <a:r>
              <a:rPr lang="en-US" altLang="zh-CN" sz="4400" b="1"/>
              <a:t>/</a:t>
            </a:r>
            <a:r>
              <a:rPr lang="zh-CN" altLang="en-US" sz="4400" b="1"/>
              <a:t>不会</a:t>
            </a:r>
            <a:endParaRPr lang="en-US" altLang="zh-CN" sz="4400" b="1"/>
          </a:p>
          <a:p>
            <a:pPr algn="ctr"/>
            <a:r>
              <a:rPr lang="zh-CN" altLang="en-US" sz="4400" b="1"/>
              <a:t>可以告诉我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4DD7CF-A908-4694-ACE4-C42E5B588D74}"/>
              </a:ext>
            </a:extLst>
          </p:cNvPr>
          <p:cNvSpPr txBox="1"/>
          <p:nvPr/>
        </p:nvSpPr>
        <p:spPr>
          <a:xfrm>
            <a:off x="6440129" y="12517326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987F2790-E04A-4E9A-BC0D-29D515D46F19}"/>
              </a:ext>
            </a:extLst>
          </p:cNvPr>
          <p:cNvSpPr/>
          <p:nvPr/>
        </p:nvSpPr>
        <p:spPr>
          <a:xfrm rot="7527268">
            <a:off x="10683375" y="12994344"/>
            <a:ext cx="1445342" cy="144534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ACFB19-0B37-452C-8694-229B71319410}"/>
              </a:ext>
            </a:extLst>
          </p:cNvPr>
          <p:cNvSpPr/>
          <p:nvPr/>
        </p:nvSpPr>
        <p:spPr>
          <a:xfrm>
            <a:off x="9802808" y="14895322"/>
            <a:ext cx="50856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>
                <a:solidFill>
                  <a:srgbClr val="FF0000"/>
                </a:solidFill>
              </a:rPr>
              <a:t>Mux</a:t>
            </a:r>
            <a:r>
              <a:rPr lang="zh-CN" altLang="en-US" sz="4400" b="1">
                <a:solidFill>
                  <a:srgbClr val="FF0000"/>
                </a:solidFill>
              </a:rPr>
              <a:t>根据</a:t>
            </a:r>
            <a:r>
              <a:rPr lang="en-US" altLang="zh-CN" sz="4400" b="1">
                <a:solidFill>
                  <a:srgbClr val="FF0000"/>
                </a:solidFill>
              </a:rPr>
              <a:t>ALUsel</a:t>
            </a:r>
            <a:r>
              <a:rPr lang="zh-CN" altLang="en-US" sz="4400" b="1">
                <a:solidFill>
                  <a:srgbClr val="FF0000"/>
                </a:solidFill>
              </a:rPr>
              <a:t>的值决定把那个运算结果传递给输出！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27BC5C-F859-4A94-80A9-C3517777FF56}"/>
              </a:ext>
            </a:extLst>
          </p:cNvPr>
          <p:cNvSpPr txBox="1"/>
          <p:nvPr/>
        </p:nvSpPr>
        <p:spPr>
          <a:xfrm>
            <a:off x="3545401" y="17443561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20B6E10-589D-415E-99FA-5505507D78F7}"/>
              </a:ext>
            </a:extLst>
          </p:cNvPr>
          <p:cNvSpPr txBox="1"/>
          <p:nvPr/>
        </p:nvSpPr>
        <p:spPr>
          <a:xfrm>
            <a:off x="1437201" y="8565629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2D9D410-4772-42FE-86F9-0594768B4F0C}"/>
              </a:ext>
            </a:extLst>
          </p:cNvPr>
          <p:cNvSpPr/>
          <p:nvPr/>
        </p:nvSpPr>
        <p:spPr>
          <a:xfrm>
            <a:off x="1837012" y="13163657"/>
            <a:ext cx="3044961" cy="1273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82DDE5C-12C3-4CD8-B3BF-73FB6AC5460D}"/>
              </a:ext>
            </a:extLst>
          </p:cNvPr>
          <p:cNvSpPr/>
          <p:nvPr/>
        </p:nvSpPr>
        <p:spPr>
          <a:xfrm>
            <a:off x="2794000" y="9376121"/>
            <a:ext cx="1346200" cy="1273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5138E680-1CB1-483F-97BC-84FF068C566D}"/>
              </a:ext>
            </a:extLst>
          </p:cNvPr>
          <p:cNvSpPr/>
          <p:nvPr/>
        </p:nvSpPr>
        <p:spPr>
          <a:xfrm rot="17523743">
            <a:off x="1005542" y="11472771"/>
            <a:ext cx="2550505" cy="896414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7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402</Words>
  <Application>Microsoft Office PowerPoint</Application>
  <PresentationFormat>自定义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宋体</vt:lpstr>
      <vt:lpstr>楷体</vt:lpstr>
      <vt:lpstr>DengXian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Saferman</cp:lastModifiedBy>
  <cp:revision>46</cp:revision>
  <dcterms:created xsi:type="dcterms:W3CDTF">2025-06-04T06:58:28Z</dcterms:created>
  <dcterms:modified xsi:type="dcterms:W3CDTF">2025-08-12T06:46:48Z</dcterms:modified>
</cp:coreProperties>
</file>