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60" r:id="rId9"/>
  </p:sldIdLst>
  <p:sldSz cx="15773400" cy="21031200"/>
  <p:notesSz cx="5143500" cy="9144000"/>
  <p:embeddedFontLst>
    <p:embeddedFont>
      <p:font typeface="DengXian" panose="02010600030101010101" pitchFamily="2" charset="-122"/>
      <p:regular r:id="rId10"/>
      <p:bold r:id="rId11"/>
    </p:embeddedFont>
    <p:embeddedFont>
      <p:font typeface="楷体" panose="02010609060101010101" pitchFamily="49" charset="-122"/>
      <p:regular r:id="rId1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858696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果子老师硬核分享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zh-CN" altLang="en-US" sz="13800">
                <a:solidFill>
                  <a:schemeClr val="bg1"/>
                </a:solidFill>
              </a:rPr>
              <a:t>教你搭建自己的</a:t>
            </a:r>
            <a:endParaRPr lang="en-US" altLang="zh-CN" sz="13800">
              <a:solidFill>
                <a:schemeClr val="bg1"/>
              </a:solidFill>
            </a:endParaRPr>
          </a:p>
          <a:p>
            <a:pPr algn="ctr"/>
            <a:r>
              <a:rPr lang="en-US" altLang="zh-CN" sz="13800">
                <a:solidFill>
                  <a:srgbClr val="FF0000"/>
                </a:solidFill>
              </a:rPr>
              <a:t>CPU</a:t>
            </a:r>
            <a:r>
              <a:rPr lang="zh-CN" altLang="en-US" sz="13800">
                <a:solidFill>
                  <a:srgbClr val="FF0000"/>
                </a:solidFill>
              </a:rPr>
              <a:t>之五：</a:t>
            </a:r>
            <a:endParaRPr lang="en-US" altLang="zh-CN" sz="13800">
              <a:solidFill>
                <a:srgbClr val="FF0000"/>
              </a:solidFill>
            </a:endParaRPr>
          </a:p>
          <a:p>
            <a:pPr algn="ctr"/>
            <a:r>
              <a:rPr lang="zh-CN" altLang="en-US" sz="13800">
                <a:solidFill>
                  <a:srgbClr val="FF0000"/>
                </a:solidFill>
              </a:rPr>
              <a:t>指令类型</a:t>
            </a:r>
            <a:endParaRPr lang="zh-CN" altLang="en-US" sz="96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6"/>
            <a:ext cx="15773400" cy="21532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指令类型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3682465"/>
            <a:ext cx="14984354" cy="70838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指令是处理器能够识别和执行的基本命令，用于控制数据的运算、存储和传输。它通常由操作码（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opcode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）和操作数两部分组成：操作码决定要执行的功能（如加法、存储、跳转），操作数可以来自寄存器、内存或立即数常量。根据格式不同，指令可分为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（寄存器型）、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（立即数型）、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（存储型）、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（分支型）、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（大立即数型） 和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J-Type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（跳转型）。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</a:t>
            </a:r>
            <a:r>
              <a:rPr lang="en-US" altLang="zh-CN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4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指令的立即数是由不同的位数构成的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！所以处理每种指令的电路逻辑要分别识别。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5D1A4EE-0192-4730-B064-6C29FE8E8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93708"/>
              </p:ext>
            </p:extLst>
          </p:nvPr>
        </p:nvGraphicFramePr>
        <p:xfrm>
          <a:off x="817563" y="12567028"/>
          <a:ext cx="14550256" cy="5760720"/>
        </p:xfrm>
        <a:graphic>
          <a:graphicData uri="http://schemas.openxmlformats.org/drawingml/2006/table">
            <a:tbl>
              <a:tblPr/>
              <a:tblGrid>
                <a:gridCol w="3637564">
                  <a:extLst>
                    <a:ext uri="{9D8B030D-6E8A-4147-A177-3AD203B41FA5}">
                      <a16:colId xmlns:a16="http://schemas.microsoft.com/office/drawing/2014/main" val="4221555909"/>
                    </a:ext>
                  </a:extLst>
                </a:gridCol>
                <a:gridCol w="3637564">
                  <a:extLst>
                    <a:ext uri="{9D8B030D-6E8A-4147-A177-3AD203B41FA5}">
                      <a16:colId xmlns:a16="http://schemas.microsoft.com/office/drawing/2014/main" val="2427363137"/>
                    </a:ext>
                  </a:extLst>
                </a:gridCol>
                <a:gridCol w="3637564">
                  <a:extLst>
                    <a:ext uri="{9D8B030D-6E8A-4147-A177-3AD203B41FA5}">
                      <a16:colId xmlns:a16="http://schemas.microsoft.com/office/drawing/2014/main" val="880724320"/>
                    </a:ext>
                  </a:extLst>
                </a:gridCol>
                <a:gridCol w="3637564">
                  <a:extLst>
                    <a:ext uri="{9D8B030D-6E8A-4147-A177-3AD203B41FA5}">
                      <a16:colId xmlns:a16="http://schemas.microsoft.com/office/drawing/2014/main" val="310050994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指令类型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是否使用立即数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说明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示例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046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2800" b="1"/>
                        <a:t>R-Type</a:t>
                      </a:r>
                      <a:r>
                        <a:rPr lang="pt-BR" sz="2800"/>
                        <a:t>（寄存器型）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❌ 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操作数全来自寄存器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add t0, t1, t2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57352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I-Type</a:t>
                      </a:r>
                      <a:r>
                        <a:rPr lang="en-US" sz="2800"/>
                        <a:t>（</a:t>
                      </a:r>
                      <a:r>
                        <a:rPr lang="zh-CN" altLang="en-US" sz="2800"/>
                        <a:t>立即数型）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✅ 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一个寄存器 </a:t>
                      </a:r>
                      <a:r>
                        <a:rPr lang="en-US" altLang="zh-CN" sz="2800"/>
                        <a:t>+ </a:t>
                      </a:r>
                      <a:r>
                        <a:rPr lang="zh-CN" altLang="en-US" sz="2800"/>
                        <a:t>一个立即数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addi t0, t1, 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073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S-Type</a:t>
                      </a:r>
                      <a:r>
                        <a:rPr lang="en-US" sz="2800"/>
                        <a:t>（</a:t>
                      </a:r>
                      <a:r>
                        <a:rPr lang="zh-CN" altLang="en-US" sz="2800"/>
                        <a:t>存储型）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✅ 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使用立即数作为偏移量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sw t2, 8(t1)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8055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B-Type</a:t>
                      </a:r>
                      <a:r>
                        <a:rPr lang="en-US" sz="2800"/>
                        <a:t>（</a:t>
                      </a:r>
                      <a:r>
                        <a:rPr lang="zh-CN" altLang="en-US" sz="2800"/>
                        <a:t>分支型）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✅ 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使用立即数作为分支偏移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beq t0, t1, 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0866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U-Type</a:t>
                      </a:r>
                      <a:r>
                        <a:rPr lang="en-US" sz="2800"/>
                        <a:t>（</a:t>
                      </a:r>
                      <a:r>
                        <a:rPr lang="zh-CN" altLang="en-US" sz="2800"/>
                        <a:t>大立即数型）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✅ 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/>
                        <a:t>20 </a:t>
                      </a:r>
                      <a:r>
                        <a:rPr lang="zh-CN" altLang="en-US" sz="2800"/>
                        <a:t>位大立即数，常用于构造常量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lui t0, 0x12345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461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2800" b="1"/>
                        <a:t>J-Type</a:t>
                      </a:r>
                      <a:r>
                        <a:rPr lang="en-US" sz="2800"/>
                        <a:t>（</a:t>
                      </a:r>
                      <a:r>
                        <a:rPr lang="zh-CN" altLang="en-US" sz="2800"/>
                        <a:t>跳转型）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✅ 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/>
                        <a:t>使用立即数作为跳转偏移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jal ra, 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749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6"/>
            <a:ext cx="15773400" cy="215326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I-type </a:t>
            </a:r>
            <a:r>
              <a:rPr lang="zh-CN" altLang="en-US" sz="1380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A2D3208-8D4C-449C-8BD8-553B5406FE9E}"/>
              </a:ext>
            </a:extLst>
          </p:cNvPr>
          <p:cNvSpPr/>
          <p:nvPr/>
        </p:nvSpPr>
        <p:spPr>
          <a:xfrm>
            <a:off x="383465" y="3682465"/>
            <a:ext cx="14984354" cy="761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I-Type </a:t>
            </a:r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指令总体格式（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32 </a:t>
            </a:r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位）：</a:t>
            </a:r>
            <a:endParaRPr lang="en-US" altLang="zh-CN" sz="4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opcode [6:0]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：操作码，决定大类（算术立即、加载、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JALR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、系统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/CSR…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 [11:7]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：目标寄存器。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funct3 [14:12]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：子功能码，用于区分同一大类下的具体指令。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[19:15]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：源寄存器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imm[11:0] [31:20]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12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位立即数（除移位类外），按符号扩展到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XLEN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位参与运算或地址计算。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立即数范围：−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2048 ~ +2047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。除移位类外，使用 有符号 立即数并在使用前符号扩展。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CB68DF9-72B5-40B6-9E22-1D7AB0BE1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96" y="11651532"/>
            <a:ext cx="14957060" cy="342823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4487FC1-3EBD-4F26-8F87-401ED96337EC}"/>
              </a:ext>
            </a:extLst>
          </p:cNvPr>
          <p:cNvSpPr/>
          <p:nvPr/>
        </p:nvSpPr>
        <p:spPr>
          <a:xfrm>
            <a:off x="383466" y="15434033"/>
            <a:ext cx="1498435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/>
              <a:t>I-Type </a:t>
            </a:r>
            <a:r>
              <a:rPr lang="zh-CN" altLang="en-US" sz="4000" b="1"/>
              <a:t>覆盖的主要指令族</a:t>
            </a:r>
            <a:endParaRPr lang="en-US" altLang="zh-CN" sz="4000" b="1"/>
          </a:p>
          <a:p>
            <a:endParaRPr lang="en-US" altLang="zh-CN" sz="4000" b="1"/>
          </a:p>
          <a:p>
            <a:pPr marL="742950" indent="-742950">
              <a:buAutoNum type="arabicParenR"/>
            </a:pPr>
            <a:r>
              <a:rPr lang="zh-CN" altLang="en-US" sz="4000" b="1"/>
              <a:t>算术</a:t>
            </a:r>
            <a:r>
              <a:rPr lang="en-US" altLang="zh-CN" sz="4000" b="1"/>
              <a:t>/</a:t>
            </a:r>
            <a:r>
              <a:rPr lang="zh-CN" altLang="en-US" sz="4000" b="1"/>
              <a:t>逻辑立即（</a:t>
            </a:r>
            <a:r>
              <a:rPr lang="en-US" altLang="zh-CN" sz="4000" b="1"/>
              <a:t>opcode = 0010011</a:t>
            </a:r>
            <a:r>
              <a:rPr lang="zh-CN" altLang="en-US" sz="4000" b="1"/>
              <a:t>）</a:t>
            </a:r>
            <a:endParaRPr lang="en-US" altLang="zh-CN" sz="4000" b="1"/>
          </a:p>
          <a:p>
            <a:pPr marL="742950" indent="-742950">
              <a:buAutoNum type="arabicParenR"/>
            </a:pPr>
            <a:r>
              <a:rPr lang="zh-CN" altLang="en-US" sz="4000" b="1"/>
              <a:t>加载指令（</a:t>
            </a:r>
            <a:r>
              <a:rPr lang="en-US" altLang="zh-CN" sz="4000" b="1"/>
              <a:t>Load</a:t>
            </a:r>
            <a:r>
              <a:rPr lang="zh-CN" altLang="en-US" sz="4000" b="1"/>
              <a:t>，</a:t>
            </a:r>
            <a:r>
              <a:rPr lang="en-US" altLang="zh-CN" sz="4000" b="1"/>
              <a:t>opcode = 0000011</a:t>
            </a:r>
            <a:r>
              <a:rPr lang="zh-CN" altLang="en-US" sz="4000" b="1"/>
              <a:t>）</a:t>
            </a:r>
            <a:endParaRPr lang="en-US" altLang="zh-CN" sz="4000" b="1"/>
          </a:p>
          <a:p>
            <a:pPr marL="742950" indent="-742950">
              <a:buAutoNum type="arabicParenR"/>
            </a:pPr>
            <a:r>
              <a:rPr lang="zh-CN" altLang="en-US" sz="4000" b="1"/>
              <a:t>跳转并链接寄存器（</a:t>
            </a:r>
            <a:r>
              <a:rPr lang="en-US" altLang="zh-CN" sz="4000" b="1"/>
              <a:t>JALR</a:t>
            </a:r>
            <a:r>
              <a:rPr lang="zh-CN" altLang="en-US" sz="4000" b="1"/>
              <a:t>，</a:t>
            </a:r>
            <a:r>
              <a:rPr lang="en-US" altLang="zh-CN" sz="4000" b="1"/>
              <a:t>opcode = 1100111</a:t>
            </a:r>
            <a:r>
              <a:rPr lang="zh-CN" altLang="en-US" sz="4000" b="1"/>
              <a:t>，</a:t>
            </a:r>
            <a:r>
              <a:rPr lang="en-US" altLang="zh-CN" sz="4000" b="1"/>
              <a:t>funct3=000</a:t>
            </a:r>
            <a:r>
              <a:rPr lang="zh-CN" altLang="en-US" sz="4000" b="1"/>
              <a:t>）</a:t>
            </a:r>
            <a:endParaRPr lang="en-US" altLang="zh-CN" sz="4000" b="1"/>
          </a:p>
          <a:p>
            <a:pPr marL="742950" indent="-742950">
              <a:buAutoNum type="arabicParenR"/>
            </a:pPr>
            <a:r>
              <a:rPr lang="zh-CN" altLang="en-US" sz="4000" b="1"/>
              <a:t>系统</a:t>
            </a:r>
            <a:r>
              <a:rPr lang="en-US" altLang="zh-CN" sz="4000" b="1"/>
              <a:t>/CSR </a:t>
            </a:r>
            <a:r>
              <a:rPr lang="zh-CN" altLang="en-US" sz="4000" b="1"/>
              <a:t>与 </a:t>
            </a:r>
            <a:r>
              <a:rPr lang="en-US" altLang="zh-CN" sz="4000" b="1"/>
              <a:t>FENCE</a:t>
            </a:r>
            <a:r>
              <a:rPr lang="zh-CN" altLang="en-US" sz="4000" b="1"/>
              <a:t>（</a:t>
            </a:r>
            <a:r>
              <a:rPr lang="en-US" altLang="zh-CN" sz="4000" b="1"/>
              <a:t>opcode = 1110011 / 0001111</a:t>
            </a:r>
            <a:r>
              <a:rPr lang="zh-CN" altLang="en-US" sz="4000" b="1"/>
              <a:t>）</a:t>
            </a:r>
            <a:endParaRPr lang="en-US" altLang="zh-CN" sz="4000" b="1"/>
          </a:p>
          <a:p>
            <a:pPr marL="742950" indent="-742950">
              <a:buAutoNum type="arabicParenR"/>
            </a:pPr>
            <a:endParaRPr lang="en-US" altLang="zh-CN" sz="4000" b="1"/>
          </a:p>
          <a:p>
            <a:r>
              <a:rPr lang="zh-CN" altLang="en-US" sz="4000" b="1"/>
              <a:t>请注意：</a:t>
            </a:r>
            <a:r>
              <a:rPr lang="en-US" altLang="zh-CN" sz="4000" b="1"/>
              <a:t>SLTIU </a:t>
            </a:r>
            <a:r>
              <a:rPr lang="zh-CN" altLang="en-US" sz="4000" b="1"/>
              <a:t>做 无符号比较，但它的 </a:t>
            </a:r>
            <a:r>
              <a:rPr lang="en-US" altLang="zh-CN" sz="4000" b="1"/>
              <a:t>imm </a:t>
            </a:r>
            <a:r>
              <a:rPr lang="zh-CN" altLang="en-US" sz="4000" b="1"/>
              <a:t>仍按 有符号数 符号扩展后参与比较。</a:t>
            </a:r>
            <a:endParaRPr lang="en-US" altLang="zh-CN" sz="4000" b="1"/>
          </a:p>
          <a:p>
            <a:pPr marL="742950" indent="-742950">
              <a:buAutoNum type="arabicParenR"/>
            </a:pPr>
            <a:endParaRPr lang="zh-CN" altLang="en-US" sz="4000" b="1"/>
          </a:p>
        </p:txBody>
      </p:sp>
    </p:spTree>
    <p:extLst>
      <p:ext uri="{BB962C8B-B14F-4D97-AF65-F5344CB8AC3E}">
        <p14:creationId xmlns:p14="http://schemas.microsoft.com/office/powerpoint/2010/main" val="83883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R-type </a:t>
            </a:r>
            <a:r>
              <a:rPr lang="zh-CN" altLang="en-US" sz="1380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5876A4-34CE-45AE-91CF-492766995F45}"/>
              </a:ext>
            </a:extLst>
          </p:cNvPr>
          <p:cNvSpPr/>
          <p:nvPr/>
        </p:nvSpPr>
        <p:spPr>
          <a:xfrm>
            <a:off x="383465" y="3682465"/>
            <a:ext cx="14984354" cy="7969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R-type</a:t>
            </a:r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指令，寄存器型指令）是 只使用寄存器作为操作数 的指令类型</a:t>
            </a:r>
            <a:endParaRPr lang="en-US" altLang="zh-CN" sz="4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opcode [6:0]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：指令类别（例如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0110011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R-Type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算术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逻辑运算）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rd [11:7]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：目标寄存器（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result destination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funct3 [14:12]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：功能码（低位功能区分符）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[19:15]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：源寄存器 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1rs2 [24:20]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：源寄存器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funct7 [31:25]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：功能码（高位功能区分符，用于区分同类运算）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509F59-0AC0-49D1-A54F-D3931B75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104" y="11998886"/>
            <a:ext cx="13521192" cy="30604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F3E49E-A8CB-43FC-9985-1C7048A3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366" y="15316771"/>
            <a:ext cx="8178930" cy="538666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71E06DA0-C59E-4E9F-8651-74B953C8809A}"/>
              </a:ext>
            </a:extLst>
          </p:cNvPr>
          <p:cNvSpPr/>
          <p:nvPr/>
        </p:nvSpPr>
        <p:spPr>
          <a:xfrm>
            <a:off x="402493" y="16314565"/>
            <a:ext cx="5663381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sz="3200" b="1"/>
              <a:t>不用立即数 → 纯寄存器操作。</a:t>
            </a:r>
            <a:endParaRPr lang="en-US" altLang="zh-CN" sz="3200" b="1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/>
              <a:t>三寄存器格式 → </a:t>
            </a:r>
            <a:r>
              <a:rPr lang="en-US" altLang="zh-CN" sz="3200" b="1"/>
              <a:t>rd = rs1 ⊗ rs2</a:t>
            </a:r>
            <a:r>
              <a:rPr lang="zh-CN" altLang="en-US" sz="3200" b="1"/>
              <a:t>。</a:t>
            </a:r>
            <a:endParaRPr lang="en-US" altLang="zh-CN" sz="3200" b="1"/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/>
              <a:t>funct7+funct3 </a:t>
            </a:r>
            <a:r>
              <a:rPr lang="zh-CN" altLang="en-US" sz="3200" b="1"/>
              <a:t>与 </a:t>
            </a:r>
            <a:r>
              <a:rPr lang="en-US" altLang="zh-CN" sz="3200" b="1"/>
              <a:t>opcode </a:t>
            </a:r>
            <a:r>
              <a:rPr lang="zh-CN" altLang="en-US" sz="3200" b="1"/>
              <a:t>一起决定指令类型。</a:t>
            </a:r>
            <a:endParaRPr lang="en-US" altLang="zh-CN" sz="3200" b="1"/>
          </a:p>
          <a:p>
            <a:pPr marL="514350" indent="-514350">
              <a:buFont typeface="+mj-lt"/>
              <a:buAutoNum type="arabicPeriod"/>
            </a:pPr>
            <a:r>
              <a:rPr lang="zh-CN" altLang="en-US" sz="3200" b="1"/>
              <a:t>常用于 算术、逻辑、移位、比较 等基本运算。</a:t>
            </a:r>
          </a:p>
        </p:txBody>
      </p:sp>
    </p:spTree>
    <p:extLst>
      <p:ext uri="{BB962C8B-B14F-4D97-AF65-F5344CB8AC3E}">
        <p14:creationId xmlns:p14="http://schemas.microsoft.com/office/powerpoint/2010/main" val="214026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B-type </a:t>
            </a:r>
            <a:r>
              <a:rPr lang="zh-CN" altLang="en-US" sz="13800">
                <a:solidFill>
                  <a:schemeClr val="bg1"/>
                </a:solidFill>
              </a:rPr>
              <a:t>指令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5876A4-34CE-45AE-91CF-492766995F45}"/>
              </a:ext>
            </a:extLst>
          </p:cNvPr>
          <p:cNvSpPr/>
          <p:nvPr/>
        </p:nvSpPr>
        <p:spPr>
          <a:xfrm>
            <a:off x="383465" y="3682465"/>
            <a:ext cx="14984354" cy="101515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B-Type </a:t>
            </a:r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指令的作用主要用途：</a:t>
            </a:r>
            <a:endParaRPr lang="en-US" altLang="zh-CN" sz="4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根据两个寄存器的比较结果，决定程序是否跳转到指定的目标地址。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跳转目标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 +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分支偏移量（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），偏移量是一个 有符号立即数。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典型用途：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if/else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for/while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等流程控制。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CN" sz="4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B-type</a:t>
            </a:r>
            <a:r>
              <a:rPr lang="zh-CN" altLang="en-US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指令构成：</a:t>
            </a:r>
            <a:endParaRPr lang="en-US" altLang="zh-CN" sz="40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opcode [6:0]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：固定为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1100011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，表示分支指令。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rs1 [19:15]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：源寄存器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rs2 [24:20]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：源寄存器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funct3 [14:12]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：决定比较方式。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imm[12|10:5|4:1|11]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：拼接成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13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位立即数（有符号），再乘以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（最低位始终为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，对齐到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字节）得到分支偏移。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CF39BF-56C6-468D-A53D-053583419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85" y="14217037"/>
            <a:ext cx="14252934" cy="313169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4FF1E8B-BDB4-4005-8856-2AB897C3E189}"/>
              </a:ext>
            </a:extLst>
          </p:cNvPr>
          <p:cNvSpPr/>
          <p:nvPr/>
        </p:nvSpPr>
        <p:spPr>
          <a:xfrm>
            <a:off x="1114885" y="18241779"/>
            <a:ext cx="1180793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/>
              <a:t>B-Type </a:t>
            </a:r>
            <a:r>
              <a:rPr lang="zh-CN" altLang="en-US" sz="3600" b="1"/>
              <a:t>指令是 </a:t>
            </a:r>
            <a:r>
              <a:rPr lang="en-US" altLang="zh-CN" sz="3600" b="1"/>
              <a:t>CPU </a:t>
            </a:r>
            <a:r>
              <a:rPr lang="zh-CN" altLang="en-US" sz="3600" b="1"/>
              <a:t>中的条件分支指令，判断两个寄存器是否满足某种关系（等于、不等于、小于、大于等），若成立则跳转到由立即数偏移决定的目标地址。</a:t>
            </a:r>
          </a:p>
        </p:txBody>
      </p:sp>
    </p:spTree>
    <p:extLst>
      <p:ext uri="{BB962C8B-B14F-4D97-AF65-F5344CB8AC3E}">
        <p14:creationId xmlns:p14="http://schemas.microsoft.com/office/powerpoint/2010/main" val="16368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Load </a:t>
            </a:r>
            <a:r>
              <a:rPr lang="zh-CN" altLang="en-US" sz="13800">
                <a:solidFill>
                  <a:schemeClr val="bg1"/>
                </a:solidFill>
              </a:rPr>
              <a:t>和 </a:t>
            </a:r>
            <a:r>
              <a:rPr lang="en-US" altLang="zh-CN" sz="13800">
                <a:solidFill>
                  <a:schemeClr val="bg1"/>
                </a:solidFill>
              </a:rPr>
              <a:t>Store</a:t>
            </a:r>
            <a:endParaRPr lang="zh-CN" altLang="en-US" sz="13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94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chemeClr val="bg1"/>
                </a:solidFill>
              </a:rPr>
              <a:t>Jumps and U-type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7"/>
            <a:ext cx="14984354" cy="6076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让我给你演示，实现一个重复递增值的电路。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将加法器的输出连接到寄存器的输入端，将寄存器的输出连接到加法器的输入端。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位常量连接到加法器的第二个输入。您可以在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Wirng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库中找到常数电路元素。要将其值更改为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，只需为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属性键入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并按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键。您现在应该看到该值为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会自动将您输入的十进制值转换为十六进制）。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将两个输出引脚连接到电路，以便您可以监控加法器和寄存器的输出。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B7081-523F-4007-86F5-58CDB175A911}"/>
              </a:ext>
            </a:extLst>
          </p:cNvPr>
          <p:cNvSpPr/>
          <p:nvPr/>
        </p:nvSpPr>
        <p:spPr>
          <a:xfrm>
            <a:off x="7700837" y="18198686"/>
            <a:ext cx="76669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思考：如何生成时间信息触发寄存器运行，从而看到累加效果？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FFB6F63-AAF0-4468-ADFA-756710803768}"/>
              </a:ext>
            </a:extLst>
          </p:cNvPr>
          <p:cNvSpPr/>
          <p:nvPr/>
        </p:nvSpPr>
        <p:spPr>
          <a:xfrm rot="19431121">
            <a:off x="2080654" y="11666455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F3F58F-2C7F-4868-9CD7-753F854F1DD6}"/>
              </a:ext>
            </a:extLst>
          </p:cNvPr>
          <p:cNvSpPr/>
          <p:nvPr/>
        </p:nvSpPr>
        <p:spPr>
          <a:xfrm>
            <a:off x="1083874" y="10714714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常量（注意位数要统一</a:t>
            </a:r>
            <a:r>
              <a:rPr lang="en-US" altLang="zh-CN" sz="4400" b="1"/>
              <a:t>!</a:t>
            </a:r>
            <a:r>
              <a:rPr lang="zh-CN" altLang="en-US" sz="4400" b="1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9FFAD-ACB7-410D-99B6-00905FB6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62" y="13101106"/>
            <a:ext cx="13428476" cy="42556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5007AD-BB24-4C0B-B281-7308312BB2B8}"/>
              </a:ext>
            </a:extLst>
          </p:cNvPr>
          <p:cNvSpPr/>
          <p:nvPr/>
        </p:nvSpPr>
        <p:spPr>
          <a:xfrm>
            <a:off x="905762" y="18809261"/>
            <a:ext cx="3636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必须要有时钟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5144ED9-1BA9-4663-9B4A-880501CB93B7}"/>
              </a:ext>
            </a:extLst>
          </p:cNvPr>
          <p:cNvSpPr/>
          <p:nvPr/>
        </p:nvSpPr>
        <p:spPr>
          <a:xfrm rot="10800000">
            <a:off x="1357983" y="16908942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CA286-3BE2-406B-A476-0A5970A94AF1}"/>
              </a:ext>
            </a:extLst>
          </p:cNvPr>
          <p:cNvSpPr txBox="1"/>
          <p:nvPr/>
        </p:nvSpPr>
        <p:spPr>
          <a:xfrm>
            <a:off x="5327611" y="1340430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1F1F0A-3D5F-4E67-9758-13CDD61BD535}"/>
              </a:ext>
            </a:extLst>
          </p:cNvPr>
          <p:cNvSpPr txBox="1"/>
          <p:nvPr/>
        </p:nvSpPr>
        <p:spPr>
          <a:xfrm>
            <a:off x="5067056" y="1634381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64A1901-05EC-4786-A346-C6508AEF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46" y="10977312"/>
            <a:ext cx="13040751" cy="6476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模拟调试☆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5091FF-C5FE-45E7-A52A-F4BB318D949E}"/>
              </a:ext>
            </a:extLst>
          </p:cNvPr>
          <p:cNvSpPr/>
          <p:nvPr/>
        </p:nvSpPr>
        <p:spPr>
          <a:xfrm>
            <a:off x="383465" y="3761658"/>
            <a:ext cx="14984354" cy="6753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 Half Cycle (Command/Control + T)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，勾选一次就能发现寄存器值发生了一次变化。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如果您再次勾选半循环，您会注意到时钟变回深绿色，但数字没有变化。这是因为默认情况下，寄存器是上升沿触发的（即在从低时钟信号变为高信号时触发）。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当然如果使用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ticks enabled/enable clock ticks 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command/control + k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）会自动不断触发时间信号，可以看到寄存器一直累加！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BB567-4C9F-4652-9002-2D05465EB49E}"/>
              </a:ext>
            </a:extLst>
          </p:cNvPr>
          <p:cNvSpPr txBox="1"/>
          <p:nvPr/>
        </p:nvSpPr>
        <p:spPr>
          <a:xfrm>
            <a:off x="6266476" y="1244975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23E76C-BAEF-4CF4-A0E6-2248D5890B44}"/>
              </a:ext>
            </a:extLst>
          </p:cNvPr>
          <p:cNvSpPr txBox="1"/>
          <p:nvPr/>
        </p:nvSpPr>
        <p:spPr>
          <a:xfrm>
            <a:off x="8697249" y="1604200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861418-0BA3-4FC8-8F57-2E2C04B25325}"/>
              </a:ext>
            </a:extLst>
          </p:cNvPr>
          <p:cNvSpPr txBox="1"/>
          <p:nvPr/>
        </p:nvSpPr>
        <p:spPr>
          <a:xfrm>
            <a:off x="2424521" y="15794703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E2738-9135-4281-A570-43FEE966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62" y="17179076"/>
            <a:ext cx="7001804" cy="385212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D4ED76-EADD-4230-A3E4-0012688A480E}"/>
              </a:ext>
            </a:extLst>
          </p:cNvPr>
          <p:cNvSpPr/>
          <p:nvPr/>
        </p:nvSpPr>
        <p:spPr>
          <a:xfrm>
            <a:off x="4890045" y="18857960"/>
            <a:ext cx="7666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电路图：</a:t>
            </a:r>
          </a:p>
        </p:txBody>
      </p:sp>
    </p:spTree>
    <p:extLst>
      <p:ext uri="{BB962C8B-B14F-4D97-AF65-F5344CB8AC3E}">
        <p14:creationId xmlns:p14="http://schemas.microsoft.com/office/powerpoint/2010/main" val="39549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1096</Words>
  <Application>Microsoft Office PowerPoint</Application>
  <PresentationFormat>自定义</PresentationFormat>
  <Paragraphs>104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DengXian</vt:lpstr>
      <vt:lpstr>楷体</vt:lpstr>
      <vt:lpstr>Arial</vt:lpstr>
      <vt:lpstr>宋体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93</cp:revision>
  <dcterms:created xsi:type="dcterms:W3CDTF">2025-06-04T06:58:28Z</dcterms:created>
  <dcterms:modified xsi:type="dcterms:W3CDTF">2025-08-20T04:28:03Z</dcterms:modified>
</cp:coreProperties>
</file>