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5773400" cy="21031200"/>
  <p:notesSz cx="5143500" cy="9144000"/>
  <p:embeddedFontLst>
    <p:embeddedFont>
      <p:font typeface="楷体" panose="02010609060101010101" pitchFamily="49" charset="-122"/>
      <p:regular r:id="rId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26" d="100"/>
          <a:sy n="26" d="100"/>
        </p:scale>
        <p:origin x="25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2">
            <a:lum/>
          </a:blip>
          <a:srcRect/>
          <a:stretch>
            <a:fillRect t="-121" b="-12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23BF59-4BD2-4575-B3DA-C261C7F8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73400" cy="111312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7545D-DD23-47E6-9056-7CB200BD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" y="13102517"/>
            <a:ext cx="14537008" cy="73011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618196" y="7283946"/>
            <a:ext cx="14537008" cy="87716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solidFill>
                  <a:schemeClr val="bg1"/>
                </a:solidFill>
              </a:rPr>
              <a:t>果子老师硬核分享</a:t>
            </a:r>
            <a:endParaRPr lang="en-US" altLang="zh-CN" sz="13800" dirty="0">
              <a:solidFill>
                <a:schemeClr val="bg1"/>
              </a:solidFill>
            </a:endParaRPr>
          </a:p>
          <a:p>
            <a:pPr algn="ctr"/>
            <a:r>
              <a:rPr lang="en-US" altLang="zh-CN" sz="13800" dirty="0">
                <a:solidFill>
                  <a:schemeClr val="bg1"/>
                </a:solidFill>
              </a:rPr>
              <a:t>Logisim</a:t>
            </a:r>
            <a:r>
              <a:rPr lang="zh-CN" altLang="en-US" sz="13800" dirty="0">
                <a:solidFill>
                  <a:schemeClr val="bg1"/>
                </a:solidFill>
              </a:rPr>
              <a:t>高级用法</a:t>
            </a:r>
            <a:endParaRPr lang="en-US" altLang="zh-CN" sz="13800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dirty="0">
                <a:solidFill>
                  <a:srgbClr val="FF0000"/>
                </a:solidFill>
              </a:rPr>
              <a:t> 分线器会不会？</a:t>
            </a:r>
            <a:endParaRPr lang="en-US" altLang="zh-CN" sz="96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600" dirty="0">
                <a:solidFill>
                  <a:srgbClr val="FF0000"/>
                </a:solidFill>
              </a:rPr>
              <a:t> 简化电路图会不会？</a:t>
            </a:r>
            <a:endParaRPr lang="en-US" altLang="zh-CN" sz="96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600" dirty="0">
                <a:solidFill>
                  <a:srgbClr val="FF0000"/>
                </a:solidFill>
              </a:rPr>
              <a:t> 数据位数扩展会不会？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4962B-BD6C-43F1-869B-06AF76DCA440}"/>
              </a:ext>
            </a:extLst>
          </p:cNvPr>
          <p:cNvSpPr txBox="1"/>
          <p:nvPr/>
        </p:nvSpPr>
        <p:spPr>
          <a:xfrm>
            <a:off x="10397613" y="200707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71594D-AA1F-4AC8-9C7F-617DEABCC4E7}"/>
              </a:ext>
            </a:extLst>
          </p:cNvPr>
          <p:cNvSpPr txBox="1"/>
          <p:nvPr/>
        </p:nvSpPr>
        <p:spPr>
          <a:xfrm>
            <a:off x="1406013" y="299564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81752E-5C65-4237-8AE1-17D6140A2D01}"/>
              </a:ext>
            </a:extLst>
          </p:cNvPr>
          <p:cNvSpPr txBox="1"/>
          <p:nvPr/>
        </p:nvSpPr>
        <p:spPr>
          <a:xfrm>
            <a:off x="5746955" y="15758048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BB8A99-0091-4082-9B43-D98E6A78E1EE}"/>
              </a:ext>
            </a:extLst>
          </p:cNvPr>
          <p:cNvSpPr txBox="1"/>
          <p:nvPr/>
        </p:nvSpPr>
        <p:spPr>
          <a:xfrm>
            <a:off x="9232491" y="18700955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-501445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1371600" indent="-1371600" algn="ctr">
              <a:buFont typeface="+mj-lt"/>
              <a:buAutoNum type="arabicPeriod"/>
            </a:pPr>
            <a:r>
              <a:rPr lang="en-US" altLang="zh-CN" sz="13800" dirty="0">
                <a:solidFill>
                  <a:schemeClr val="bg1"/>
                </a:solidFill>
              </a:rPr>
              <a:t>Splitter</a:t>
            </a:r>
            <a:r>
              <a:rPr lang="zh-CN" altLang="en-US" sz="13800" dirty="0">
                <a:solidFill>
                  <a:schemeClr val="bg1"/>
                </a:solidFill>
              </a:rPr>
              <a:t>分线器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5562F-6AB7-446C-BF9C-60F454A31467}"/>
              </a:ext>
            </a:extLst>
          </p:cNvPr>
          <p:cNvSpPr/>
          <p:nvPr/>
        </p:nvSpPr>
        <p:spPr>
          <a:xfrm>
            <a:off x="383465" y="3682465"/>
            <a:ext cx="14984354" cy="60809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里，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Splitter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（分线器） 是一种常用的元件，它的作用是把一条总线（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bus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）分解成若干位的单独信号，或者把多个单独的信号组合成一条总线。这样可以方便在电路设计中进行位宽的分割和组合，不需要手动连很多根线，从而让电路更加整洁、结构清晰。</a:t>
            </a:r>
            <a:endParaRPr lang="en-US" altLang="zh-CN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indent="-742950">
              <a:buFont typeface="+mj-lt"/>
              <a:buAutoNum type="arabicPeriod"/>
            </a:pPr>
            <a:endParaRPr lang="en-US" altLang="zh-CN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请注意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Splitter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在最新的版本里也可以用作数据合并器，就是倒过来使用。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FD2F21-2CF7-DE87-F76F-FA6B48C4B6EC}"/>
              </a:ext>
            </a:extLst>
          </p:cNvPr>
          <p:cNvSpPr txBox="1"/>
          <p:nvPr/>
        </p:nvSpPr>
        <p:spPr>
          <a:xfrm>
            <a:off x="556759" y="15020555"/>
            <a:ext cx="146377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zh-CN" altLang="en-US" sz="4400" b="1" dirty="0"/>
              <a:t>左边输入的是一个总线信号，包括 </a:t>
            </a:r>
            <a:r>
              <a:rPr lang="en-US" altLang="zh-CN" sz="4400" b="1" dirty="0"/>
              <a:t>C </a:t>
            </a:r>
            <a:r>
              <a:rPr lang="zh-CN" altLang="en-US" sz="4400" b="1" dirty="0"/>
              <a:t>输入和 </a:t>
            </a:r>
            <a:r>
              <a:rPr lang="en-US" altLang="zh-CN" sz="4400" b="1" dirty="0"/>
              <a:t>1100</a:t>
            </a:r>
            <a:r>
              <a:rPr lang="zh-CN" altLang="en-US" sz="4400" b="1" dirty="0"/>
              <a:t>、</a:t>
            </a:r>
            <a:r>
              <a:rPr lang="en-US" altLang="zh-CN" sz="4400" b="1" dirty="0"/>
              <a:t>11 </a:t>
            </a:r>
            <a:r>
              <a:rPr lang="zh-CN" altLang="en-US" sz="4400" b="1" dirty="0"/>
              <a:t>等多位信号。</a:t>
            </a:r>
            <a:endParaRPr lang="en-US" altLang="zh-CN" sz="4400" b="1" dirty="0"/>
          </a:p>
          <a:p>
            <a:pPr marL="742950" indent="-742950">
              <a:buFont typeface="+mj-lt"/>
              <a:buAutoNum type="arabicPeriod"/>
            </a:pPr>
            <a:r>
              <a:rPr lang="en-US" altLang="zh-CN" sz="4400" b="1" dirty="0"/>
              <a:t>Splitter </a:t>
            </a:r>
            <a:r>
              <a:rPr lang="zh-CN" altLang="en-US" sz="4400" b="1" dirty="0"/>
              <a:t>按照配置把这些信号拆分成不同的位段，再组合成右侧的 </a:t>
            </a:r>
            <a:r>
              <a:rPr lang="en-US" altLang="zh-CN" sz="4400" b="1" dirty="0"/>
              <a:t>5 </a:t>
            </a:r>
            <a:r>
              <a:rPr lang="zh-CN" altLang="en-US" sz="4400" b="1" dirty="0"/>
              <a:t>位输出。</a:t>
            </a:r>
            <a:endParaRPr lang="en-US" altLang="zh-CN" sz="4400" b="1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/>
              <a:t>输出结果为 </a:t>
            </a:r>
            <a:r>
              <a:rPr lang="en-US" altLang="zh-CN" sz="4400" b="1" dirty="0"/>
              <a:t>00110₂</a:t>
            </a:r>
            <a:r>
              <a:rPr lang="zh-CN" altLang="en-US" sz="4400" b="1" dirty="0"/>
              <a:t>。其中：高两位是来自上方的常量 </a:t>
            </a:r>
            <a:r>
              <a:rPr lang="en-US" altLang="zh-CN" sz="4400" b="1" dirty="0"/>
              <a:t>0</a:t>
            </a:r>
            <a:r>
              <a:rPr lang="zh-CN" altLang="en-US" sz="4400" b="1" dirty="0"/>
              <a:t>，接着中间两位来自输入 </a:t>
            </a:r>
            <a:r>
              <a:rPr lang="en-US" altLang="zh-CN" sz="4400" b="1" dirty="0"/>
              <a:t>11</a:t>
            </a:r>
            <a:r>
              <a:rPr lang="zh-CN" altLang="en-US" sz="4400" b="1" dirty="0"/>
              <a:t>，最后一位来自 </a:t>
            </a:r>
            <a:r>
              <a:rPr lang="en-US" altLang="zh-CN" sz="4400" b="1" dirty="0"/>
              <a:t>0</a:t>
            </a:r>
            <a:r>
              <a:rPr lang="zh-CN" altLang="en-US" sz="4400" b="1" dirty="0"/>
              <a:t>。</a:t>
            </a:r>
            <a:endParaRPr lang="en-US" altLang="zh-CN" sz="4400" b="1" dirty="0"/>
          </a:p>
          <a:p>
            <a:pPr marL="742950" indent="-742950">
              <a:buFont typeface="+mj-lt"/>
              <a:buAutoNum type="arabicPeriod"/>
            </a:pPr>
            <a:r>
              <a:rPr lang="zh-CN" altLang="en-US" sz="4400" b="1" dirty="0"/>
              <a:t>这说明 </a:t>
            </a:r>
            <a:r>
              <a:rPr lang="en-US" altLang="zh-CN" sz="4400" b="1" dirty="0"/>
              <a:t>Splitter </a:t>
            </a:r>
            <a:r>
              <a:rPr lang="zh-CN" altLang="en-US" sz="4400" b="1" dirty="0"/>
              <a:t>在这里起到的作用就是 从不同来源抽取指定的位段并拼接成一个完整的二进制数。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9309D1-27AC-E2A2-10FF-234E7632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49" y="10020600"/>
            <a:ext cx="12690740" cy="474278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25AEA0B-E87C-3BE7-B331-D4A35F8A3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5499" y="10515600"/>
            <a:ext cx="3981033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10879-2967-C17D-279E-859E30B54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>
            <a:extLst>
              <a:ext uri="{FF2B5EF4-FFF2-40B4-BE49-F238E27FC236}">
                <a16:creationId xmlns:a16="http://schemas.microsoft.com/office/drawing/2014/main" id="{FBFA4E0A-785A-3E4C-E22F-4D65CEEA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-501445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79AF91-DA27-27F3-4BEF-CDEA02DE7E37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marL="1371600" indent="-1371600" algn="ctr">
              <a:buFont typeface="+mj-lt"/>
              <a:buAutoNum type="arabicPeriod"/>
            </a:pPr>
            <a:r>
              <a:rPr lang="en-US" altLang="zh-CN" sz="13800" dirty="0">
                <a:solidFill>
                  <a:schemeClr val="bg1"/>
                </a:solidFill>
              </a:rPr>
              <a:t>Splitter</a:t>
            </a:r>
            <a:r>
              <a:rPr lang="zh-CN" altLang="en-US" sz="13800" dirty="0">
                <a:solidFill>
                  <a:schemeClr val="bg1"/>
                </a:solidFill>
              </a:rPr>
              <a:t>分线器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C374B51-A8DD-088A-CB42-A619C66437CA}"/>
              </a:ext>
            </a:extLst>
          </p:cNvPr>
          <p:cNvSpPr/>
          <p:nvPr/>
        </p:nvSpPr>
        <p:spPr>
          <a:xfrm>
            <a:off x="383465" y="3682465"/>
            <a:ext cx="14984354" cy="7408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配置如下：</a:t>
            </a:r>
            <a:endParaRPr lang="en-US" altLang="zh-CN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Facing: East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分线器的主总线朝向右边（东），也就是输入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输出总线指向右。</a:t>
            </a:r>
            <a:endParaRPr lang="en-US" altLang="zh-CN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Fan Out: 2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表示把主总线分成 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路输出。</a:t>
            </a:r>
            <a:endParaRPr lang="en-US" altLang="zh-CN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Bit Width In: 4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主总线的位宽是 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位，即输入的是一个 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位的二进制数（如 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1100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Appearance: Centered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分线器的外观采用居中布局。</a:t>
            </a:r>
            <a:endParaRPr lang="en-US" altLang="zh-CN" sz="4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Spacing: 2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各分线之间的间距是 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个单位，影响绘图显示，不影响逻辑。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CC8703-B509-8727-6EA0-E5D92AA7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52" y="11438141"/>
            <a:ext cx="14862267" cy="71657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C14E4E2-B111-F36A-42BD-981FF6301DD1}"/>
              </a:ext>
            </a:extLst>
          </p:cNvPr>
          <p:cNvSpPr txBox="1"/>
          <p:nvPr/>
        </p:nvSpPr>
        <p:spPr>
          <a:xfrm>
            <a:off x="505552" y="18818942"/>
            <a:ext cx="129154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数据的每个</a:t>
            </a:r>
            <a:r>
              <a:rPr lang="en-US" altLang="zh-CN" sz="4400" b="1" dirty="0"/>
              <a:t>Bit</a:t>
            </a:r>
            <a:r>
              <a:rPr lang="zh-CN" altLang="en-US" sz="4400" b="1" dirty="0"/>
              <a:t>通过设置不同的数字确定哪些</a:t>
            </a:r>
            <a:r>
              <a:rPr lang="en-US" altLang="zh-CN" sz="4400" b="1" dirty="0"/>
              <a:t>bit</a:t>
            </a:r>
            <a:r>
              <a:rPr lang="zh-CN" altLang="en-US" sz="4400" b="1" dirty="0"/>
              <a:t>分到一起，比如图片是</a:t>
            </a:r>
            <a:r>
              <a:rPr lang="en-US" altLang="zh-CN" sz="4400" b="1" dirty="0"/>
              <a:t>0</a:t>
            </a:r>
            <a:r>
              <a:rPr lang="zh-CN" altLang="en-US" sz="4400" b="1" dirty="0"/>
              <a:t>或</a:t>
            </a:r>
            <a:r>
              <a:rPr lang="en-US" altLang="zh-CN" sz="4400" b="1" dirty="0"/>
              <a:t>1</a:t>
            </a:r>
            <a:r>
              <a:rPr lang="zh-CN" altLang="en-US" sz="4400" b="1" dirty="0"/>
              <a:t>（因为</a:t>
            </a:r>
            <a:r>
              <a:rPr lang="en-US" altLang="zh-CN" sz="4400" b="1" dirty="0"/>
              <a:t>Fan out</a:t>
            </a:r>
            <a:r>
              <a:rPr lang="zh-CN" altLang="en-US" sz="4400" b="1" dirty="0"/>
              <a:t>设置为</a:t>
            </a:r>
            <a:r>
              <a:rPr lang="en-US" altLang="zh-CN" sz="4400" b="1" dirty="0"/>
              <a:t>2</a:t>
            </a:r>
            <a:r>
              <a:rPr lang="zh-CN" altLang="en-US" sz="4400" b="1" dirty="0"/>
              <a:t>，所以只有两种数字）</a:t>
            </a:r>
          </a:p>
        </p:txBody>
      </p:sp>
    </p:spTree>
    <p:extLst>
      <p:ext uri="{BB962C8B-B14F-4D97-AF65-F5344CB8AC3E}">
        <p14:creationId xmlns:p14="http://schemas.microsoft.com/office/powerpoint/2010/main" val="21707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</a:rPr>
              <a:t>2.Tunnels </a:t>
            </a:r>
            <a:r>
              <a:rPr lang="zh-CN" altLang="en-US" sz="13800" dirty="0">
                <a:solidFill>
                  <a:schemeClr val="bg1"/>
                </a:solidFill>
              </a:rPr>
              <a:t>隧道</a:t>
            </a:r>
            <a:endParaRPr lang="zh-CN" altLang="en-US" sz="13800" dirty="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C7F252-CD29-4372-A8D1-E9BC07F3430A}"/>
              </a:ext>
            </a:extLst>
          </p:cNvPr>
          <p:cNvSpPr/>
          <p:nvPr/>
        </p:nvSpPr>
        <p:spPr>
          <a:xfrm>
            <a:off x="383465" y="4041057"/>
            <a:ext cx="14984354" cy="5045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里，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Tunnel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（隧道） 是一种用于电路连线的元件，它能让设计者把逻辑信号在电路图中“传送”到远处，而不需要画一条长长的连线。多个同名的 </a:t>
            </a:r>
            <a:r>
              <a:rPr lang="en-US" altLang="zh-CN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Tunnel </a:t>
            </a:r>
            <a:r>
              <a:rPr lang="zh-CN" altLang="en-US" sz="4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会自动连接在一起，相当于隐形的导线。这种方式可以让电路图更整洁、易读，特别适合在复杂电路中把控制信号、时钟或多位总线在不同模块之间传递。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F3F58F-2C7F-4868-9CD7-753F854F1DD6}"/>
              </a:ext>
            </a:extLst>
          </p:cNvPr>
          <p:cNvSpPr/>
          <p:nvPr/>
        </p:nvSpPr>
        <p:spPr>
          <a:xfrm>
            <a:off x="5961020" y="13941301"/>
            <a:ext cx="2318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/>
              <a:t>等效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59DCE1-A161-3C95-5618-63C0DF600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2" y="9644937"/>
            <a:ext cx="7436091" cy="2601405"/>
          </a:xfrm>
          <a:prstGeom prst="rect">
            <a:avLst/>
          </a:prstGeom>
        </p:spPr>
      </p:pic>
      <p:sp>
        <p:nvSpPr>
          <p:cNvPr id="8" name="箭头: 左右 7">
            <a:extLst>
              <a:ext uri="{FF2B5EF4-FFF2-40B4-BE49-F238E27FC236}">
                <a16:creationId xmlns:a16="http://schemas.microsoft.com/office/drawing/2014/main" id="{0EC06325-4CFA-7E6E-3321-54816A2C171A}"/>
              </a:ext>
            </a:extLst>
          </p:cNvPr>
          <p:cNvSpPr/>
          <p:nvPr/>
        </p:nvSpPr>
        <p:spPr>
          <a:xfrm rot="5400000">
            <a:off x="3274141" y="13481133"/>
            <a:ext cx="2005781" cy="1297858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4E69C6-7E79-1CFE-3805-85C88FFDA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92" y="15817561"/>
            <a:ext cx="7298960" cy="24718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96853D-952A-0576-98A8-C380F4A6AE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6783" y="9581751"/>
            <a:ext cx="7269996" cy="260140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7F2032D-D41F-9DFA-D77E-A7C44C153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0490" y="15938777"/>
            <a:ext cx="6952072" cy="2171151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873DFF4A-8DCB-0B53-ECF3-3AA89BECE295}"/>
              </a:ext>
            </a:extLst>
          </p:cNvPr>
          <p:cNvSpPr/>
          <p:nvPr/>
        </p:nvSpPr>
        <p:spPr>
          <a:xfrm>
            <a:off x="13453949" y="14093702"/>
            <a:ext cx="23186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 dirty="0"/>
              <a:t>等效</a:t>
            </a:r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FBC26D82-8602-F706-7982-51EBE8864956}"/>
              </a:ext>
            </a:extLst>
          </p:cNvPr>
          <p:cNvSpPr/>
          <p:nvPr/>
        </p:nvSpPr>
        <p:spPr>
          <a:xfrm rot="5400000">
            <a:off x="10767070" y="13633534"/>
            <a:ext cx="2005781" cy="1297858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75B81B5-22B2-3B66-7AEE-2A8E6E0576DC}"/>
              </a:ext>
            </a:extLst>
          </p:cNvPr>
          <p:cNvSpPr txBox="1"/>
          <p:nvPr/>
        </p:nvSpPr>
        <p:spPr>
          <a:xfrm>
            <a:off x="351496" y="18598477"/>
            <a:ext cx="1498435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/>
              <a:t>右边是错误的：当你把 </a:t>
            </a:r>
            <a:r>
              <a:rPr lang="en-US" altLang="zh-CN" sz="4400" b="1" dirty="0"/>
              <a:t>0 </a:t>
            </a:r>
            <a:r>
              <a:rPr lang="zh-CN" altLang="en-US" sz="4400" b="1" dirty="0"/>
              <a:t>和 </a:t>
            </a:r>
            <a:r>
              <a:rPr lang="en-US" altLang="zh-CN" sz="4400" b="1" dirty="0"/>
              <a:t>1 </a:t>
            </a:r>
            <a:r>
              <a:rPr lang="zh-CN" altLang="en-US" sz="4400" b="1" dirty="0"/>
              <a:t>同时接到一条线上，就等于一个驱动器强制输出 </a:t>
            </a:r>
            <a:r>
              <a:rPr lang="en-US" altLang="zh-CN" sz="4400" b="1" dirty="0"/>
              <a:t>0</a:t>
            </a:r>
            <a:r>
              <a:rPr lang="zh-CN" altLang="en-US" sz="4400" b="1" dirty="0"/>
              <a:t>，另一个驱动器强制输出 </a:t>
            </a:r>
            <a:r>
              <a:rPr lang="en-US" altLang="zh-CN" sz="4400" b="1" dirty="0"/>
              <a:t>1</a:t>
            </a:r>
            <a:r>
              <a:rPr lang="zh-CN" altLang="en-US" sz="4400" b="1" dirty="0"/>
              <a:t>，逻辑上是不可满足的，所以 </a:t>
            </a:r>
            <a:r>
              <a:rPr lang="en-US" altLang="zh-CN" sz="4400" b="1" dirty="0"/>
              <a:t>Logisim </a:t>
            </a:r>
            <a:r>
              <a:rPr lang="zh-CN" altLang="en-US" sz="4400" b="1" dirty="0"/>
              <a:t>会报错</a:t>
            </a:r>
          </a:p>
        </p:txBody>
      </p:sp>
    </p:spTree>
    <p:extLst>
      <p:ext uri="{BB962C8B-B14F-4D97-AF65-F5344CB8AC3E}">
        <p14:creationId xmlns:p14="http://schemas.microsoft.com/office/powerpoint/2010/main" val="408597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29497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204011" y="1119120"/>
            <a:ext cx="15421904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 dirty="0">
                <a:solidFill>
                  <a:schemeClr val="bg1"/>
                </a:solidFill>
              </a:rPr>
              <a:t>3.Extenders </a:t>
            </a:r>
            <a:r>
              <a:rPr lang="zh-CN" altLang="en-US" sz="13800" dirty="0">
                <a:solidFill>
                  <a:schemeClr val="bg1"/>
                </a:solidFill>
              </a:rPr>
              <a:t>扩展器</a:t>
            </a:r>
            <a:endParaRPr lang="zh-CN" altLang="en-US" sz="138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5091FF-C5FE-45E7-A52A-F4BB318D949E}"/>
              </a:ext>
            </a:extLst>
          </p:cNvPr>
          <p:cNvSpPr/>
          <p:nvPr/>
        </p:nvSpPr>
        <p:spPr>
          <a:xfrm>
            <a:off x="383465" y="3761657"/>
            <a:ext cx="14984354" cy="76683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里，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Extender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（扩展器） 用于改变总线或信号的位宽，常见于从小位宽扩展到大位宽的场景。它有两种主要方式：一种是 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Zero Extension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（零扩展），在高位补 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，例如把 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1010₂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位）扩展成 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00001010₂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位）；另一种是 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Sign Extension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（符号扩展），在高位补上符号位的值，例如 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1010₂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（最高位 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表示负数）扩展成 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11111010₂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4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位）。扩展器常用于算术运算、地址计算或不同位宽电路之间的信号对接，使数据在不同模块之间能够正确传递。</a:t>
            </a:r>
            <a:endParaRPr lang="en-US" altLang="zh-CN" sz="4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5A92BA-CDA1-D932-AFD0-3A24297A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17" y="14034188"/>
            <a:ext cx="7464655" cy="49181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6D9C22D-D2A9-C4AA-17D7-5E6206F71885}"/>
              </a:ext>
            </a:extLst>
          </p:cNvPr>
          <p:cNvSpPr txBox="1"/>
          <p:nvPr/>
        </p:nvSpPr>
        <p:spPr>
          <a:xfrm>
            <a:off x="959813" y="12347374"/>
            <a:ext cx="129626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/>
              <a:t>下图将</a:t>
            </a:r>
            <a:r>
              <a:rPr lang="en-US" altLang="zh-CN" sz="4400" b="1" dirty="0"/>
              <a:t>8</a:t>
            </a:r>
            <a:r>
              <a:rPr lang="zh-CN" altLang="en-US" sz="4400" b="1" dirty="0"/>
              <a:t>位线扩展到</a:t>
            </a:r>
            <a:r>
              <a:rPr lang="en-US" altLang="zh-CN" sz="4400" b="1" dirty="0"/>
              <a:t>16</a:t>
            </a:r>
            <a:r>
              <a:rPr lang="zh-CN" altLang="en-US" sz="4400" b="1" dirty="0"/>
              <a:t>位线的零延伸的实现：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724EF61-5840-87FB-6C3B-5193085841AD}"/>
              </a:ext>
            </a:extLst>
          </p:cNvPr>
          <p:cNvSpPr txBox="1"/>
          <p:nvPr/>
        </p:nvSpPr>
        <p:spPr>
          <a:xfrm>
            <a:off x="1386347" y="19500414"/>
            <a:ext cx="12536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/>
              <a:t>既可以使用</a:t>
            </a:r>
            <a:r>
              <a:rPr lang="en-US" altLang="zh-CN" sz="4400" b="1" dirty="0"/>
              <a:t>splitter</a:t>
            </a:r>
            <a:r>
              <a:rPr lang="zh-CN" altLang="en-US" sz="4400" b="1" dirty="0"/>
              <a:t>合并也可以用拓展器</a:t>
            </a:r>
          </a:p>
        </p:txBody>
      </p:sp>
    </p:spTree>
    <p:extLst>
      <p:ext uri="{BB962C8B-B14F-4D97-AF65-F5344CB8AC3E}">
        <p14:creationId xmlns:p14="http://schemas.microsoft.com/office/powerpoint/2010/main" val="395496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979</Words>
  <Application>Microsoft Office PowerPoint</Application>
  <PresentationFormat>自定义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宋体</vt:lpstr>
      <vt:lpstr>Arial</vt:lpstr>
      <vt:lpstr>楷体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s4ferm4n@gmail.com</cp:lastModifiedBy>
  <cp:revision>89</cp:revision>
  <dcterms:created xsi:type="dcterms:W3CDTF">2025-06-04T06:58:28Z</dcterms:created>
  <dcterms:modified xsi:type="dcterms:W3CDTF">2025-08-19T14:20:49Z</dcterms:modified>
</cp:coreProperties>
</file>