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83B7C-0332-4E51-A837-9DA062BF8E29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4D09C-333E-4F26-A8D9-DF3B9EB26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7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5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E77B4-8489-BE58-8F20-A0746A0B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50722E-F56F-EC1A-DE01-B456002DF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992257-5EA6-A250-00A5-C78EEB45F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723C2-0F78-5601-03AF-C28FA59E1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9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5E1F-AE9F-DD58-4211-814BEBB91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71DEDC-C9C0-5959-21ED-3FC3AC4E1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862CCE-7167-BDBD-C808-B1BBE9A6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2DDEB-2632-BA4D-EDB7-F2825974E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43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DFFC6-4021-4C08-79D0-B3D78952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C72975-9C26-FF2F-CE5B-5504284D0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70E64D-415B-1565-3660-D8107F3A5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503A1E-D250-89E7-3A9F-9F2A0E3E9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4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25DF-EC05-1FA0-4C46-FDA5F0CF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E08A0D-BE8E-AADE-4A42-12AB66BD0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656CE5-8524-396D-FC62-249C55BE8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4A565-DC1D-34EE-7EAE-1B6592F5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76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3BA5-E3F2-E1CE-9082-181CF034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17A90-CA7A-2AC3-C82B-9E7B2D153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983AA4-3BD5-56B3-D4D6-1B837AB01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66E43-6B30-20D0-CCC8-5183832BA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4D09C-333E-4F26-A8D9-DF3B9EB265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8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9DAD-0B30-C7C5-533B-A1F2BDCD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E626D-36A7-2FE0-FD4C-193D79FDE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B8563-1D79-9B8A-B233-A63706C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BD16A-F073-0E1D-154C-0C3BE291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12E6B-FD2E-2A82-F8EE-082E235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1BCE-4507-C4DF-75DB-1922B7F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22468-B2A5-2339-AAA5-4E1C0DF9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3B1CC-5C70-AD16-B1BC-D316069E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CDA87-135F-DA71-F98E-863B6C4B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6C021-542B-70F6-7F83-F9CB433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8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69489A-375C-43A4-F359-DE8084F4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03C46-F93D-3587-CE49-7367A9D1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DD082-580F-74A3-5AB6-8ADF9303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B2B3B-B456-0D92-990F-3BDD8AF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0FA9-0592-24B7-67A6-27059E98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F3D6-4512-A6B5-FA4C-D141DE8E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07633-C201-4511-87C3-AC2CAAB2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FB97-6D0E-4B62-1E4C-DE8FFD96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7A05-2085-3961-E093-41A71D7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7EC53-715A-FE65-6568-BA79B93E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B854-4CF3-1D2C-5A0A-D0B1BA19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49660-7728-C88A-CFF3-6DB3A5A1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4BA39-0341-28B3-7389-BC39F692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BF61E-D0E6-85AE-A8F0-7795F9C5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0BF4-0088-B47C-6B1F-DF82AEFD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0115-A1EA-B350-B9A3-7DE7C10A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2321F-C5CB-AD18-DAAA-4B069CAB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679BD-2504-A567-C83E-2E6B3BE6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7415-8C8E-05CB-8A54-C6D6A027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D317A-F29F-50F2-CB47-4542576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3324A-33DF-3F73-94C4-05B109C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C66A-7D0D-F0A5-31E7-1101C00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4DBA-8E99-29BA-038F-A2BE7672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0162C-D7C3-C1E2-E8A0-89AB15AC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D6C6C4-A54B-A58A-1E30-4C000A84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D435-AAA7-1803-0E18-2F207F7D2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A13C3-0F19-4252-D490-14BD39A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2C6B9-44F4-A18E-BD74-1312343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A2B74-525C-A0DC-A3DD-C646D204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A6AD9-F212-9B78-D565-1DD9BEC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C2210-AC84-AEE2-71DB-57DB8D51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C7DBE-3215-8668-2364-13D6436C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2ACCCB-332E-305B-E7A5-CDEFAB51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B2B57-7E09-28D5-FF63-3F252F4F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29DE0-BE1F-46F2-1EE5-73D2A1F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95123-5848-F808-2822-63B93DD9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0069-609F-20BD-97A8-30853445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22EC-EDFD-0794-A2E5-A4F0C858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16B58-AFB8-F0F9-896B-25EC57C7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C8F8D-6DF8-FBE4-2185-E1794C9D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CAF58-F731-99E5-EEA9-7F08290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C515D-96CA-A4DA-4FFD-AC3FDD0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9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24DF-4373-892D-0460-2280D979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9FEA2-D05A-66F9-69CD-3A25E2A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B1715-5ED5-29F9-F5DD-CFF82C7F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EC7-30F6-DAC8-04F2-21A3E635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160FB-DD22-DD05-2FA6-D4781A5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EB88D-DDEA-8F24-B373-9878CE7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004CCD-7EF9-AD73-4454-558BD2C5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0EAC4-ABAA-CB5D-4A49-31A69FA5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E7570-C632-08CC-2147-ABF9C2FC9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D3FA-92BD-420D-BA94-4C4671114E97}" type="datetimeFigureOut">
              <a:rPr lang="zh-CN" altLang="en-US" smtClean="0"/>
              <a:t>2025-06-23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750D-1220-5AFD-BE2E-11C69FDC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D831F-2627-5B8A-B09C-4177460F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0EDE8B93-7902-2D37-3A1B-B86215FE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F3C3C4D-01E0-FA03-3BD4-2C5C105B6576}"/>
              </a:ext>
            </a:extLst>
          </p:cNvPr>
          <p:cNvSpPr/>
          <p:nvPr/>
        </p:nvSpPr>
        <p:spPr>
          <a:xfrm>
            <a:off x="1162050" y="1400172"/>
            <a:ext cx="3657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GRPO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73912F0-32B6-5699-99FD-3CE7D94E7C83}"/>
              </a:ext>
            </a:extLst>
          </p:cNvPr>
          <p:cNvSpPr/>
          <p:nvPr/>
        </p:nvSpPr>
        <p:spPr>
          <a:xfrm>
            <a:off x="5314951" y="1509710"/>
            <a:ext cx="590550" cy="695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8BE796-F109-B747-5F57-94F5DD3D56D2}"/>
              </a:ext>
            </a:extLst>
          </p:cNvPr>
          <p:cNvSpPr/>
          <p:nvPr/>
        </p:nvSpPr>
        <p:spPr>
          <a:xfrm>
            <a:off x="6581775" y="500062"/>
            <a:ext cx="4448175" cy="2395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强化学习领域的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群体相对策略优化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(Group Relative Policy Optimization)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FB21-9CEE-5318-7EF0-9E5EA88CE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0CCEB0E1-811D-46BD-1348-174D3D82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123825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29F876-3089-A429-0ED9-BE3D43F237E7}"/>
              </a:ext>
            </a:extLst>
          </p:cNvPr>
          <p:cNvSpPr txBox="1"/>
          <p:nvPr/>
        </p:nvSpPr>
        <p:spPr>
          <a:xfrm>
            <a:off x="816769" y="1674674"/>
            <a:ext cx="61388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2000" b="0" i="0" dirty="0">
                <a:solidFill>
                  <a:schemeClr val="bg1"/>
                </a:solidFill>
                <a:effectLst/>
                <a:latin typeface="-apple-system"/>
              </a:rPr>
              <a:t>GRPO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的核心思想是相对评估：</a:t>
            </a:r>
            <a:endParaRPr lang="en-US" altLang="zh-CN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None/>
            </a:pPr>
            <a:endParaRPr lang="zh-CN" alt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对于每个输入查询，模型生成一组潜在回答。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根据每个回答在组中的相对表现进行评分，而不是孤立地评估单个回答。</a:t>
            </a:r>
          </a:p>
          <a:p>
            <a:pPr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-apple-system"/>
              </a:rPr>
              <a:t>一个回答的优势反映了其相对于组内平均表现的优劣程度。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E7E0BA-557C-0C42-151F-A7DE1284A8E6}"/>
              </a:ext>
            </a:extLst>
          </p:cNvPr>
          <p:cNvSpPr/>
          <p:nvPr/>
        </p:nvSpPr>
        <p:spPr>
          <a:xfrm>
            <a:off x="8721884" y="1303200"/>
            <a:ext cx="2419350" cy="477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GRPOTrainer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2CF38C2-DE24-524A-EDD5-6C3E13CBFE8A}"/>
              </a:ext>
            </a:extLst>
          </p:cNvPr>
          <p:cNvSpPr/>
          <p:nvPr/>
        </p:nvSpPr>
        <p:spPr>
          <a:xfrm>
            <a:off x="7236618" y="2375626"/>
            <a:ext cx="565944" cy="5866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ECD194-5B6F-ADE7-3CA0-A439939C2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49" y="2198238"/>
            <a:ext cx="369602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8991A-520E-7246-C181-591F25DF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57ACC981-50D3-DDA0-D5F7-0F25815B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30A7B1-7A83-4978-DE7C-DB8A8B226C81}"/>
              </a:ext>
            </a:extLst>
          </p:cNvPr>
          <p:cNvSpPr txBox="1"/>
          <p:nvPr/>
        </p:nvSpPr>
        <p:spPr>
          <a:xfrm>
            <a:off x="707230" y="491609"/>
            <a:ext cx="10065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Roboto"/>
              </a:rPr>
              <a:t>reward</a:t>
            </a:r>
            <a:r>
              <a:rPr lang="zh-CN" altLang="en-US" sz="3200" dirty="0">
                <a:solidFill>
                  <a:schemeClr val="bg1"/>
                </a:solidFill>
                <a:latin typeface="Roboto"/>
              </a:rPr>
              <a:t>解释</a:t>
            </a:r>
            <a:endParaRPr lang="en-US" altLang="zh-CN" sz="32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E27A4-D5F3-86CF-D883-146AEF199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0" y="1177129"/>
            <a:ext cx="5504429" cy="39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69E08-2EA8-58F3-780F-9ED34556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DDAEB103-0670-E634-446C-4064DB635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CB3591-F16E-F4F6-CAF5-FD2E34C03FBB}"/>
              </a:ext>
            </a:extLst>
          </p:cNvPr>
          <p:cNvSpPr txBox="1"/>
          <p:nvPr/>
        </p:nvSpPr>
        <p:spPr>
          <a:xfrm>
            <a:off x="707230" y="491609"/>
            <a:ext cx="10065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Roboto"/>
              </a:rPr>
              <a:t>reward</a:t>
            </a:r>
            <a:r>
              <a:rPr lang="zh-CN" altLang="en-US" sz="3200" dirty="0">
                <a:solidFill>
                  <a:schemeClr val="bg1"/>
                </a:solidFill>
                <a:latin typeface="Roboto"/>
              </a:rPr>
              <a:t>解释</a:t>
            </a:r>
            <a:endParaRPr lang="en-US" altLang="zh-CN" sz="32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90B9C2-2A0F-19DE-3B2D-5DCF9FBF7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62821"/>
              </p:ext>
            </p:extLst>
          </p:nvPr>
        </p:nvGraphicFramePr>
        <p:xfrm>
          <a:off x="952500" y="1921034"/>
          <a:ext cx="10515600" cy="1645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2498448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89150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695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评估函数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适用类型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举例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5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check_answer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开放文本或数值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回答一个多轮问题，输出如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答案是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42" 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或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"yes"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981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check_numbers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明确的数值预测任务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问题是“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GDP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是多少？”，“结果为多少元？”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3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98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C397-E8A8-868D-70A4-8AAB1E34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A4CFA8B3-6D46-0690-68C1-F7F468F2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F785B7-BEDF-90B8-EED6-B1FF8821B9F4}"/>
              </a:ext>
            </a:extLst>
          </p:cNvPr>
          <p:cNvSpPr txBox="1"/>
          <p:nvPr/>
        </p:nvSpPr>
        <p:spPr>
          <a:xfrm>
            <a:off x="1116805" y="729734"/>
            <a:ext cx="83796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为什么大语言模型训练需要 </a:t>
            </a:r>
            <a:r>
              <a:rPr lang="en-US" altLang="zh-CN" sz="3200" dirty="0">
                <a:solidFill>
                  <a:schemeClr val="bg1"/>
                </a:solidFill>
              </a:rPr>
              <a:t>chat template</a:t>
            </a:r>
            <a:r>
              <a:rPr lang="zh-CN" altLang="en-US" sz="3200" dirty="0">
                <a:solidFill>
                  <a:schemeClr val="bg1"/>
                </a:solidFill>
              </a:rPr>
              <a:t>？</a:t>
            </a:r>
            <a:endParaRPr lang="en-US" altLang="zh-CN" sz="32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F190C3-3285-4294-D5DC-53E00971F44E}"/>
              </a:ext>
            </a:extLst>
          </p:cNvPr>
          <p:cNvSpPr/>
          <p:nvPr/>
        </p:nvSpPr>
        <p:spPr>
          <a:xfrm>
            <a:off x="1116805" y="1585286"/>
            <a:ext cx="10172701" cy="143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让模型清楚哪些内容是人类（</a:t>
            </a:r>
            <a:r>
              <a:rPr lang="en-US" altLang="zh-CN" sz="2400" dirty="0">
                <a:solidFill>
                  <a:schemeClr val="tx1"/>
                </a:solidFill>
              </a:rPr>
              <a:t>user</a:t>
            </a:r>
            <a:r>
              <a:rPr lang="zh-CN" altLang="en-US" sz="2400" dirty="0">
                <a:solidFill>
                  <a:schemeClr val="tx1"/>
                </a:solidFill>
              </a:rPr>
              <a:t>）说的，哪些是它自己说的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solidFill>
                  <a:schemeClr val="tx1"/>
                </a:solidFill>
              </a:rPr>
              <a:t>为了让模型理解对话结构、角色身份和生成位置，在训练与推理阶段都能稳定地对话生成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77D9C28-9686-B4AD-951A-30A15FB42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3447"/>
              </p:ext>
            </p:extLst>
          </p:nvPr>
        </p:nvGraphicFramePr>
        <p:xfrm>
          <a:off x="945355" y="3243211"/>
          <a:ext cx="10515600" cy="1737360"/>
        </p:xfrm>
        <a:graphic>
          <a:graphicData uri="http://schemas.openxmlformats.org/drawingml/2006/table">
            <a:tbl>
              <a:tblPr/>
              <a:tblGrid>
                <a:gridCol w="2390775">
                  <a:extLst>
                    <a:ext uri="{9D8B030D-6E8A-4147-A177-3AD203B41FA5}">
                      <a16:colId xmlns:a16="http://schemas.microsoft.com/office/drawing/2014/main" val="544094469"/>
                    </a:ext>
                  </a:extLst>
                </a:gridCol>
                <a:gridCol w="8124825">
                  <a:extLst>
                    <a:ext uri="{9D8B030D-6E8A-4147-A177-3AD203B41FA5}">
                      <a16:colId xmlns:a16="http://schemas.microsoft.com/office/drawing/2014/main" val="434347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角色名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作用与含义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系统设定提示词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。通常是对模型行为的指导，如“你是一个有帮助的助手。” 是“对话框架”的开场设定。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9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用户的发言。代表人类给模型的输入提示。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594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assistant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模型的回应。代表模型生成的内容，用于训练目标或参考输出。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19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9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7C1E-8363-E2AE-E4B7-D667D4070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C2148C4F-459F-29D0-F08A-824A53152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8D3CB2-1E36-BA0C-E90E-8DAF67D7AB9A}"/>
              </a:ext>
            </a:extLst>
          </p:cNvPr>
          <p:cNvSpPr txBox="1"/>
          <p:nvPr/>
        </p:nvSpPr>
        <p:spPr>
          <a:xfrm>
            <a:off x="1116805" y="729734"/>
            <a:ext cx="83796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b="0" i="0" dirty="0" err="1">
                <a:solidFill>
                  <a:schemeClr val="bg1"/>
                </a:solidFill>
                <a:effectLst/>
                <a:latin typeface="Roboto"/>
              </a:rPr>
              <a:t>SFTTrainer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Roboto"/>
              </a:rPr>
              <a:t> 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Roboto"/>
              </a:rPr>
              <a:t>是什么</a:t>
            </a:r>
            <a:endParaRPr lang="en-US" altLang="zh-CN" sz="3200" b="0" i="0" dirty="0">
              <a:solidFill>
                <a:schemeClr val="bg1"/>
              </a:solidFill>
              <a:effectLst/>
              <a:latin typeface="Robot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04F07-4565-64F6-7D71-B26F8446C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0" y="1638145"/>
            <a:ext cx="5537173" cy="31815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6976D6-A50E-0F26-0237-475D13C706DD}"/>
              </a:ext>
            </a:extLst>
          </p:cNvPr>
          <p:cNvSpPr txBox="1"/>
          <p:nvPr/>
        </p:nvSpPr>
        <p:spPr>
          <a:xfrm>
            <a:off x="6862852" y="2044243"/>
            <a:ext cx="45505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</a:rPr>
              <a:t>SFTTrainer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是一个为大模型监督微调而设计的训练框架，自动处理文本对齐、</a:t>
            </a:r>
            <a:r>
              <a:rPr lang="en-US" altLang="zh-CN" sz="2800" dirty="0">
                <a:solidFill>
                  <a:schemeClr val="bg1"/>
                </a:solidFill>
              </a:rPr>
              <a:t>loss</a:t>
            </a:r>
            <a:r>
              <a:rPr lang="zh-CN" altLang="en-US" sz="2800" dirty="0">
                <a:solidFill>
                  <a:schemeClr val="bg1"/>
                </a:solidFill>
              </a:rPr>
              <a:t>计算、</a:t>
            </a:r>
            <a:r>
              <a:rPr lang="en-US" altLang="zh-CN" sz="2800" dirty="0">
                <a:solidFill>
                  <a:schemeClr val="bg1"/>
                </a:solidFill>
              </a:rPr>
              <a:t>token</a:t>
            </a:r>
            <a:r>
              <a:rPr lang="zh-CN" altLang="en-US" sz="2800" dirty="0">
                <a:solidFill>
                  <a:schemeClr val="bg1"/>
                </a:solidFill>
              </a:rPr>
              <a:t>偏移等复杂细节，适用于</a:t>
            </a:r>
            <a:r>
              <a:rPr lang="en-US" altLang="zh-CN" sz="2800" dirty="0">
                <a:solidFill>
                  <a:schemeClr val="bg1"/>
                </a:solidFill>
              </a:rPr>
              <a:t>ChatGPT</a:t>
            </a:r>
            <a:r>
              <a:rPr lang="zh-CN" altLang="en-US" sz="2800" dirty="0">
                <a:solidFill>
                  <a:schemeClr val="bg1"/>
                </a:solidFill>
              </a:rPr>
              <a:t>式对话任务的模型精调。</a:t>
            </a:r>
          </a:p>
        </p:txBody>
      </p:sp>
    </p:spTree>
    <p:extLst>
      <p:ext uri="{BB962C8B-B14F-4D97-AF65-F5344CB8AC3E}">
        <p14:creationId xmlns:p14="http://schemas.microsoft.com/office/powerpoint/2010/main" val="199186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302</Words>
  <Application>Microsoft Office PowerPoint</Application>
  <PresentationFormat>宽屏</PresentationFormat>
  <Paragraphs>40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Roboto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22</cp:revision>
  <dcterms:created xsi:type="dcterms:W3CDTF">2025-06-22T03:09:54Z</dcterms:created>
  <dcterms:modified xsi:type="dcterms:W3CDTF">2025-06-23T06:39:22Z</dcterms:modified>
</cp:coreProperties>
</file>