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890" r:id="rId1"/>
  </p:sldMasterIdLst>
  <p:notesMasterIdLst>
    <p:notesMasterId r:id="rId6"/>
  </p:notesMasterIdLst>
  <p:handoutMasterIdLst>
    <p:handoutMasterId r:id="rId7"/>
  </p:handoutMasterIdLst>
  <p:sldIdLst>
    <p:sldId id="271" r:id="rId2"/>
    <p:sldId id="317" r:id="rId3"/>
    <p:sldId id="319" r:id="rId4"/>
    <p:sldId id="318" r:id="rId5"/>
  </p:sldIdLst>
  <p:sldSz cx="12192000" cy="6858000"/>
  <p:notesSz cx="6797675" cy="9926638"/>
  <p:embeddedFontLst>
    <p:embeddedFont>
      <p:font typeface="Huawei Sans" panose="020C0503030203020204" pitchFamily="34" charset="0"/>
      <p:regular r:id="rId8"/>
      <p:bold r:id="rId9"/>
    </p:embeddedFont>
  </p:embeddedFont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ilujun" initials="S" lastIdx="1" clrIdx="0">
    <p:extLst>
      <p:ext uri="{19B8F6BF-5375-455C-9EA6-DF929625EA0E}">
        <p15:presenceInfo xmlns:p15="http://schemas.microsoft.com/office/powerpoint/2012/main" userId="S-1-5-21-147214757-305610072-1517763936-4025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CC"/>
    <a:srgbClr val="151515"/>
    <a:srgbClr val="C7000B"/>
    <a:srgbClr val="575756"/>
    <a:srgbClr val="FFFFFF"/>
    <a:srgbClr val="DD4654"/>
    <a:srgbClr val="F3D2D5"/>
    <a:srgbClr val="E6A8AD"/>
    <a:srgbClr val="E57B84"/>
    <a:srgbClr val="E5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3" autoAdjust="0"/>
    <p:restoredTop sz="83912" autoAdjust="0"/>
  </p:normalViewPr>
  <p:slideViewPr>
    <p:cSldViewPr snapToGrid="0" snapToObjects="1">
      <p:cViewPr varScale="1">
        <p:scale>
          <a:sx n="71" d="100"/>
          <a:sy n="71" d="100"/>
        </p:scale>
        <p:origin x="78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5" d="100"/>
          <a:sy n="45" d="100"/>
        </p:scale>
        <p:origin x="1832" y="56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7/29/2025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2880" y="766800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t" anchorCtr="0"/>
          <a:lstStyle/>
          <a:p>
            <a:endParaRPr lang="en-US"/>
          </a:p>
        </p:txBody>
      </p:sp>
      <p:sp>
        <p:nvSpPr>
          <p:cNvPr id="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880" y="4603168"/>
            <a:ext cx="5932800" cy="469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marL="180975" lvl="0" indent="-180975" fontAlgn="base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lang="en-US" dirty="0"/>
              <a:t>Edit Master text styles</a:t>
            </a:r>
          </a:p>
          <a:p>
            <a:pPr marL="541338" lvl="1" indent="-180975" fontAlgn="base">
              <a:spcBef>
                <a:spcPct val="0"/>
              </a:spcBef>
              <a:buSzPct val="60000"/>
              <a:buFont typeface="Wingdings" pitchFamily="2" charset="2"/>
              <a:buChar char="p"/>
            </a:pPr>
            <a:r>
              <a:rPr lang="en-US" dirty="0"/>
              <a:t>Second level</a:t>
            </a:r>
          </a:p>
          <a:p>
            <a:pPr marL="895350" lvl="2" indent="-174625" fontAlgn="base">
              <a:spcBef>
                <a:spcPct val="0"/>
              </a:spcBef>
              <a:buSzPct val="50000"/>
              <a:buFont typeface="Wingdings" pitchFamily="2" charset="2"/>
              <a:buChar char="n"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Clr>
        <a:schemeClr val="bg1">
          <a:lumMod val="50000"/>
        </a:schemeClr>
      </a:buClr>
      <a:buSzPct val="60000"/>
      <a:buFont typeface="Huawei Sans" panose="020C0503030203020204" pitchFamily="34" charset="0"/>
      <a:buChar char="•"/>
      <a:defRPr lang="en-US" sz="1100" kern="1200" baseline="0" dirty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lang="en-US" sz="1100" kern="1200" baseline="0" dirty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lang="en-US" sz="1100" kern="1200" baseline="0" dirty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371600" indent="0" algn="l" defTabSz="1219304" rtl="0" eaLnBrk="1" fontAlgn="base" latinLnBrk="0" hangingPunct="1">
      <a:lnSpc>
        <a:spcPct val="125000"/>
      </a:lnSpc>
      <a:spcBef>
        <a:spcPct val="0"/>
      </a:spcBef>
      <a:spcAft>
        <a:spcPts val="600"/>
      </a:spcAft>
      <a:buFont typeface="Wingdings" pitchFamily="2" charset="2"/>
      <a:buNone/>
      <a:defRPr lang="en-US" sz="1100" kern="1200" baseline="0" dirty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620000" indent="-180000" algn="l" defTabSz="1219304" rtl="0" eaLnBrk="1" fontAlgn="base" latinLnBrk="0" hangingPunct="1">
      <a:lnSpc>
        <a:spcPct val="125000"/>
      </a:lnSpc>
      <a:spcBef>
        <a:spcPct val="0"/>
      </a:spcBef>
      <a:spcAft>
        <a:spcPts val="600"/>
      </a:spcAft>
      <a:buFont typeface="Wingdings" pitchFamily="2" charset="2"/>
      <a:buChar char="~"/>
      <a:defRPr lang="en-US" sz="1100" kern="1200" baseline="0" dirty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6" pos="4021" userDrawn="1">
          <p15:clr>
            <a:srgbClr val="F26B43"/>
          </p15:clr>
        </p15:guide>
        <p15:guide id="7" pos="279" userDrawn="1">
          <p15:clr>
            <a:srgbClr val="F26B43"/>
          </p15:clr>
        </p15:guide>
        <p15:guide id="8" pos="216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5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封面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1219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454317"/>
            <a:ext cx="8927042" cy="1854096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784225" eaLnBrk="0" fontAlgn="base" hangingPunct="0">
              <a:defRPr sz="5400" b="1" baseline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Group 62"/>
          <p:cNvGrpSpPr>
            <a:grpSpLocks/>
          </p:cNvGrpSpPr>
          <p:nvPr userDrawn="1"/>
        </p:nvGrpSpPr>
        <p:grpSpPr bwMode="auto">
          <a:xfrm>
            <a:off x="12473523" y="3789362"/>
            <a:ext cx="986367" cy="182563"/>
            <a:chOff x="5893" y="2387"/>
            <a:chExt cx="466" cy="115"/>
          </a:xfrm>
        </p:grpSpPr>
        <p:sp>
          <p:nvSpPr>
            <p:cNvPr id="16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1" name="Group 67"/>
          <p:cNvGrpSpPr>
            <a:grpSpLocks/>
          </p:cNvGrpSpPr>
          <p:nvPr userDrawn="1"/>
        </p:nvGrpSpPr>
        <p:grpSpPr bwMode="auto">
          <a:xfrm>
            <a:off x="12473523" y="4005265"/>
            <a:ext cx="986367" cy="182563"/>
            <a:chOff x="5893" y="2523"/>
            <a:chExt cx="466" cy="115"/>
          </a:xfrm>
        </p:grpSpPr>
        <p:sp>
          <p:nvSpPr>
            <p:cNvPr id="2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6" name="Group 72"/>
          <p:cNvGrpSpPr>
            <a:grpSpLocks/>
          </p:cNvGrpSpPr>
          <p:nvPr userDrawn="1"/>
        </p:nvGrpSpPr>
        <p:grpSpPr bwMode="auto">
          <a:xfrm>
            <a:off x="12473523" y="4221165"/>
            <a:ext cx="986367" cy="182563"/>
            <a:chOff x="5893" y="2659"/>
            <a:chExt cx="466" cy="115"/>
          </a:xfrm>
        </p:grpSpPr>
        <p:sp>
          <p:nvSpPr>
            <p:cNvPr id="2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1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32" name="Group 77"/>
          <p:cNvGrpSpPr>
            <a:grpSpLocks/>
          </p:cNvGrpSpPr>
          <p:nvPr userDrawn="1"/>
        </p:nvGrpSpPr>
        <p:grpSpPr bwMode="auto">
          <a:xfrm>
            <a:off x="12473523" y="3573463"/>
            <a:ext cx="986367" cy="188912"/>
            <a:chOff x="5893" y="2251"/>
            <a:chExt cx="466" cy="119"/>
          </a:xfrm>
        </p:grpSpPr>
        <p:sp>
          <p:nvSpPr>
            <p:cNvPr id="33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4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5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6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37" name="Group 82"/>
          <p:cNvGrpSpPr>
            <a:grpSpLocks/>
          </p:cNvGrpSpPr>
          <p:nvPr userDrawn="1"/>
        </p:nvGrpSpPr>
        <p:grpSpPr bwMode="auto">
          <a:xfrm>
            <a:off x="12473523" y="4581526"/>
            <a:ext cx="986367" cy="182563"/>
            <a:chOff x="5893" y="2886"/>
            <a:chExt cx="466" cy="115"/>
          </a:xfrm>
        </p:grpSpPr>
        <p:sp>
          <p:nvSpPr>
            <p:cNvPr id="38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9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40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42" name="Group 87"/>
          <p:cNvGrpSpPr>
            <a:grpSpLocks/>
          </p:cNvGrpSpPr>
          <p:nvPr userDrawn="1"/>
        </p:nvGrpSpPr>
        <p:grpSpPr bwMode="auto">
          <a:xfrm>
            <a:off x="12473523" y="4797426"/>
            <a:ext cx="986367" cy="182563"/>
            <a:chOff x="5893" y="3022"/>
            <a:chExt cx="466" cy="115"/>
          </a:xfrm>
        </p:grpSpPr>
        <p:sp>
          <p:nvSpPr>
            <p:cNvPr id="43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44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45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46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47" name="Group 92"/>
          <p:cNvGrpSpPr>
            <a:grpSpLocks/>
          </p:cNvGrpSpPr>
          <p:nvPr userDrawn="1"/>
        </p:nvGrpSpPr>
        <p:grpSpPr bwMode="auto">
          <a:xfrm>
            <a:off x="12473523" y="5013326"/>
            <a:ext cx="986367" cy="182563"/>
            <a:chOff x="5893" y="3158"/>
            <a:chExt cx="466" cy="115"/>
          </a:xfrm>
        </p:grpSpPr>
        <p:sp>
          <p:nvSpPr>
            <p:cNvPr id="48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49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50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51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52" name="Group 97"/>
          <p:cNvGrpSpPr>
            <a:grpSpLocks/>
          </p:cNvGrpSpPr>
          <p:nvPr userDrawn="1"/>
        </p:nvGrpSpPr>
        <p:grpSpPr bwMode="auto">
          <a:xfrm>
            <a:off x="12473523" y="5373690"/>
            <a:ext cx="986367" cy="182563"/>
            <a:chOff x="5893" y="3385"/>
            <a:chExt cx="466" cy="115"/>
          </a:xfrm>
        </p:grpSpPr>
        <p:sp>
          <p:nvSpPr>
            <p:cNvPr id="53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54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55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56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57" name="Group 102"/>
          <p:cNvGrpSpPr>
            <a:grpSpLocks/>
          </p:cNvGrpSpPr>
          <p:nvPr userDrawn="1"/>
        </p:nvGrpSpPr>
        <p:grpSpPr bwMode="auto">
          <a:xfrm>
            <a:off x="12473523" y="5589590"/>
            <a:ext cx="986367" cy="182563"/>
            <a:chOff x="5893" y="3521"/>
            <a:chExt cx="466" cy="115"/>
          </a:xfrm>
        </p:grpSpPr>
        <p:sp>
          <p:nvSpPr>
            <p:cNvPr id="58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59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62" name="Group 107"/>
          <p:cNvGrpSpPr>
            <a:grpSpLocks/>
          </p:cNvGrpSpPr>
          <p:nvPr userDrawn="1"/>
        </p:nvGrpSpPr>
        <p:grpSpPr bwMode="auto">
          <a:xfrm>
            <a:off x="12473523" y="5805490"/>
            <a:ext cx="986367" cy="182563"/>
            <a:chOff x="5893" y="3657"/>
            <a:chExt cx="466" cy="115"/>
          </a:xfrm>
        </p:grpSpPr>
        <p:sp>
          <p:nvSpPr>
            <p:cNvPr id="63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64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66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67" name="Group 112"/>
          <p:cNvGrpSpPr>
            <a:grpSpLocks/>
          </p:cNvGrpSpPr>
          <p:nvPr userDrawn="1"/>
        </p:nvGrpSpPr>
        <p:grpSpPr bwMode="auto">
          <a:xfrm>
            <a:off x="12473523" y="6165853"/>
            <a:ext cx="986367" cy="182563"/>
            <a:chOff x="5893" y="3884"/>
            <a:chExt cx="466" cy="115"/>
          </a:xfrm>
        </p:grpSpPr>
        <p:sp>
          <p:nvSpPr>
            <p:cNvPr id="68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69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70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71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72" name="Group 117"/>
          <p:cNvGrpSpPr>
            <a:grpSpLocks/>
          </p:cNvGrpSpPr>
          <p:nvPr userDrawn="1"/>
        </p:nvGrpSpPr>
        <p:grpSpPr bwMode="auto">
          <a:xfrm>
            <a:off x="12473523" y="6391278"/>
            <a:ext cx="986367" cy="182563"/>
            <a:chOff x="5893" y="4026"/>
            <a:chExt cx="466" cy="115"/>
          </a:xfrm>
        </p:grpSpPr>
        <p:sp>
          <p:nvSpPr>
            <p:cNvPr id="73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74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75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76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77" name="Group 122"/>
          <p:cNvGrpSpPr>
            <a:grpSpLocks/>
          </p:cNvGrpSpPr>
          <p:nvPr userDrawn="1"/>
        </p:nvGrpSpPr>
        <p:grpSpPr bwMode="auto">
          <a:xfrm>
            <a:off x="12473523" y="6615114"/>
            <a:ext cx="986367" cy="182563"/>
            <a:chOff x="5893" y="4167"/>
            <a:chExt cx="466" cy="115"/>
          </a:xfrm>
        </p:grpSpPr>
        <p:sp>
          <p:nvSpPr>
            <p:cNvPr id="78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79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80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81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sp>
        <p:nvSpPr>
          <p:cNvPr id="82" name="Rectangle 60"/>
          <p:cNvSpPr>
            <a:spLocks noChangeArrowheads="1"/>
          </p:cNvSpPr>
          <p:nvPr userDrawn="1"/>
        </p:nvSpPr>
        <p:spPr bwMode="auto">
          <a:xfrm>
            <a:off x="12266090" y="18769"/>
            <a:ext cx="1399116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baseline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客户或者合作伙伴的标志放在右上角</a:t>
            </a:r>
            <a:r>
              <a:rPr lang="en-US" altLang="zh-CN" sz="1100" baseline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.</a:t>
            </a:r>
          </a:p>
        </p:txBody>
      </p:sp>
      <p:sp>
        <p:nvSpPr>
          <p:cNvPr id="83" name="Rectangle 59"/>
          <p:cNvSpPr>
            <a:spLocks noChangeArrowheads="1"/>
          </p:cNvSpPr>
          <p:nvPr userDrawn="1"/>
        </p:nvSpPr>
        <p:spPr bwMode="auto">
          <a:xfrm>
            <a:off x="12266090" y="1203448"/>
            <a:ext cx="1399116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baseline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baseline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建议同一页面内不超过四种颜色，以下是</a:t>
            </a:r>
            <a:r>
              <a:rPr lang="en-US" altLang="zh-CN" sz="1100" baseline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13</a:t>
            </a:r>
            <a:r>
              <a:rPr lang="zh-CN" altLang="en-US" sz="1100" baseline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baseline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zh-CN" altLang="en-US" sz="1100" baseline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 baseline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1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1233488"/>
            <a:ext cx="11293475" cy="4679788"/>
          </a:xfrm>
        </p:spPr>
        <p:txBody>
          <a:bodyPr/>
          <a:lstStyle>
            <a:lvl1pPr algn="just" fontAlgn="base">
              <a:defRPr sz="28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442913" y="410740"/>
            <a:ext cx="3696411" cy="65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marL="0" marR="0" lvl="0" indent="0" algn="l" defTabSz="10016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baseline="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11322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1233488"/>
            <a:ext cx="11293476" cy="4680000"/>
          </a:xfrm>
        </p:spPr>
        <p:txBody>
          <a:bodyPr/>
          <a:lstStyle>
            <a:lvl1pPr algn="l" fontAlgn="base">
              <a:defRPr sz="28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6360" y="292385"/>
            <a:ext cx="11292727" cy="8683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3600" b="0" baseline="0" dirty="0">
                <a:solidFill>
                  <a:srgbClr val="C00000"/>
                </a:solidFill>
              </a:defRPr>
            </a:lvl1pPr>
          </a:lstStyle>
          <a:p>
            <a:pPr lvl="0" defTabSz="801688" eaLnBrk="0" fontAlgn="base" hangingPunct="0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4596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2437" y="1248073"/>
            <a:ext cx="11293476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47587" y="260648"/>
            <a:ext cx="11301501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 defTabSz="801688" eaLnBrk="0" fontAlgn="base" hangingPunct="0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pic>
        <p:nvPicPr>
          <p:cNvPr id="172" name="图片 171">
            <a:extLst>
              <a:ext uri="{FF2B5EF4-FFF2-40B4-BE49-F238E27FC236}">
                <a16:creationId xmlns:a16="http://schemas.microsoft.com/office/drawing/2014/main" id="{3C5EF733-EAE7-4C3C-B05D-ADF02108C240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90000"/>
            <a:ext cx="12192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00356" y="6524202"/>
            <a:ext cx="860676" cy="296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400" b="1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Page </a:t>
            </a:r>
            <a:fld id="{2F2CF7F5-F178-4429-B6CA-28062DF31937}" type="slidenum">
              <a:rPr lang="en-US" altLang="zh-CN" sz="1400" b="1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defTabSz="801668" eaLnBrk="0" fontAlgn="base" hangingPunct="0">
                <a:defRPr/>
              </a:pPr>
              <a:t>‹#›</a:t>
            </a:fld>
            <a:endParaRPr lang="en-US" altLang="zh-CN" sz="1400" b="1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74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24202"/>
            <a:ext cx="5836974" cy="296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Copyright © Huawei Technologies Co., Ltd. All rights reserved. </a:t>
            </a:r>
          </a:p>
        </p:txBody>
      </p:sp>
      <p:grpSp>
        <p:nvGrpSpPr>
          <p:cNvPr id="176" name="Group 62"/>
          <p:cNvGrpSpPr>
            <a:grpSpLocks/>
          </p:cNvGrpSpPr>
          <p:nvPr userDrawn="1"/>
        </p:nvGrpSpPr>
        <p:grpSpPr bwMode="auto">
          <a:xfrm>
            <a:off x="12473523" y="3789362"/>
            <a:ext cx="986367" cy="182563"/>
            <a:chOff x="5893" y="2387"/>
            <a:chExt cx="466" cy="115"/>
          </a:xfrm>
        </p:grpSpPr>
        <p:sp>
          <p:nvSpPr>
            <p:cNvPr id="17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7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7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181" name="Group 67"/>
          <p:cNvGrpSpPr>
            <a:grpSpLocks/>
          </p:cNvGrpSpPr>
          <p:nvPr userDrawn="1"/>
        </p:nvGrpSpPr>
        <p:grpSpPr bwMode="auto">
          <a:xfrm>
            <a:off x="12473523" y="4005265"/>
            <a:ext cx="986367" cy="182563"/>
            <a:chOff x="5893" y="2523"/>
            <a:chExt cx="466" cy="115"/>
          </a:xfrm>
        </p:grpSpPr>
        <p:sp>
          <p:nvSpPr>
            <p:cNvPr id="18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186" name="Group 72"/>
          <p:cNvGrpSpPr>
            <a:grpSpLocks/>
          </p:cNvGrpSpPr>
          <p:nvPr userDrawn="1"/>
        </p:nvGrpSpPr>
        <p:grpSpPr bwMode="auto">
          <a:xfrm>
            <a:off x="12473523" y="4221165"/>
            <a:ext cx="986367" cy="182563"/>
            <a:chOff x="5893" y="2659"/>
            <a:chExt cx="466" cy="115"/>
          </a:xfrm>
        </p:grpSpPr>
        <p:sp>
          <p:nvSpPr>
            <p:cNvPr id="18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90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191" name="Group 77"/>
          <p:cNvGrpSpPr>
            <a:grpSpLocks/>
          </p:cNvGrpSpPr>
          <p:nvPr userDrawn="1"/>
        </p:nvGrpSpPr>
        <p:grpSpPr bwMode="auto">
          <a:xfrm>
            <a:off x="12473523" y="3573463"/>
            <a:ext cx="986367" cy="188912"/>
            <a:chOff x="5893" y="2251"/>
            <a:chExt cx="466" cy="119"/>
          </a:xfrm>
        </p:grpSpPr>
        <p:sp>
          <p:nvSpPr>
            <p:cNvPr id="192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93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94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95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196" name="Group 82"/>
          <p:cNvGrpSpPr>
            <a:grpSpLocks/>
          </p:cNvGrpSpPr>
          <p:nvPr userDrawn="1"/>
        </p:nvGrpSpPr>
        <p:grpSpPr bwMode="auto">
          <a:xfrm>
            <a:off x="12473523" y="4581526"/>
            <a:ext cx="986367" cy="182563"/>
            <a:chOff x="5893" y="2886"/>
            <a:chExt cx="466" cy="115"/>
          </a:xfrm>
        </p:grpSpPr>
        <p:sp>
          <p:nvSpPr>
            <p:cNvPr id="197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98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99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00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01" name="Group 87"/>
          <p:cNvGrpSpPr>
            <a:grpSpLocks/>
          </p:cNvGrpSpPr>
          <p:nvPr userDrawn="1"/>
        </p:nvGrpSpPr>
        <p:grpSpPr bwMode="auto">
          <a:xfrm>
            <a:off x="12473523" y="4797426"/>
            <a:ext cx="986367" cy="182563"/>
            <a:chOff x="5893" y="3022"/>
            <a:chExt cx="466" cy="115"/>
          </a:xfrm>
        </p:grpSpPr>
        <p:sp>
          <p:nvSpPr>
            <p:cNvPr id="202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03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04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05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06" name="Group 92"/>
          <p:cNvGrpSpPr>
            <a:grpSpLocks/>
          </p:cNvGrpSpPr>
          <p:nvPr userDrawn="1"/>
        </p:nvGrpSpPr>
        <p:grpSpPr bwMode="auto">
          <a:xfrm>
            <a:off x="12473523" y="5013326"/>
            <a:ext cx="986367" cy="182563"/>
            <a:chOff x="5893" y="3158"/>
            <a:chExt cx="466" cy="115"/>
          </a:xfrm>
        </p:grpSpPr>
        <p:sp>
          <p:nvSpPr>
            <p:cNvPr id="207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08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09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10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11" name="Group 97"/>
          <p:cNvGrpSpPr>
            <a:grpSpLocks/>
          </p:cNvGrpSpPr>
          <p:nvPr userDrawn="1"/>
        </p:nvGrpSpPr>
        <p:grpSpPr bwMode="auto">
          <a:xfrm>
            <a:off x="12473523" y="5373690"/>
            <a:ext cx="986367" cy="182563"/>
            <a:chOff x="5893" y="3385"/>
            <a:chExt cx="466" cy="115"/>
          </a:xfrm>
        </p:grpSpPr>
        <p:sp>
          <p:nvSpPr>
            <p:cNvPr id="212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13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14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15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16" name="Group 102"/>
          <p:cNvGrpSpPr>
            <a:grpSpLocks/>
          </p:cNvGrpSpPr>
          <p:nvPr userDrawn="1"/>
        </p:nvGrpSpPr>
        <p:grpSpPr bwMode="auto">
          <a:xfrm>
            <a:off x="12473523" y="5589590"/>
            <a:ext cx="986367" cy="182563"/>
            <a:chOff x="5893" y="3521"/>
            <a:chExt cx="466" cy="115"/>
          </a:xfrm>
        </p:grpSpPr>
        <p:sp>
          <p:nvSpPr>
            <p:cNvPr id="217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18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19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20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21" name="Group 107"/>
          <p:cNvGrpSpPr>
            <a:grpSpLocks/>
          </p:cNvGrpSpPr>
          <p:nvPr userDrawn="1"/>
        </p:nvGrpSpPr>
        <p:grpSpPr bwMode="auto">
          <a:xfrm>
            <a:off x="12473523" y="5805490"/>
            <a:ext cx="986367" cy="182563"/>
            <a:chOff x="5893" y="3657"/>
            <a:chExt cx="466" cy="115"/>
          </a:xfrm>
        </p:grpSpPr>
        <p:sp>
          <p:nvSpPr>
            <p:cNvPr id="222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23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24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25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26" name="Group 112"/>
          <p:cNvGrpSpPr>
            <a:grpSpLocks/>
          </p:cNvGrpSpPr>
          <p:nvPr userDrawn="1"/>
        </p:nvGrpSpPr>
        <p:grpSpPr bwMode="auto">
          <a:xfrm>
            <a:off x="12473523" y="6165853"/>
            <a:ext cx="986367" cy="182563"/>
            <a:chOff x="5893" y="3884"/>
            <a:chExt cx="466" cy="115"/>
          </a:xfrm>
        </p:grpSpPr>
        <p:sp>
          <p:nvSpPr>
            <p:cNvPr id="227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28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29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30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31" name="Group 117"/>
          <p:cNvGrpSpPr>
            <a:grpSpLocks/>
          </p:cNvGrpSpPr>
          <p:nvPr userDrawn="1"/>
        </p:nvGrpSpPr>
        <p:grpSpPr bwMode="auto">
          <a:xfrm>
            <a:off x="12473523" y="6391278"/>
            <a:ext cx="986367" cy="182563"/>
            <a:chOff x="5893" y="4026"/>
            <a:chExt cx="466" cy="115"/>
          </a:xfrm>
        </p:grpSpPr>
        <p:sp>
          <p:nvSpPr>
            <p:cNvPr id="232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33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34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35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grpSp>
        <p:nvGrpSpPr>
          <p:cNvPr id="236" name="Group 122"/>
          <p:cNvGrpSpPr>
            <a:grpSpLocks/>
          </p:cNvGrpSpPr>
          <p:nvPr userDrawn="1"/>
        </p:nvGrpSpPr>
        <p:grpSpPr bwMode="auto">
          <a:xfrm>
            <a:off x="12473523" y="6615114"/>
            <a:ext cx="986367" cy="182563"/>
            <a:chOff x="5893" y="4167"/>
            <a:chExt cx="466" cy="115"/>
          </a:xfrm>
        </p:grpSpPr>
        <p:sp>
          <p:nvSpPr>
            <p:cNvPr id="237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38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39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240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</p:grpSp>
      <p:sp>
        <p:nvSpPr>
          <p:cNvPr id="241" name="Rectangle 60"/>
          <p:cNvSpPr>
            <a:spLocks noChangeArrowheads="1"/>
          </p:cNvSpPr>
          <p:nvPr userDrawn="1"/>
        </p:nvSpPr>
        <p:spPr bwMode="auto">
          <a:xfrm>
            <a:off x="12266090" y="18769"/>
            <a:ext cx="1399116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客户或者合作伙伴的标志放在右上角</a:t>
            </a:r>
            <a:r>
              <a:rPr lang="en-US" altLang="zh-CN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.</a:t>
            </a:r>
          </a:p>
        </p:txBody>
      </p:sp>
      <p:sp>
        <p:nvSpPr>
          <p:cNvPr id="242" name="Rectangle 59"/>
          <p:cNvSpPr>
            <a:spLocks noChangeArrowheads="1"/>
          </p:cNvSpPr>
          <p:nvPr userDrawn="1"/>
        </p:nvSpPr>
        <p:spPr bwMode="auto">
          <a:xfrm>
            <a:off x="12266090" y="1203448"/>
            <a:ext cx="1399116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建议同一页面内不超过四种颜色，以下是</a:t>
            </a:r>
            <a:r>
              <a:rPr lang="en-US" altLang="zh-CN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13</a:t>
            </a:r>
            <a:r>
              <a:rPr lang="zh-CN" altLang="en-US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7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7" r:id="rId3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600" kern="1200" dirty="0">
          <a:solidFill>
            <a:srgbClr val="C00000"/>
          </a:solidFill>
          <a:latin typeface="Huawei Sans" panose="020C0503030203020204" pitchFamily="34" charset="0"/>
          <a:ea typeface="方正兰亭黑简体" panose="02000000000000000000" pitchFamily="2" charset="-122"/>
          <a:cs typeface="+mj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6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4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399">
          <p15:clr>
            <a:srgbClr val="F26B43"/>
          </p15:clr>
        </p15:guide>
        <p15:guide id="3" orient="horz" pos="2341">
          <p15:clr>
            <a:srgbClr val="F26B43"/>
          </p15:clr>
        </p15:guide>
        <p15:guide id="4" orient="horz" pos="4020">
          <p15:clr>
            <a:srgbClr val="F26B43"/>
          </p15:clr>
        </p15:guide>
        <p15:guide id="5" orient="horz" pos="777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4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scodetutor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3258275-515C-4B2A-8250-AC73EA3F9FAC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07533" y="1813823"/>
            <a:ext cx="8927042" cy="1854096"/>
          </a:xfrm>
        </p:spPr>
        <p:txBody>
          <a:bodyPr/>
          <a:lstStyle/>
          <a:p>
            <a:r>
              <a:rPr lang="zh-CN" altLang="en-US" sz="6600" dirty="0"/>
              <a:t>和学生交流的课件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2473523" y="3789362"/>
            <a:ext cx="986367" cy="182563"/>
            <a:chOff x="5893" y="2387"/>
            <a:chExt cx="466" cy="115"/>
          </a:xfrm>
        </p:grpSpPr>
        <p:sp>
          <p:nvSpPr>
            <p:cNvPr id="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12473523" y="4005265"/>
            <a:ext cx="986367" cy="182563"/>
            <a:chOff x="5893" y="2523"/>
            <a:chExt cx="466" cy="115"/>
          </a:xfrm>
        </p:grpSpPr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5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6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12473523" y="4221165"/>
            <a:ext cx="986367" cy="182563"/>
            <a:chOff x="5893" y="2659"/>
            <a:chExt cx="466" cy="115"/>
          </a:xfrm>
        </p:grpSpPr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0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1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23" name="Group 77"/>
          <p:cNvGrpSpPr>
            <a:grpSpLocks/>
          </p:cNvGrpSpPr>
          <p:nvPr/>
        </p:nvGrpSpPr>
        <p:grpSpPr bwMode="auto">
          <a:xfrm>
            <a:off x="12473523" y="3573463"/>
            <a:ext cx="986367" cy="188912"/>
            <a:chOff x="5893" y="2251"/>
            <a:chExt cx="466" cy="119"/>
          </a:xfrm>
        </p:grpSpPr>
        <p:sp>
          <p:nvSpPr>
            <p:cNvPr id="24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5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6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7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28" name="Group 82"/>
          <p:cNvGrpSpPr>
            <a:grpSpLocks/>
          </p:cNvGrpSpPr>
          <p:nvPr/>
        </p:nvGrpSpPr>
        <p:grpSpPr bwMode="auto">
          <a:xfrm>
            <a:off x="12473523" y="4581526"/>
            <a:ext cx="986367" cy="182563"/>
            <a:chOff x="5893" y="2886"/>
            <a:chExt cx="466" cy="115"/>
          </a:xfrm>
        </p:grpSpPr>
        <p:sp>
          <p:nvSpPr>
            <p:cNvPr id="29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0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1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2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33" name="Group 87"/>
          <p:cNvGrpSpPr>
            <a:grpSpLocks/>
          </p:cNvGrpSpPr>
          <p:nvPr/>
        </p:nvGrpSpPr>
        <p:grpSpPr bwMode="auto">
          <a:xfrm>
            <a:off x="12473523" y="4797426"/>
            <a:ext cx="986367" cy="182563"/>
            <a:chOff x="5893" y="3022"/>
            <a:chExt cx="466" cy="115"/>
          </a:xfrm>
        </p:grpSpPr>
        <p:sp>
          <p:nvSpPr>
            <p:cNvPr id="34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5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6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7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38" name="Group 92"/>
          <p:cNvGrpSpPr>
            <a:grpSpLocks/>
          </p:cNvGrpSpPr>
          <p:nvPr/>
        </p:nvGrpSpPr>
        <p:grpSpPr bwMode="auto">
          <a:xfrm>
            <a:off x="12473523" y="5013326"/>
            <a:ext cx="986367" cy="182563"/>
            <a:chOff x="5893" y="3158"/>
            <a:chExt cx="466" cy="115"/>
          </a:xfrm>
        </p:grpSpPr>
        <p:sp>
          <p:nvSpPr>
            <p:cNvPr id="39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0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1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2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43" name="Group 97"/>
          <p:cNvGrpSpPr>
            <a:grpSpLocks/>
          </p:cNvGrpSpPr>
          <p:nvPr/>
        </p:nvGrpSpPr>
        <p:grpSpPr bwMode="auto">
          <a:xfrm>
            <a:off x="12473523" y="5373690"/>
            <a:ext cx="986367" cy="182563"/>
            <a:chOff x="5893" y="3385"/>
            <a:chExt cx="466" cy="115"/>
          </a:xfrm>
        </p:grpSpPr>
        <p:sp>
          <p:nvSpPr>
            <p:cNvPr id="44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5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6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7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48" name="Group 102"/>
          <p:cNvGrpSpPr>
            <a:grpSpLocks/>
          </p:cNvGrpSpPr>
          <p:nvPr/>
        </p:nvGrpSpPr>
        <p:grpSpPr bwMode="auto">
          <a:xfrm>
            <a:off x="12473523" y="5589590"/>
            <a:ext cx="986367" cy="182563"/>
            <a:chOff x="5893" y="3521"/>
            <a:chExt cx="466" cy="115"/>
          </a:xfrm>
        </p:grpSpPr>
        <p:sp>
          <p:nvSpPr>
            <p:cNvPr id="49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53" name="Group 107"/>
          <p:cNvGrpSpPr>
            <a:grpSpLocks/>
          </p:cNvGrpSpPr>
          <p:nvPr/>
        </p:nvGrpSpPr>
        <p:grpSpPr bwMode="auto">
          <a:xfrm>
            <a:off x="12473523" y="5805490"/>
            <a:ext cx="986367" cy="182563"/>
            <a:chOff x="5893" y="3657"/>
            <a:chExt cx="466" cy="115"/>
          </a:xfrm>
        </p:grpSpPr>
        <p:sp>
          <p:nvSpPr>
            <p:cNvPr id="54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58" name="Group 112"/>
          <p:cNvGrpSpPr>
            <a:grpSpLocks/>
          </p:cNvGrpSpPr>
          <p:nvPr/>
        </p:nvGrpSpPr>
        <p:grpSpPr bwMode="auto">
          <a:xfrm>
            <a:off x="12473523" y="6165853"/>
            <a:ext cx="986367" cy="182563"/>
            <a:chOff x="5893" y="3884"/>
            <a:chExt cx="466" cy="115"/>
          </a:xfrm>
        </p:grpSpPr>
        <p:sp>
          <p:nvSpPr>
            <p:cNvPr id="59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0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1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2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63" name="Group 117"/>
          <p:cNvGrpSpPr>
            <a:grpSpLocks/>
          </p:cNvGrpSpPr>
          <p:nvPr/>
        </p:nvGrpSpPr>
        <p:grpSpPr bwMode="auto">
          <a:xfrm>
            <a:off x="12473523" y="6391278"/>
            <a:ext cx="986367" cy="182563"/>
            <a:chOff x="5893" y="4026"/>
            <a:chExt cx="466" cy="115"/>
          </a:xfrm>
        </p:grpSpPr>
        <p:sp>
          <p:nvSpPr>
            <p:cNvPr id="64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5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6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7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68" name="Group 122"/>
          <p:cNvGrpSpPr>
            <a:grpSpLocks/>
          </p:cNvGrpSpPr>
          <p:nvPr/>
        </p:nvGrpSpPr>
        <p:grpSpPr bwMode="auto">
          <a:xfrm>
            <a:off x="12473523" y="6615114"/>
            <a:ext cx="986367" cy="182563"/>
            <a:chOff x="5893" y="4167"/>
            <a:chExt cx="466" cy="115"/>
          </a:xfrm>
        </p:grpSpPr>
        <p:sp>
          <p:nvSpPr>
            <p:cNvPr id="69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0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1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2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73" name="Rectangle 60"/>
          <p:cNvSpPr>
            <a:spLocks noChangeArrowheads="1"/>
          </p:cNvSpPr>
          <p:nvPr/>
        </p:nvSpPr>
        <p:spPr bwMode="auto">
          <a:xfrm>
            <a:off x="12266090" y="18769"/>
            <a:ext cx="1399116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客户或者合作伙伴的标志放在右上角</a:t>
            </a:r>
            <a:r>
              <a:rPr lang="en-US" altLang="zh-CN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.</a:t>
            </a:r>
          </a:p>
        </p:txBody>
      </p:sp>
      <p:sp>
        <p:nvSpPr>
          <p:cNvPr id="74" name="Rectangle 59"/>
          <p:cNvSpPr>
            <a:spLocks noChangeArrowheads="1"/>
          </p:cNvSpPr>
          <p:nvPr/>
        </p:nvSpPr>
        <p:spPr bwMode="auto">
          <a:xfrm>
            <a:off x="12266090" y="1203448"/>
            <a:ext cx="1399116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建议同一页面内不超过四种颜色，以下是</a:t>
            </a:r>
            <a:r>
              <a:rPr lang="en-US" altLang="zh-CN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13</a:t>
            </a:r>
            <a:r>
              <a:rPr lang="zh-CN" altLang="en-US" sz="11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1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zh-CN" altLang="en-US" sz="11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defTabSz="801688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自我介绍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CAF520-F813-C362-63F5-9CF8945871B7}"/>
              </a:ext>
            </a:extLst>
          </p:cNvPr>
          <p:cNvSpPr txBox="1"/>
          <p:nvPr/>
        </p:nvSpPr>
        <p:spPr>
          <a:xfrm>
            <a:off x="3559827" y="1441182"/>
            <a:ext cx="83593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清华本硕，博士俄亥俄州立大学，目前在高校做研究员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线下培训：华为和</a:t>
            </a:r>
            <a:r>
              <a:rPr lang="en-US" altLang="zh-CN" sz="2400" dirty="0"/>
              <a:t>360</a:t>
            </a:r>
            <a:r>
              <a:rPr lang="zh-CN" altLang="en-US" sz="2400" dirty="0"/>
              <a:t>的合作老师，醋溜科技编程老师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线上培训：</a:t>
            </a:r>
            <a:r>
              <a:rPr lang="en-US" altLang="zh-CN" sz="2400" dirty="0" err="1"/>
              <a:t>CrossSea</a:t>
            </a:r>
            <a:r>
              <a:rPr lang="zh-CN" altLang="en-US" sz="2400" dirty="0"/>
              <a:t>留学生辅导工作室创始人（</a:t>
            </a:r>
            <a:r>
              <a:rPr lang="en-US" altLang="zh-CN" sz="2400" dirty="0"/>
              <a:t>7</a:t>
            </a:r>
            <a:r>
              <a:rPr lang="zh-CN" altLang="en-US" sz="2400" dirty="0"/>
              <a:t>人小团队，梦想做靠谱的计算机辅导 </a:t>
            </a:r>
            <a:r>
              <a:rPr lang="en-US" altLang="zh-CN" sz="2400" dirty="0">
                <a:hlinkClick r:id="rId2"/>
              </a:rPr>
              <a:t>https://cscodetutor.com/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AD739C-FDE7-3E2F-3F20-FC04E3A3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1" y="1160748"/>
            <a:ext cx="2591025" cy="35786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40A6C1-9957-4FB8-9247-F7F5ABF6C27A}"/>
              </a:ext>
            </a:extLst>
          </p:cNvPr>
          <p:cNvSpPr txBox="1"/>
          <p:nvPr/>
        </p:nvSpPr>
        <p:spPr>
          <a:xfrm>
            <a:off x="1075729" y="4885650"/>
            <a:ext cx="1950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果老师</a:t>
            </a:r>
          </a:p>
        </p:txBody>
      </p:sp>
    </p:spTree>
    <p:extLst>
      <p:ext uri="{BB962C8B-B14F-4D97-AF65-F5344CB8AC3E}">
        <p14:creationId xmlns:p14="http://schemas.microsoft.com/office/powerpoint/2010/main" val="95768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B5AED-AC07-AEA0-AFF3-D1A9FFEA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822F87-B69A-4460-7DC1-69227D0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评价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84E3CE-6B04-354E-6BBF-58D89D54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78" y="1191660"/>
            <a:ext cx="9219757" cy="44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2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EB0FE-309F-8BB3-DC2C-E047D64CC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C42F0A6-8C1D-7572-B61D-22E40593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36" y="34540"/>
            <a:ext cx="11292727" cy="868363"/>
          </a:xfrm>
        </p:spPr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Java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基础课程（会根据学生调整）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C010295-9C60-B011-CBF1-2378312F8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387901"/>
              </p:ext>
            </p:extLst>
          </p:nvPr>
        </p:nvGraphicFramePr>
        <p:xfrm>
          <a:off x="449636" y="913187"/>
          <a:ext cx="11292728" cy="522969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10332">
                  <a:extLst>
                    <a:ext uri="{9D8B030D-6E8A-4147-A177-3AD203B41FA5}">
                      <a16:colId xmlns:a16="http://schemas.microsoft.com/office/drawing/2014/main" val="991049537"/>
                    </a:ext>
                  </a:extLst>
                </a:gridCol>
                <a:gridCol w="3330203">
                  <a:extLst>
                    <a:ext uri="{9D8B030D-6E8A-4147-A177-3AD203B41FA5}">
                      <a16:colId xmlns:a16="http://schemas.microsoft.com/office/drawing/2014/main" val="3088132834"/>
                    </a:ext>
                  </a:extLst>
                </a:gridCol>
                <a:gridCol w="5588747">
                  <a:extLst>
                    <a:ext uri="{9D8B030D-6E8A-4147-A177-3AD203B41FA5}">
                      <a16:colId xmlns:a16="http://schemas.microsoft.com/office/drawing/2014/main" val="827565943"/>
                    </a:ext>
                  </a:extLst>
                </a:gridCol>
                <a:gridCol w="1463446">
                  <a:extLst>
                    <a:ext uri="{9D8B030D-6E8A-4147-A177-3AD203B41FA5}">
                      <a16:colId xmlns:a16="http://schemas.microsoft.com/office/drawing/2014/main" val="844407321"/>
                    </a:ext>
                  </a:extLst>
                </a:gridCol>
              </a:tblGrid>
              <a:tr h="2434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课时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课程名称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授课内容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授课方式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3340605007"/>
                  </a:ext>
                </a:extLst>
              </a:tr>
              <a:tr h="235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Java</a:t>
                      </a:r>
                      <a:r>
                        <a:rPr lang="zh-CN" altLang="en-US" sz="1400" dirty="0"/>
                        <a:t>语法与数据类型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变量、常量、基本数据类型、类型转换、运算符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4161899066"/>
                  </a:ext>
                </a:extLst>
              </a:tr>
              <a:tr h="441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流程控制语句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条件语句（</a:t>
                      </a:r>
                      <a:r>
                        <a:rPr lang="en-US" sz="1400"/>
                        <a:t>if、switch）、</a:t>
                      </a:r>
                      <a:r>
                        <a:rPr lang="zh-CN" altLang="en-US" sz="1400"/>
                        <a:t>循环语句（</a:t>
                      </a:r>
                      <a:r>
                        <a:rPr lang="en-US" sz="1400"/>
                        <a:t>for、while、do-while）、break/continue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3817972690"/>
                  </a:ext>
                </a:extLst>
              </a:tr>
              <a:tr h="286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方法与作用域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方法定义、参数传递、返回值、方法重载、变量作用域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3293281436"/>
                  </a:ext>
                </a:extLst>
              </a:tr>
              <a:tr h="426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数组与字符串基础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一维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多维数组、数组遍历、</a:t>
                      </a:r>
                      <a:r>
                        <a:rPr lang="en-US" altLang="zh-CN" sz="1400"/>
                        <a:t>String</a:t>
                      </a:r>
                      <a:r>
                        <a:rPr lang="zh-CN" altLang="en-US" sz="1400"/>
                        <a:t>及其常用方法（</a:t>
                      </a:r>
                      <a:r>
                        <a:rPr lang="en-US" altLang="zh-CN" sz="1400"/>
                        <a:t>substring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split</a:t>
                      </a:r>
                      <a:r>
                        <a:rPr lang="zh-CN" altLang="en-US" sz="1400"/>
                        <a:t>等）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2933901043"/>
                  </a:ext>
                </a:extLst>
              </a:tr>
              <a:tr h="235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面向对象编程一：类与对象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类的定义、属性与方法、构造方法、对象使用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3000695345"/>
                  </a:ext>
                </a:extLst>
              </a:tr>
              <a:tr h="235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面向对象编程二：继承与封装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继承、</a:t>
                      </a:r>
                      <a:r>
                        <a:rPr lang="en-US" altLang="zh-CN" sz="1400" dirty="0"/>
                        <a:t>super</a:t>
                      </a:r>
                      <a:r>
                        <a:rPr lang="zh-CN" altLang="en-US" sz="1400" dirty="0"/>
                        <a:t>、访问修饰符、封装原则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4013867539"/>
                  </a:ext>
                </a:extLst>
              </a:tr>
              <a:tr h="235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面向对象编程三：多态与抽象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方法重写、多态、抽象类、接口、</a:t>
                      </a:r>
                      <a:r>
                        <a:rPr lang="en-US" sz="1400"/>
                        <a:t>final</a:t>
                      </a:r>
                      <a:r>
                        <a:rPr lang="zh-CN" altLang="en-US" sz="1400"/>
                        <a:t>与</a:t>
                      </a:r>
                      <a:r>
                        <a:rPr lang="en-US" sz="1400"/>
                        <a:t>instanceof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351716445"/>
                  </a:ext>
                </a:extLst>
              </a:tr>
              <a:tr h="441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/>
                        <a:t>中期项目实战：简易计算器系统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项目目标：基于类与对象、流程控制、数组实现一个控制台计算器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成绩系统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2968692183"/>
                  </a:ext>
                </a:extLst>
              </a:tr>
              <a:tr h="286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Java</a:t>
                      </a:r>
                      <a:r>
                        <a:rPr lang="zh-CN" altLang="en-US" sz="1400"/>
                        <a:t>常用类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包装类、</a:t>
                      </a:r>
                      <a:r>
                        <a:rPr lang="en-US" sz="1400"/>
                        <a:t>Math、Random、Date、StringBuilder</a:t>
                      </a:r>
                      <a:r>
                        <a:rPr lang="zh-CN" altLang="en-US" sz="1400"/>
                        <a:t>等常用工具类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840608060"/>
                  </a:ext>
                </a:extLst>
              </a:tr>
              <a:tr h="286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异常处理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try-catch-finally、throws/throw、</a:t>
                      </a:r>
                      <a:r>
                        <a:rPr lang="zh-CN" altLang="en-US" sz="1400"/>
                        <a:t>自定义异常类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679670373"/>
                  </a:ext>
                </a:extLst>
              </a:tr>
              <a:tr h="441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11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集合框架基础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List、Set、Map </a:t>
                      </a:r>
                      <a:r>
                        <a:rPr lang="zh-CN" altLang="en-US" sz="1400"/>
                        <a:t>接口与常用实现类（</a:t>
                      </a:r>
                      <a:r>
                        <a:rPr lang="en-US" sz="1400"/>
                        <a:t>ArrayList、HashMap、HashSet</a:t>
                      </a:r>
                      <a:r>
                        <a:rPr lang="zh-CN" altLang="en-US" sz="1400"/>
                        <a:t>等）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1649497446"/>
                  </a:ext>
                </a:extLst>
              </a:tr>
              <a:tr h="235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12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泛型与迭代器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泛型类与方法、通配符、增强</a:t>
                      </a:r>
                      <a:r>
                        <a:rPr lang="en-US" sz="1400"/>
                        <a:t>for</a:t>
                      </a:r>
                      <a:r>
                        <a:rPr lang="zh-CN" altLang="en-US" sz="1400"/>
                        <a:t>与</a:t>
                      </a:r>
                      <a:r>
                        <a:rPr lang="en-US" sz="1400"/>
                        <a:t>Iterator</a:t>
                      </a:r>
                      <a:r>
                        <a:rPr lang="zh-CN" altLang="en-US" sz="1400"/>
                        <a:t>遍历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2918494295"/>
                  </a:ext>
                </a:extLst>
              </a:tr>
              <a:tr h="286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文件与</a:t>
                      </a:r>
                      <a:r>
                        <a:rPr lang="en-US" altLang="zh-CN" sz="1400"/>
                        <a:t>IO</a:t>
                      </a:r>
                      <a:r>
                        <a:rPr lang="zh-CN" altLang="en-US" sz="1400"/>
                        <a:t>流基础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File</a:t>
                      </a:r>
                      <a:r>
                        <a:rPr lang="zh-CN" altLang="en-US" sz="1400"/>
                        <a:t>类、输入输出流（</a:t>
                      </a:r>
                      <a:r>
                        <a:rPr lang="en-US" sz="1400"/>
                        <a:t>InputStream/Reader）、Buffered</a:t>
                      </a:r>
                      <a:r>
                        <a:rPr lang="zh-CN" altLang="en-US" sz="1400"/>
                        <a:t>流的使用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2578181742"/>
                  </a:ext>
                </a:extLst>
              </a:tr>
              <a:tr h="286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14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简单多线程编程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Thread</a:t>
                      </a:r>
                      <a:r>
                        <a:rPr lang="zh-CN" altLang="en-US" sz="1400"/>
                        <a:t>类、</a:t>
                      </a:r>
                      <a:r>
                        <a:rPr lang="en-US" sz="1400"/>
                        <a:t>Runnable</a:t>
                      </a:r>
                      <a:r>
                        <a:rPr lang="zh-CN" altLang="en-US" sz="1400"/>
                        <a:t>接口、线程生命周期、</a:t>
                      </a:r>
                      <a:r>
                        <a:rPr lang="en-US" sz="1400"/>
                        <a:t>sleep、</a:t>
                      </a:r>
                      <a:r>
                        <a:rPr lang="zh-CN" altLang="en-US" sz="1400"/>
                        <a:t>同步基础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3579913956"/>
                  </a:ext>
                </a:extLst>
              </a:tr>
              <a:tr h="235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15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项目实战：</a:t>
                      </a:r>
                      <a:r>
                        <a:rPr lang="en-US" altLang="zh-CN" sz="1400" dirty="0"/>
                        <a:t>web</a:t>
                      </a:r>
                      <a:r>
                        <a:rPr lang="zh-CN" altLang="en-US" sz="1400" dirty="0"/>
                        <a:t>开发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构建一个自己常见的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1051819757"/>
                  </a:ext>
                </a:extLst>
              </a:tr>
              <a:tr h="286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16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项目实战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：</a:t>
                      </a:r>
                      <a:r>
                        <a:rPr lang="en-US" altLang="zh-CN" sz="1400" dirty="0"/>
                        <a:t>AI</a:t>
                      </a:r>
                      <a:r>
                        <a:rPr lang="zh-CN" altLang="en-US" sz="1400" dirty="0"/>
                        <a:t>结合</a:t>
                      </a:r>
                      <a:r>
                        <a:rPr lang="en-US" altLang="zh-CN" sz="1400" dirty="0"/>
                        <a:t>java</a:t>
                      </a:r>
                      <a:r>
                        <a:rPr lang="zh-CN" altLang="en-US" sz="1400" dirty="0"/>
                        <a:t>的实操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结合最新的一些</a:t>
                      </a:r>
                      <a:r>
                        <a:rPr lang="en-US" altLang="zh-CN" sz="1400" dirty="0"/>
                        <a:t>AI</a:t>
                      </a:r>
                      <a:r>
                        <a:rPr lang="zh-CN" altLang="en-US" sz="1400" dirty="0"/>
                        <a:t>工具开发有趣的</a:t>
                      </a:r>
                      <a:r>
                        <a:rPr lang="en-US" altLang="zh-CN" sz="1400" dirty="0"/>
                        <a:t>java</a:t>
                      </a:r>
                      <a:r>
                        <a:rPr lang="zh-CN" altLang="en-US" sz="1400" dirty="0"/>
                        <a:t>项目</a:t>
                      </a:r>
                    </a:p>
                  </a:txBody>
                  <a:tcPr marL="30802" marR="30802" marT="15401" marB="15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远程</a:t>
                      </a:r>
                    </a:p>
                  </a:txBody>
                  <a:tcPr marL="30802" marR="30802" marT="15401" marB="15401" anchor="ctr"/>
                </a:tc>
                <a:extLst>
                  <a:ext uri="{0D108BD9-81ED-4DB2-BD59-A6C34878D82A}">
                    <a16:rowId xmlns:a16="http://schemas.microsoft.com/office/drawing/2014/main" val="332071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2788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323wldr">
      <a:majorFont>
        <a:latin typeface="Huawei Sans"/>
        <a:ea typeface="FZLanTingHeiS-R-GB"/>
        <a:cs typeface=""/>
      </a:majorFont>
      <a:minorFont>
        <a:latin typeface="Huawei Sans"/>
        <a:ea typeface="FZLanTingHeiS-R-G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</TotalTime>
  <Words>453</Words>
  <Application>Microsoft Office PowerPoint</Application>
  <PresentationFormat>宽屏</PresentationFormat>
  <Paragraphs>83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Huawei Sans</vt:lpstr>
      <vt:lpstr>Wingdings</vt:lpstr>
      <vt:lpstr>Arial</vt:lpstr>
      <vt:lpstr>培训与认证部-母版</vt:lpstr>
      <vt:lpstr>和学生交流的课件</vt:lpstr>
      <vt:lpstr>自我介绍</vt:lpstr>
      <vt:lpstr>评价</vt:lpstr>
      <vt:lpstr>Java基础课程（会根据学生调整）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s4ferm4n@gmail.com</cp:lastModifiedBy>
  <cp:revision>422</cp:revision>
  <dcterms:created xsi:type="dcterms:W3CDTF">2018-11-29T10:16:29Z</dcterms:created>
  <dcterms:modified xsi:type="dcterms:W3CDTF">2025-07-29T09:19:49Z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(3)osMl8t8Bu1eO6CutTvr2A0IFOHmPuequCccnqqS4u+o2dVlRQtMyD/uABe7djT+PoiWVVcTa
E25NjiedOSVuhbaYcxGjtK2IpG/lyALQh56fIGrkd++zrWVyiHDFgriimRsGi+H93kUNfTT0
m+dJj5i1CCIoW3jgsT19XQ/fNk1TOlp5MY6n4NeDU7fPAEKIgvo0rTwxbp6fF0yzji1BN77u
GBFjxZ8Q1iIelZ9EQf</vt:lpwstr>
  </property>
  <property fmtid="{D5CDD505-2E9C-101B-9397-08002B2CF9AE}" pid="3" name="_2015_ms_pID_7253431">
    <vt:lpwstr>mVexeOYitCBirR400ZGl4KOoZ9q0+EZKG66wwhPl/wHyIDYeTcDo2P
38weAIBSYCv9gGsm7hSJYCq8VTlE9TJbICnp3fHQ112YtRd5GJ4NC29QPR1FnlmCaZBK0Kem
UNqsVIzKmJ/xUMtiliSB3zq9ouYvsRkh1+2RokbKNnUNiM8vNBt1/jRl5ctaWgAdt/wYIxgr
x9lt6KiE69KkdypwkicTT/RPK8OnZFbXhCaJ</vt:lpwstr>
  </property>
  <property fmtid="{D5CDD505-2E9C-101B-9397-08002B2CF9AE}" pid="4" name="_2015_ms_pID_7253432">
    <vt:lpwstr>No0yhlB3S7t+GqkyzJ/QpeQ=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1613953051</vt:lpwstr>
  </property>
</Properties>
</file>