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4ferm4n@gmail.com" initials="s" lastIdx="1" clrIdx="0">
    <p:extLst>
      <p:ext uri="{19B8F6BF-5375-455C-9EA6-DF929625EA0E}">
        <p15:presenceInfo xmlns:p15="http://schemas.microsoft.com/office/powerpoint/2012/main" userId="6b108ce6e86e2e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01T12:31:00.489" idx="1">
    <p:pos x="6846" y="4907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0BCA6-5EB4-69CB-F3B1-6DC07E578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8A33A0-A083-2C17-8AFB-0A5CE717C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F8517-72F3-1ADA-8654-D0D3BD2A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FC21-11FB-4BD8-AC2E-228902B6D8BB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200A5-E3B3-3E52-4963-8F3CD81E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30B77-20C3-0300-CC59-08D9918F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D7BD-70B7-4DBE-855A-A0A17C9B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7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3C1ED-A220-0C62-CF63-BE213FD3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54336-3410-E4A8-A40B-600B20E08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7A45B-E697-7BA4-487B-68B698B6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FC21-11FB-4BD8-AC2E-228902B6D8BB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77EA5-9817-0584-D7D3-E4C2C0C8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206B5-D0AB-FF87-5F42-9584D045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D7BD-70B7-4DBE-855A-A0A17C9B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3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864FA3-AF1A-2B31-C82B-2CE29E7F6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FD0B14-7743-C053-3A5A-818F97AFD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DAB57-13F1-C0AD-C516-234BC2F0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FC21-11FB-4BD8-AC2E-228902B6D8BB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D22CC-54DC-CF9A-A8E2-162F450A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21246-705A-5634-68AF-8A2B91E2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D7BD-70B7-4DBE-855A-A0A17C9B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4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39DB5-1C7A-9077-3551-A7DBA8E3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334C8-5975-81C0-AB20-49EC30DBE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FB920-75DC-AE23-AC70-82CD95D4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FC21-11FB-4BD8-AC2E-228902B6D8BB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85CD3-30D2-8424-FCEB-94CE3A96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5C1AA-6D5D-36B2-22EC-B477F274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D7BD-70B7-4DBE-855A-A0A17C9B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1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0359E-A946-6B77-5FE9-572A0703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E94AB-9850-331D-FB1B-7F0A219D9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854CF-13EA-B64E-1885-5E2E1FD2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FC21-11FB-4BD8-AC2E-228902B6D8BB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ED4D7-7EF3-A35A-F0C4-28630B84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66689-51BE-9E85-515B-D86AC737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D7BD-70B7-4DBE-855A-A0A17C9B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42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289D7-A9BC-15E9-44BE-DB1C4608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F97D3-ADD0-F6AF-C784-0A75CEAB4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74FDE3-1605-525B-46DF-602547730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A7BA69-9EEC-5B9D-D2B9-F411472D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FC21-11FB-4BD8-AC2E-228902B6D8BB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19414F-8906-45CE-D96B-98DEB8BB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5B1DC2-887B-C61B-FFC1-76042157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D7BD-70B7-4DBE-855A-A0A17C9B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6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FA9C7-6F50-6BCF-EAEE-EAF1FD07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6161FD-F303-5963-4646-F6D8DBFF9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4110DD-B96D-4A6A-A4EE-0B2BC6D13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5612C8-045D-BBBB-32B1-08EF43A94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023226-25CF-756F-CFE1-AA055971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A10D2F-10ED-1B0A-8BD2-3B541B3E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FC21-11FB-4BD8-AC2E-228902B6D8BB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23AEB5-88DC-BAEC-7418-9F66D051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2985AF-277A-1398-FB37-AE7D7688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D7BD-70B7-4DBE-855A-A0A17C9B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2851E-7FF2-0767-DB5D-52BE63DB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2E6819-D32D-934B-2AD0-DAA7080B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FC21-11FB-4BD8-AC2E-228902B6D8BB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1B886E-5A28-85F1-8240-C2CF5288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AD1F83-D7D1-8298-D686-32C86795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D7BD-70B7-4DBE-855A-A0A17C9B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75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309E88-09BB-634D-ABB0-0E596D4C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FC21-11FB-4BD8-AC2E-228902B6D8BB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ED2E43-E98B-B8FC-01F7-1D4255AC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66E400-AEE4-1E8A-03CF-27F9F3BD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D7BD-70B7-4DBE-855A-A0A17C9B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0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EFBDC-74A3-044F-ECC8-2F17275B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A6A62-93FE-42D5-927F-9F86F45E8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6D2E94-9DFC-93C1-6E21-5A64B0CB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841AC8-F6FC-EBAB-1138-FB7B863C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FC21-11FB-4BD8-AC2E-228902B6D8BB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B6FA4C-A240-4278-632F-7953AABC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90D887-D02A-614A-57FA-8DEB5C88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D7BD-70B7-4DBE-855A-A0A17C9B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3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BC4BB-A173-55A5-34AF-A9CC21AC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3F8650-A554-94CC-23CF-A975E72F9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549782-970C-6E56-C8BF-C2304E5FC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BA8D77-8E82-9BF6-3A4D-579FD160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FC21-11FB-4BD8-AC2E-228902B6D8BB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DEB6A1-A6E2-1032-B4CC-8566F296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3305D-2B96-380A-79FB-AF0D64BC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D7BD-70B7-4DBE-855A-A0A17C9B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0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693C47-EB20-F74C-69A4-4DB2D5EB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F0B9A-C668-D0F8-D07E-14DB76D71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DB111-7202-ECB4-0B11-057928F8B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FC21-11FB-4BD8-AC2E-228902B6D8BB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26EF3-E5F7-A5A3-E515-3A43F8B78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E27A9-6A87-8B0D-CEAA-DA3ED4DC1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1D7BD-70B7-4DBE-855A-A0A17C9B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5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E41716-EC78-EDD4-3CB3-832CD377C7F9}"/>
              </a:ext>
            </a:extLst>
          </p:cNvPr>
          <p:cNvSpPr txBox="1"/>
          <p:nvPr/>
        </p:nvSpPr>
        <p:spPr>
          <a:xfrm>
            <a:off x="600075" y="35825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数据分析的一些职业方向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73D867-4AB4-047C-4FFC-31616AB2FF1F}"/>
              </a:ext>
            </a:extLst>
          </p:cNvPr>
          <p:cNvSpPr txBox="1"/>
          <p:nvPr/>
        </p:nvSpPr>
        <p:spPr>
          <a:xfrm>
            <a:off x="630520" y="1948249"/>
            <a:ext cx="19995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数据分析师前景（可取代财务分析师过时）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522539B7-F115-AF23-CC0E-FAE325B200C6}"/>
              </a:ext>
            </a:extLst>
          </p:cNvPr>
          <p:cNvSpPr/>
          <p:nvPr/>
        </p:nvSpPr>
        <p:spPr>
          <a:xfrm>
            <a:off x="2496936" y="1668885"/>
            <a:ext cx="816016" cy="16133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D9B3C7-CD08-8923-C158-E8C6D0C7BA95}"/>
              </a:ext>
            </a:extLst>
          </p:cNvPr>
          <p:cNvSpPr txBox="1"/>
          <p:nvPr/>
        </p:nvSpPr>
        <p:spPr>
          <a:xfrm>
            <a:off x="3512858" y="1461947"/>
            <a:ext cx="2514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工程</a:t>
            </a:r>
            <a:r>
              <a:rPr lang="en-US" altLang="zh-CN" dirty="0"/>
              <a:t>/</a:t>
            </a:r>
            <a:r>
              <a:rPr lang="zh-CN" altLang="en-US" dirty="0"/>
              <a:t>产品</a:t>
            </a:r>
            <a:r>
              <a:rPr lang="en-US" altLang="zh-CN" dirty="0"/>
              <a:t>——python</a:t>
            </a:r>
            <a:endParaRPr lang="zh-CN" altLang="en-US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A61FE6-E957-8D6A-81B7-35ADDFE0D097}"/>
              </a:ext>
            </a:extLst>
          </p:cNvPr>
          <p:cNvSpPr txBox="1"/>
          <p:nvPr/>
        </p:nvSpPr>
        <p:spPr>
          <a:xfrm>
            <a:off x="3715294" y="2957626"/>
            <a:ext cx="23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财务</a:t>
            </a:r>
            <a:endParaRPr lang="zh-CN" altLang="en-US" sz="1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AA4D67-B3CD-D259-5D46-D16A22375595}"/>
              </a:ext>
            </a:extLst>
          </p:cNvPr>
          <p:cNvSpPr txBox="1"/>
          <p:nvPr/>
        </p:nvSpPr>
        <p:spPr>
          <a:xfrm>
            <a:off x="454006" y="4828111"/>
            <a:ext cx="1863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数据科学工程师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5ABA29-7883-2240-57C6-193883550DD3}"/>
              </a:ext>
            </a:extLst>
          </p:cNvPr>
          <p:cNvSpPr txBox="1"/>
          <p:nvPr/>
        </p:nvSpPr>
        <p:spPr>
          <a:xfrm>
            <a:off x="6980620" y="2150436"/>
            <a:ext cx="23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金融分析师（</a:t>
            </a:r>
            <a:r>
              <a:rPr lang="en-US" altLang="zh-CN" dirty="0"/>
              <a:t>CFA</a:t>
            </a:r>
            <a:r>
              <a:rPr lang="zh-CN" altLang="en-US" dirty="0"/>
              <a:t>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E006CA-44E9-96AC-E263-4BE5A313FBF7}"/>
              </a:ext>
            </a:extLst>
          </p:cNvPr>
          <p:cNvSpPr txBox="1"/>
          <p:nvPr/>
        </p:nvSpPr>
        <p:spPr>
          <a:xfrm>
            <a:off x="7246837" y="4872321"/>
            <a:ext cx="3284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量化分析师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CB5BBF-7DBA-9795-F58C-0DFF103E1790}"/>
              </a:ext>
            </a:extLst>
          </p:cNvPr>
          <p:cNvSpPr txBox="1"/>
          <p:nvPr/>
        </p:nvSpPr>
        <p:spPr>
          <a:xfrm>
            <a:off x="9879958" y="1734937"/>
            <a:ext cx="23120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金融知识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python</a:t>
            </a:r>
            <a:endParaRPr lang="zh-CN" altLang="en-US" sz="18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1639065-F4A8-F518-A274-C60E69727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316" y="1560888"/>
            <a:ext cx="823031" cy="162167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7E4CED6-ACF7-F3BD-2299-447CE43D9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119" y="4243782"/>
            <a:ext cx="823031" cy="162167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95D4A89-DC33-02A5-61DE-7F09D4C42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576" y="4199572"/>
            <a:ext cx="823031" cy="162167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E5DCE98B-6257-4F2C-6970-0BA969D3DE90}"/>
              </a:ext>
            </a:extLst>
          </p:cNvPr>
          <p:cNvSpPr txBox="1"/>
          <p:nvPr/>
        </p:nvSpPr>
        <p:spPr>
          <a:xfrm>
            <a:off x="3512858" y="4342787"/>
            <a:ext cx="23120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Python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开发运维能力</a:t>
            </a:r>
            <a:endParaRPr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BE5C805-429B-1467-ED44-533A4CE77BEC}"/>
              </a:ext>
            </a:extLst>
          </p:cNvPr>
          <p:cNvSpPr txBox="1"/>
          <p:nvPr/>
        </p:nvSpPr>
        <p:spPr>
          <a:xfrm>
            <a:off x="9771347" y="3833000"/>
            <a:ext cx="19393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金融知识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Python</a:t>
            </a:r>
          </a:p>
          <a:p>
            <a:endParaRPr lang="en-US" altLang="zh-CN" sz="1800" dirty="0"/>
          </a:p>
          <a:p>
            <a:r>
              <a:rPr lang="zh-CN" altLang="en-US" sz="1800" dirty="0"/>
              <a:t>人工智能</a:t>
            </a:r>
            <a:endParaRPr lang="en-US" altLang="zh-CN" sz="1800" dirty="0"/>
          </a:p>
          <a:p>
            <a:endParaRPr lang="en-US" altLang="zh-CN" dirty="0"/>
          </a:p>
          <a:p>
            <a:r>
              <a:rPr lang="zh-CN" altLang="en-US" sz="1800" dirty="0"/>
              <a:t>统计学</a:t>
            </a:r>
          </a:p>
        </p:txBody>
      </p:sp>
    </p:spTree>
    <p:extLst>
      <p:ext uri="{BB962C8B-B14F-4D97-AF65-F5344CB8AC3E}">
        <p14:creationId xmlns:p14="http://schemas.microsoft.com/office/powerpoint/2010/main" val="300263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75FD7-BF43-B066-FED1-A3DE81A0A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1A34AD-10F7-E201-77AE-A9511D954735}"/>
              </a:ext>
            </a:extLst>
          </p:cNvPr>
          <p:cNvSpPr txBox="1"/>
          <p:nvPr/>
        </p:nvSpPr>
        <p:spPr>
          <a:xfrm>
            <a:off x="600075" y="35825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量化、金融数据分析知识体系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B9A14F-7160-45E5-5B7F-10FB9F354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4" y="984966"/>
            <a:ext cx="4435224" cy="50143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17DD3C-4F4C-9AE6-E585-E82F89F559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881"/>
          <a:stretch>
            <a:fillRect/>
          </a:stretch>
        </p:blipFill>
        <p:spPr>
          <a:xfrm>
            <a:off x="6992428" y="118603"/>
            <a:ext cx="4836897" cy="662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1FCDF-9B33-1682-06B2-92EA52D17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564C2CF-CD9C-B168-E2FC-AAD7922616EF}"/>
              </a:ext>
            </a:extLst>
          </p:cNvPr>
          <p:cNvSpPr txBox="1"/>
          <p:nvPr/>
        </p:nvSpPr>
        <p:spPr>
          <a:xfrm>
            <a:off x="259104" y="11686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课程规划</a:t>
            </a:r>
            <a:endParaRPr lang="zh-CN" altLang="en-US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091CDC7-5D13-E42A-0BAF-23E147ED5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24681"/>
              </p:ext>
            </p:extLst>
          </p:nvPr>
        </p:nvGraphicFramePr>
        <p:xfrm>
          <a:off x="117676" y="641985"/>
          <a:ext cx="11956648" cy="6217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01602">
                  <a:extLst>
                    <a:ext uri="{9D8B030D-6E8A-4147-A177-3AD203B41FA5}">
                      <a16:colId xmlns:a16="http://schemas.microsoft.com/office/drawing/2014/main" val="2734362663"/>
                    </a:ext>
                  </a:extLst>
                </a:gridCol>
                <a:gridCol w="5497124">
                  <a:extLst>
                    <a:ext uri="{9D8B030D-6E8A-4147-A177-3AD203B41FA5}">
                      <a16:colId xmlns:a16="http://schemas.microsoft.com/office/drawing/2014/main" val="2541456892"/>
                    </a:ext>
                  </a:extLst>
                </a:gridCol>
                <a:gridCol w="1557922">
                  <a:extLst>
                    <a:ext uri="{9D8B030D-6E8A-4147-A177-3AD203B41FA5}">
                      <a16:colId xmlns:a16="http://schemas.microsoft.com/office/drawing/2014/main" val="3769143302"/>
                    </a:ext>
                  </a:extLst>
                </a:gridCol>
              </a:tblGrid>
              <a:tr h="311815">
                <a:tc>
                  <a:txBody>
                    <a:bodyPr/>
                    <a:lstStyle/>
                    <a:p>
                      <a:r>
                        <a:rPr lang="zh-CN" altLang="en-US" dirty="0"/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内容要点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课程建议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00220"/>
                  </a:ext>
                </a:extLst>
              </a:tr>
              <a:tr h="365041">
                <a:tc>
                  <a:txBody>
                    <a:bodyPr/>
                    <a:lstStyle/>
                    <a:p>
                      <a:r>
                        <a:rPr lang="en-US" altLang="zh-CN" dirty="0"/>
                        <a:t>Python</a:t>
                      </a:r>
                      <a:r>
                        <a:rPr lang="zh-CN" altLang="en-US" dirty="0"/>
                        <a:t> 数据分析必备模块用法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Pandas,matplotlib,Numpy,scipy,datetime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1-2</a:t>
                      </a:r>
                      <a:r>
                        <a:rPr lang="zh-CN" altLang="en-US" dirty="0"/>
                        <a:t>课时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422728"/>
                  </a:ext>
                </a:extLst>
              </a:tr>
              <a:tr h="311815">
                <a:tc>
                  <a:txBody>
                    <a:bodyPr/>
                    <a:lstStyle/>
                    <a:p>
                      <a:r>
                        <a:rPr lang="zh-CN" altLang="en-US" dirty="0"/>
                        <a:t>量化金融常用统计指标和实现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Seaborn,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Scipy</a:t>
                      </a:r>
                      <a:r>
                        <a:rPr lang="zh-CN" altLang="en-US" dirty="0"/>
                        <a:t>重点展开讲解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1-2</a:t>
                      </a:r>
                      <a:r>
                        <a:rPr lang="zh-CN" altLang="en-US" dirty="0"/>
                        <a:t>课时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7232"/>
                  </a:ext>
                </a:extLst>
              </a:tr>
              <a:tr h="311815">
                <a:tc>
                  <a:txBody>
                    <a:bodyPr/>
                    <a:lstStyle/>
                    <a:p>
                      <a:r>
                        <a:rPr lang="zh-CN" altLang="en-US" dirty="0"/>
                        <a:t>实战：期权分析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期权定价、期权价格看涨、隐含波动率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课时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077967"/>
                  </a:ext>
                </a:extLst>
              </a:tr>
              <a:tr h="317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数据处理和用户画像（贷款数据实战）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金融数据获取、数据处理技巧和用户画像实战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课时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996295"/>
                  </a:ext>
                </a:extLst>
              </a:tr>
              <a:tr h="311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Exploratory Data Analysis (EDA) </a:t>
                      </a:r>
                      <a:r>
                        <a:rPr lang="zh-CN" altLang="en-US" dirty="0"/>
                        <a:t>和可视化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可视化技术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课时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7185"/>
                  </a:ext>
                </a:extLst>
              </a:tr>
              <a:tr h="311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模型算法实战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Lightgbm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树模型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课时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692172"/>
                  </a:ext>
                </a:extLst>
              </a:tr>
              <a:tr h="311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阶段复习课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中期复习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课时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07124"/>
                  </a:ext>
                </a:extLst>
              </a:tr>
              <a:tr h="311815">
                <a:tc>
                  <a:txBody>
                    <a:bodyPr/>
                    <a:lstStyle/>
                    <a:p>
                      <a:r>
                        <a:rPr lang="zh-CN" altLang="en-US" dirty="0"/>
                        <a:t>金融数据分析时序技能专题（上）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0.5-1</a:t>
                      </a:r>
                      <a:r>
                        <a:rPr lang="zh-CN" altLang="en-US" dirty="0"/>
                        <a:t>课时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12593"/>
                  </a:ext>
                </a:extLst>
              </a:tr>
              <a:tr h="311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金融数据分析时序技能专题（下）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进阶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1-2</a:t>
                      </a:r>
                      <a:r>
                        <a:rPr lang="zh-CN" altLang="en-US" dirty="0"/>
                        <a:t>课时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96762"/>
                  </a:ext>
                </a:extLst>
              </a:tr>
              <a:tr h="311815">
                <a:tc>
                  <a:txBody>
                    <a:bodyPr/>
                    <a:lstStyle/>
                    <a:p>
                      <a:r>
                        <a:rPr lang="zh-CN" altLang="en-US" dirty="0"/>
                        <a:t>量化分析策略实战（上）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分享量化实战中常用工程技巧和理论知识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课时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06073"/>
                  </a:ext>
                </a:extLst>
              </a:tr>
              <a:tr h="311815">
                <a:tc>
                  <a:txBody>
                    <a:bodyPr/>
                    <a:lstStyle/>
                    <a:p>
                      <a:r>
                        <a:rPr lang="zh-CN" altLang="en-US" dirty="0"/>
                        <a:t>量化分析策略实战（下）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分享量化实战中常用工程技巧和理论知识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课时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887102"/>
                  </a:ext>
                </a:extLst>
              </a:tr>
              <a:tr h="317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SQL/EXCEL</a:t>
                      </a:r>
                      <a:r>
                        <a:rPr lang="zh-CN" altLang="en-US" dirty="0"/>
                        <a:t>的高级用法专题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一些高级</a:t>
                      </a:r>
                      <a:r>
                        <a:rPr lang="en-US" altLang="zh-CN" dirty="0"/>
                        <a:t>SQL/EXCEL</a:t>
                      </a:r>
                      <a:r>
                        <a:rPr lang="zh-CN" altLang="en-US" dirty="0"/>
                        <a:t>技巧和经验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课时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967930"/>
                  </a:ext>
                </a:extLst>
              </a:tr>
              <a:tr h="317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机器学习常用算法专题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机器学习算法总结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课时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70547"/>
                  </a:ext>
                </a:extLst>
              </a:tr>
              <a:tr h="311815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数据处理和特征提取进阶技巧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数据特征提取提升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课时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63966"/>
                  </a:ext>
                </a:extLst>
              </a:tr>
              <a:tr h="317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金融风控建模实战（上）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金融风控实战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课时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00924"/>
                  </a:ext>
                </a:extLst>
              </a:tr>
              <a:tr h="311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金融风控建模实战（下）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阶段性复习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金融风控真实案例分析，阶段性复习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课时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280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08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765E2-CFEB-17D1-1BF0-8EAC188A5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17A689F-26D8-0507-DD7C-F58DCFEAB775}"/>
              </a:ext>
            </a:extLst>
          </p:cNvPr>
          <p:cNvSpPr txBox="1"/>
          <p:nvPr/>
        </p:nvSpPr>
        <p:spPr>
          <a:xfrm>
            <a:off x="600075" y="358259"/>
            <a:ext cx="7093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序言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数据分析竞争力在</a:t>
            </a:r>
            <a:r>
              <a:rPr lang="en-US" altLang="zh-CN" sz="2800" b="1" dirty="0"/>
              <a:t>AI</a:t>
            </a:r>
            <a:r>
              <a:rPr lang="zh-CN" altLang="en-US" sz="2800" b="1" dirty="0"/>
              <a:t>时代的变迁</a:t>
            </a:r>
            <a:endParaRPr lang="zh-CN" altLang="en-US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D375A6-BD5C-8D4F-749F-65BC2D8D9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01056"/>
              </p:ext>
            </p:extLst>
          </p:nvPr>
        </p:nvGraphicFramePr>
        <p:xfrm>
          <a:off x="752475" y="1041496"/>
          <a:ext cx="10899594" cy="5670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6154">
                  <a:extLst>
                    <a:ext uri="{9D8B030D-6E8A-4147-A177-3AD203B41FA5}">
                      <a16:colId xmlns:a16="http://schemas.microsoft.com/office/drawing/2014/main" val="2498534997"/>
                    </a:ext>
                  </a:extLst>
                </a:gridCol>
                <a:gridCol w="2442754">
                  <a:extLst>
                    <a:ext uri="{9D8B030D-6E8A-4147-A177-3AD203B41FA5}">
                      <a16:colId xmlns:a16="http://schemas.microsoft.com/office/drawing/2014/main" val="878861746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223387557"/>
                    </a:ext>
                  </a:extLst>
                </a:gridCol>
              </a:tblGrid>
              <a:tr h="46303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学习目标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AI</a:t>
                      </a:r>
                      <a:r>
                        <a:rPr lang="zh-CN" altLang="en-US" dirty="0"/>
                        <a:t>时代的学习目标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946451"/>
                  </a:ext>
                </a:extLst>
              </a:tr>
              <a:tr h="650948">
                <a:tc>
                  <a:txBody>
                    <a:bodyPr/>
                    <a:lstStyle/>
                    <a:p>
                      <a:r>
                        <a:rPr lang="en-US" altLang="zh-CN" dirty="0"/>
                        <a:t>Python</a:t>
                      </a:r>
                      <a:r>
                        <a:rPr lang="zh-CN" altLang="en-US" dirty="0"/>
                        <a:t>编码能力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熟练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知道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647152"/>
                  </a:ext>
                </a:extLst>
              </a:tr>
              <a:tr h="650948">
                <a:tc>
                  <a:txBody>
                    <a:bodyPr/>
                    <a:lstStyle/>
                    <a:p>
                      <a:r>
                        <a:rPr lang="zh-CN" altLang="en-US" dirty="0"/>
                        <a:t>概念基础知识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熟练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知道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72419"/>
                  </a:ext>
                </a:extLst>
              </a:tr>
              <a:tr h="650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数据清晰、特征分析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掌握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掌握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92880"/>
                  </a:ext>
                </a:extLst>
              </a:tr>
              <a:tr h="650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建模、分析、推理技巧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精通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精通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998741"/>
                  </a:ext>
                </a:extLst>
              </a:tr>
              <a:tr h="6509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做图做表做报告的能力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熟练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知道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876958"/>
                  </a:ext>
                </a:extLst>
              </a:tr>
              <a:tr h="650948">
                <a:tc>
                  <a:txBody>
                    <a:bodyPr/>
                    <a:lstStyle/>
                    <a:p>
                      <a:r>
                        <a:rPr lang="zh-CN" altLang="en-US" dirty="0"/>
                        <a:t>策略积累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熟练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精通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395587"/>
                  </a:ext>
                </a:extLst>
              </a:tr>
              <a:tr h="650948">
                <a:tc>
                  <a:txBody>
                    <a:bodyPr/>
                    <a:lstStyle/>
                    <a:p>
                      <a:r>
                        <a:rPr lang="zh-CN" altLang="en-US" dirty="0"/>
                        <a:t>实践经验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长期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长期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66654"/>
                  </a:ext>
                </a:extLst>
              </a:tr>
              <a:tr h="650948">
                <a:tc>
                  <a:txBody>
                    <a:bodyPr/>
                    <a:lstStyle/>
                    <a:p>
                      <a:r>
                        <a:rPr lang="zh-CN" altLang="en-US" dirty="0"/>
                        <a:t>工程能力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熟练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精通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05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2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615</Words>
  <Application>Microsoft Office PowerPoint</Application>
  <PresentationFormat>宽屏</PresentationFormat>
  <Paragraphs>105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s4ferm4n@gmail.com</dc:creator>
  <cp:lastModifiedBy>s4ferm4n@gmail.com</cp:lastModifiedBy>
  <cp:revision>51</cp:revision>
  <dcterms:created xsi:type="dcterms:W3CDTF">2025-08-28T10:33:05Z</dcterms:created>
  <dcterms:modified xsi:type="dcterms:W3CDTF">2025-09-01T12:47:28Z</dcterms:modified>
</cp:coreProperties>
</file>