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C01F2-7112-40E3-8665-699EC3E94E58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EB2E7-4296-4DE0-92B4-6671379A1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1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一个课时可以是</a:t>
            </a:r>
            <a:r>
              <a:rPr lang="en-US" altLang="zh-CN" dirty="0"/>
              <a:t>40</a:t>
            </a:r>
            <a:r>
              <a:rPr lang="zh-CN" altLang="en-US" dirty="0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EB2E7-4296-4DE0-92B4-6671379A1F8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69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C83A3-84CA-4843-A8F9-F6A9EE20F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E54D68-E93F-42AE-B1B2-06D8E571C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A03928-417A-415A-BA99-FEC29B8C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A4BB-E5EF-4BDF-8071-6BF142BA3F3A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7F106-042B-4A12-A323-53F7F87EB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887462-7385-4CE3-8195-297A95A8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5AD8-A07D-4E81-9DFB-0D7551E28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327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C3B18-8D53-4ED0-844F-16E03E37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12293F-FFCE-46A7-AE65-FA0232768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A303D-2B3A-44E7-8787-47A2F648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A4BB-E5EF-4BDF-8071-6BF142BA3F3A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CC012B-0746-46B6-87E6-C07DB384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DB4A1-02B6-4A62-81FE-6B3AACF0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5AD8-A07D-4E81-9DFB-0D7551E28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77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E35268-DF02-4489-9B58-0FA4F2BD6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D80188-023D-462F-A8A2-DF5E540A2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83C35-E0EF-4BC4-8EA4-4F7B125B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A4BB-E5EF-4BDF-8071-6BF142BA3F3A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78824-A803-42FD-83FD-B3DB1E2C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DD6D8E-94EA-4763-B801-E83F9C1F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5AD8-A07D-4E81-9DFB-0D7551E28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BC8EED-5BF5-4AB5-B53D-5BDC2846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4F191-F834-4E3E-8796-0A2FB8630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8C6127-16A2-4F29-8264-0215683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A4BB-E5EF-4BDF-8071-6BF142BA3F3A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98F2F-D914-4E6F-ACD5-F47A4A1C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D6D28A-A948-45A4-9CAD-5FE4C642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5AD8-A07D-4E81-9DFB-0D7551E28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5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72328-27D8-4D24-8B82-91F270AB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802B7C-7496-4ED6-9C69-A4FB37BA5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3ADCE9-E031-49C7-97FA-18C0078B8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A4BB-E5EF-4BDF-8071-6BF142BA3F3A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B5AF6-5BB9-48D0-9AE9-B0338206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AD440-E0B2-461D-B222-4CC28356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5AD8-A07D-4E81-9DFB-0D7551E28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87876-6477-4516-AF03-37DCD0BD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DC691-B2EE-4A61-9689-4C2E2E72D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06962-688D-467D-BD19-A6543D63E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8E5E15-D933-44C9-AB6F-72CC4490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A4BB-E5EF-4BDF-8071-6BF142BA3F3A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A950BF-6115-458F-8E9A-EA1B7E07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8A8548-BF1E-4E94-8D0C-0C8C0E62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5AD8-A07D-4E81-9DFB-0D7551E28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6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2CADE-99F7-41FE-8FE5-2ED06F5B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6FD4C3-AE1C-4994-8A71-58D68D2A5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D74F18-038D-487B-9B06-F4BF54F75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61A140-B1A5-455B-AB26-386D6914B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977B6A-6793-42AC-88CB-B3A023515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FD2DBC-8284-4D56-8B1D-B783E6326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A4BB-E5EF-4BDF-8071-6BF142BA3F3A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653571-43F8-4CBA-83F9-CB271A89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5E3CF4-41DA-4248-A86C-A7135983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5AD8-A07D-4E81-9DFB-0D7551E28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64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0AAEC-AA7E-4130-8D20-57E7867C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DE1050-E6A4-4D68-9AA6-7CC96DDC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A4BB-E5EF-4BDF-8071-6BF142BA3F3A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873405-F170-4E64-903F-9987A8E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56AE15-41E0-4D95-9AAD-B7CE72872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5AD8-A07D-4E81-9DFB-0D7551E28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59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BE92D2-2B1F-46FD-9C81-5F81090AC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A4BB-E5EF-4BDF-8071-6BF142BA3F3A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4BDDFC-E8DA-4F65-A59A-8F78E257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41062-C3B7-45B9-89C7-A08EF3B2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5AD8-A07D-4E81-9DFB-0D7551E28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1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B1F01-B11F-4590-ACC7-4431BF2D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6493C-297C-46E4-812B-2A889AC3C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499D8E-BF45-4122-AB5D-32E3CC2EB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BF9A4-4AEE-463A-870F-78F9836D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A4BB-E5EF-4BDF-8071-6BF142BA3F3A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7BC494-0954-46FE-BE51-3EF1A94E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FF2AD-C482-4170-9E49-F0EC7A3F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5AD8-A07D-4E81-9DFB-0D7551E28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9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C975B-0CF3-406B-9985-2094B38EA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074F17-CF5A-4C64-B417-E2D190A15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1FFEFD-B740-48D0-94C1-19749D223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ECCD0E-FD9C-48DC-9579-DF22AF6DF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6A4BB-E5EF-4BDF-8071-6BF142BA3F3A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FF534-8E5F-4F1D-87B5-AB552C882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CFD5B-8996-4338-820F-A2CAC1B4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95AD8-A07D-4E81-9DFB-0D7551E28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61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1FB710-78BA-4A2C-A20C-88368E53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58FC88-88C5-411F-9E92-E692EC8ED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53D58-CF2E-49EA-8139-FD58BED61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6A4BB-E5EF-4BDF-8071-6BF142BA3F3A}" type="datetimeFigureOut">
              <a:rPr lang="zh-CN" altLang="en-US" smtClean="0"/>
              <a:t>2025-09-01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C5ECC-2278-491A-8A01-B64E02D77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85B27-CB56-40C3-96AA-E65204786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95AD8-A07D-4E81-9DFB-0D7551E28B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74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B635DC-F57B-4925-A500-5B9809537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839686"/>
              </p:ext>
            </p:extLst>
          </p:nvPr>
        </p:nvGraphicFramePr>
        <p:xfrm>
          <a:off x="314037" y="1024484"/>
          <a:ext cx="11563926" cy="478391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44754">
                  <a:extLst>
                    <a:ext uri="{9D8B030D-6E8A-4147-A177-3AD203B41FA5}">
                      <a16:colId xmlns:a16="http://schemas.microsoft.com/office/drawing/2014/main" val="3013388883"/>
                    </a:ext>
                  </a:extLst>
                </a:gridCol>
                <a:gridCol w="1757292">
                  <a:extLst>
                    <a:ext uri="{9D8B030D-6E8A-4147-A177-3AD203B41FA5}">
                      <a16:colId xmlns:a16="http://schemas.microsoft.com/office/drawing/2014/main" val="2379622517"/>
                    </a:ext>
                  </a:extLst>
                </a:gridCol>
                <a:gridCol w="7281226">
                  <a:extLst>
                    <a:ext uri="{9D8B030D-6E8A-4147-A177-3AD203B41FA5}">
                      <a16:colId xmlns:a16="http://schemas.microsoft.com/office/drawing/2014/main" val="3678871775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3343010895"/>
                    </a:ext>
                  </a:extLst>
                </a:gridCol>
              </a:tblGrid>
              <a:tr h="3404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  <a:endParaRPr lang="zh-CN" altLang="en-US" sz="2400" b="1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课时费（一节课</a:t>
                      </a:r>
                      <a:r>
                        <a:rPr lang="en-US" altLang="zh-CN" sz="24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1h</a:t>
                      </a:r>
                      <a:r>
                        <a:rPr lang="zh-CN" altLang="en-US" sz="24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）</a:t>
                      </a:r>
                      <a:endParaRPr lang="zh-CN" altLang="en-US" sz="2400" b="1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服务内容</a:t>
                      </a:r>
                      <a:endParaRPr lang="zh-CN" altLang="en-US" sz="2400" b="1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上课时间</a:t>
                      </a:r>
                    </a:p>
                  </a:txBody>
                  <a:tcPr marL="44980" marR="44980" marT="20760" marB="20760" anchor="ctr"/>
                </a:tc>
                <a:extLst>
                  <a:ext uri="{0D108BD9-81ED-4DB2-BD59-A6C34878D82A}">
                    <a16:rowId xmlns:a16="http://schemas.microsoft.com/office/drawing/2014/main" val="3162749544"/>
                  </a:ext>
                </a:extLst>
              </a:tr>
              <a:tr h="16857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专业定制辅导</a:t>
                      </a: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950</a:t>
                      </a: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根据学生需求</a:t>
                      </a: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1v1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设计课表，</a:t>
                      </a:r>
                      <a:r>
                        <a:rPr lang="zh-CN" alt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终生</a:t>
                      </a: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1v1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微信答疑解惑，</a:t>
                      </a:r>
                      <a:r>
                        <a:rPr lang="zh-CN" alt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课表内容可以动态调整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1v1</a:t>
                      </a:r>
                      <a:r>
                        <a:rPr lang="zh-CN" alt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远程上课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课上可以互动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课后可以远程帮忙调试，个人作业辅导</a:t>
                      </a:r>
                      <a:endParaRPr lang="zh-CN" altLang="en-US" sz="240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依照学生时间为主</a:t>
                      </a:r>
                    </a:p>
                  </a:txBody>
                  <a:tcPr marL="44980" marR="44980" marT="20760" marB="20760" anchor="ctr"/>
                </a:tc>
                <a:extLst>
                  <a:ext uri="{0D108BD9-81ED-4DB2-BD59-A6C34878D82A}">
                    <a16:rowId xmlns:a16="http://schemas.microsoft.com/office/drawing/2014/main" val="2966940271"/>
                  </a:ext>
                </a:extLst>
              </a:tr>
              <a:tr h="12373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定制辅导</a:t>
                      </a: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750</a:t>
                      </a: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根据学生需求</a:t>
                      </a: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1v1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设计课表，</a:t>
                      </a: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1v1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微信答疑解惑，</a:t>
                      </a:r>
                      <a:r>
                        <a:rPr lang="zh-CN" alt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课表内容可以动态调整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1v1</a:t>
                      </a:r>
                      <a:r>
                        <a:rPr lang="zh-CN" alt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远程上课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，课上不能互动</a:t>
                      </a:r>
                      <a:endParaRPr lang="zh-CN" altLang="en-US" sz="240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依照学生时间为主</a:t>
                      </a:r>
                    </a:p>
                    <a:p>
                      <a:pPr algn="ctr"/>
                      <a:endParaRPr lang="zh-CN" altLang="en-US" sz="240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extLst>
                  <a:ext uri="{0D108BD9-81ED-4DB2-BD59-A6C34878D82A}">
                    <a16:rowId xmlns:a16="http://schemas.microsoft.com/office/drawing/2014/main" val="4102441417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普通辅导</a:t>
                      </a: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550</a:t>
                      </a: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根据学生需求</a:t>
                      </a: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1v1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设计课表，</a:t>
                      </a: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1v1 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微信答疑解惑，课表内容不可调整，大班学习，课上不能互动</a:t>
                      </a:r>
                      <a:endParaRPr lang="zh-CN" altLang="en-US" sz="24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老师时间优先</a:t>
                      </a:r>
                      <a:endParaRPr lang="zh-CN" altLang="en-US" sz="24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extLst>
                  <a:ext uri="{0D108BD9-81ED-4DB2-BD59-A6C34878D82A}">
                    <a16:rowId xmlns:a16="http://schemas.microsoft.com/office/drawing/2014/main" val="3717220468"/>
                  </a:ext>
                </a:extLst>
              </a:tr>
            </a:tbl>
          </a:graphicData>
        </a:graphic>
      </p:graphicFrame>
      <p:pic>
        <p:nvPicPr>
          <p:cNvPr id="5" name="Picture 12" descr="https://ragdollcoder.github.io/img/logo.png">
            <a:extLst>
              <a:ext uri="{FF2B5EF4-FFF2-40B4-BE49-F238E27FC236}">
                <a16:creationId xmlns:a16="http://schemas.microsoft.com/office/drawing/2014/main" id="{83F72C6F-C90C-47B2-AD70-81FC29834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381" y="5934871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C9AF489-A5E7-4295-A3A2-CDA1B6679D96}"/>
              </a:ext>
            </a:extLst>
          </p:cNvPr>
          <p:cNvSpPr txBox="1"/>
          <p:nvPr/>
        </p:nvSpPr>
        <p:spPr>
          <a:xfrm>
            <a:off x="9255701" y="6061348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FF5401-57EB-4E27-8069-14B6C27A5EA4}"/>
              </a:ext>
            </a:extLst>
          </p:cNvPr>
          <p:cNvSpPr txBox="1"/>
          <p:nvPr/>
        </p:nvSpPr>
        <p:spPr>
          <a:xfrm>
            <a:off x="3579090" y="374787"/>
            <a:ext cx="429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1V1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授课辅导费用方案</a:t>
            </a:r>
          </a:p>
        </p:txBody>
      </p:sp>
    </p:spTree>
    <p:extLst>
      <p:ext uri="{BB962C8B-B14F-4D97-AF65-F5344CB8AC3E}">
        <p14:creationId xmlns:p14="http://schemas.microsoft.com/office/powerpoint/2010/main" val="340960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1B67E-5F6C-622C-D88E-A8FDD5A69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7A32C3-9D85-610D-370A-3CAEF27BC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577625"/>
              </p:ext>
            </p:extLst>
          </p:nvPr>
        </p:nvGraphicFramePr>
        <p:xfrm>
          <a:off x="314037" y="1024484"/>
          <a:ext cx="11563926" cy="478391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44754">
                  <a:extLst>
                    <a:ext uri="{9D8B030D-6E8A-4147-A177-3AD203B41FA5}">
                      <a16:colId xmlns:a16="http://schemas.microsoft.com/office/drawing/2014/main" val="3013388883"/>
                    </a:ext>
                  </a:extLst>
                </a:gridCol>
                <a:gridCol w="1757292">
                  <a:extLst>
                    <a:ext uri="{9D8B030D-6E8A-4147-A177-3AD203B41FA5}">
                      <a16:colId xmlns:a16="http://schemas.microsoft.com/office/drawing/2014/main" val="2379622517"/>
                    </a:ext>
                  </a:extLst>
                </a:gridCol>
                <a:gridCol w="7281226">
                  <a:extLst>
                    <a:ext uri="{9D8B030D-6E8A-4147-A177-3AD203B41FA5}">
                      <a16:colId xmlns:a16="http://schemas.microsoft.com/office/drawing/2014/main" val="3678871775"/>
                    </a:ext>
                  </a:extLst>
                </a:gridCol>
                <a:gridCol w="1080654">
                  <a:extLst>
                    <a:ext uri="{9D8B030D-6E8A-4147-A177-3AD203B41FA5}">
                      <a16:colId xmlns:a16="http://schemas.microsoft.com/office/drawing/2014/main" val="3343010895"/>
                    </a:ext>
                  </a:extLst>
                </a:gridCol>
              </a:tblGrid>
              <a:tr h="3404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类型</a:t>
                      </a:r>
                      <a:endParaRPr lang="zh-CN" altLang="en-US" sz="2400" b="1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课时费</a:t>
                      </a:r>
                      <a:endParaRPr lang="zh-CN" altLang="en-US" sz="2400" b="1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服务内容</a:t>
                      </a:r>
                      <a:endParaRPr lang="zh-CN" altLang="en-US" sz="2400" b="1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kern="120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上课时间</a:t>
                      </a:r>
                    </a:p>
                  </a:txBody>
                  <a:tcPr marL="44980" marR="44980" marT="20760" marB="20760" anchor="ctr"/>
                </a:tc>
                <a:extLst>
                  <a:ext uri="{0D108BD9-81ED-4DB2-BD59-A6C34878D82A}">
                    <a16:rowId xmlns:a16="http://schemas.microsoft.com/office/drawing/2014/main" val="3162749544"/>
                  </a:ext>
                </a:extLst>
              </a:tr>
              <a:tr h="16857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专业定制辅导</a:t>
                      </a: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600/</a:t>
                      </a:r>
                      <a:r>
                        <a:rPr lang="zh-CN" altLang="en-US" sz="24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课时</a:t>
                      </a:r>
                      <a:endParaRPr lang="en-US" altLang="zh-CN" sz="24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根据学生需求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1v1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设计课表，</a:t>
                      </a:r>
                      <a:r>
                        <a:rPr lang="zh-CN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终生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1v1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微信答疑解惑，</a:t>
                      </a:r>
                      <a:r>
                        <a:rPr lang="zh-CN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课表内容可以动态调整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1v1</a:t>
                      </a:r>
                      <a:r>
                        <a:rPr lang="zh-CN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远程上课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课上可以互动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课后可以远程帮忙调试，个人作业辅导</a:t>
                      </a:r>
                      <a:endParaRPr lang="zh-CN" altLang="en-US" sz="2400" dirty="0">
                        <a:solidFill>
                          <a:srgbClr val="FF0000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依照学生时间为主</a:t>
                      </a:r>
                    </a:p>
                  </a:txBody>
                  <a:tcPr marL="44980" marR="44980" marT="20760" marB="20760" anchor="ctr"/>
                </a:tc>
                <a:extLst>
                  <a:ext uri="{0D108BD9-81ED-4DB2-BD59-A6C34878D82A}">
                    <a16:rowId xmlns:a16="http://schemas.microsoft.com/office/drawing/2014/main" val="2966940271"/>
                  </a:ext>
                </a:extLst>
              </a:tr>
              <a:tr h="12373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定制辅导</a:t>
                      </a: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400/</a:t>
                      </a:r>
                      <a:r>
                        <a:rPr lang="zh-CN" altLang="en-US" sz="24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课时</a:t>
                      </a:r>
                      <a:endParaRPr lang="en-US" altLang="zh-CN" sz="24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根据学生需求</a:t>
                      </a: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1v1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设计课表，</a:t>
                      </a: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1v1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微信答疑解惑，</a:t>
                      </a:r>
                      <a:r>
                        <a:rPr lang="zh-CN" alt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课表内容可以动态调整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1v1</a:t>
                      </a:r>
                      <a:r>
                        <a:rPr lang="zh-CN" altLang="en-US" sz="18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远程上课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，课上不能互动</a:t>
                      </a:r>
                      <a:endParaRPr lang="zh-CN" altLang="en-US" sz="240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依照学生时间为主</a:t>
                      </a:r>
                    </a:p>
                    <a:p>
                      <a:pPr algn="ctr"/>
                      <a:endParaRPr lang="zh-CN" altLang="en-US" sz="240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extLst>
                  <a:ext uri="{0D108BD9-81ED-4DB2-BD59-A6C34878D82A}">
                    <a16:rowId xmlns:a16="http://schemas.microsoft.com/office/drawing/2014/main" val="4102441417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普通辅导</a:t>
                      </a: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200/</a:t>
                      </a:r>
                      <a:r>
                        <a:rPr lang="zh-CN" altLang="en-US" sz="240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课时</a:t>
                      </a:r>
                      <a:endParaRPr lang="en-US" altLang="zh-CN" sz="24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根据学生需求</a:t>
                      </a: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1v1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设计课表，</a:t>
                      </a:r>
                      <a:r>
                        <a:rPr lang="en-US" altLang="zh-CN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1v1 </a:t>
                      </a:r>
                      <a:r>
                        <a:rPr lang="zh-CN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微信答疑解惑，课表内容不可调整，大班学习，课上不能互动</a:t>
                      </a:r>
                      <a:endParaRPr lang="zh-CN" altLang="en-US" sz="24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老师时间优先</a:t>
                      </a:r>
                      <a:endParaRPr lang="zh-CN" altLang="en-US" sz="24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marL="44980" marR="44980" marT="20760" marB="20760" anchor="ctr"/>
                </a:tc>
                <a:extLst>
                  <a:ext uri="{0D108BD9-81ED-4DB2-BD59-A6C34878D82A}">
                    <a16:rowId xmlns:a16="http://schemas.microsoft.com/office/drawing/2014/main" val="3717220468"/>
                  </a:ext>
                </a:extLst>
              </a:tr>
            </a:tbl>
          </a:graphicData>
        </a:graphic>
      </p:graphicFrame>
      <p:pic>
        <p:nvPicPr>
          <p:cNvPr id="5" name="Picture 12" descr="https://ragdollcoder.github.io/img/logo.png">
            <a:extLst>
              <a:ext uri="{FF2B5EF4-FFF2-40B4-BE49-F238E27FC236}">
                <a16:creationId xmlns:a16="http://schemas.microsoft.com/office/drawing/2014/main" id="{486ACAF1-10FE-C76C-497B-E7B6FEDC2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381" y="5934871"/>
            <a:ext cx="1386320" cy="445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F7AEBF-EC3B-E5CC-FA71-E34D886DC962}"/>
              </a:ext>
            </a:extLst>
          </p:cNvPr>
          <p:cNvSpPr txBox="1"/>
          <p:nvPr/>
        </p:nvSpPr>
        <p:spPr>
          <a:xfrm>
            <a:off x="9255701" y="6061348"/>
            <a:ext cx="29279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rPr>
              <a:t>做全网最靠谱的计算机辅导（非中介）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8B8D95-46D6-5EB4-0BD7-671783DDA947}"/>
              </a:ext>
            </a:extLst>
          </p:cNvPr>
          <p:cNvSpPr txBox="1"/>
          <p:nvPr/>
        </p:nvSpPr>
        <p:spPr>
          <a:xfrm>
            <a:off x="3579090" y="374787"/>
            <a:ext cx="5241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授课辅导费用方案</a:t>
            </a:r>
          </a:p>
        </p:txBody>
      </p:sp>
    </p:spTree>
    <p:extLst>
      <p:ext uri="{BB962C8B-B14F-4D97-AF65-F5344CB8AC3E}">
        <p14:creationId xmlns:p14="http://schemas.microsoft.com/office/powerpoint/2010/main" val="368684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473</Words>
  <Application>Microsoft Office PowerPoint</Application>
  <PresentationFormat>宽屏</PresentationFormat>
  <Paragraphs>38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楷体</vt:lpstr>
      <vt:lpstr>微软雅黑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Saferman</dc:creator>
  <cp:lastModifiedBy>s4ferm4n@gmail.com</cp:lastModifiedBy>
  <cp:revision>12</cp:revision>
  <dcterms:created xsi:type="dcterms:W3CDTF">2025-06-26T03:11:57Z</dcterms:created>
  <dcterms:modified xsi:type="dcterms:W3CDTF">2025-09-01T13:05:01Z</dcterms:modified>
</cp:coreProperties>
</file>