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C41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p:txBody>
      </p:sp>
      <p:sp>
        <p:nvSpPr>
          <p:cNvPr id="135" name="Shape 135"/>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标题文本"/>
          <p:cNvSpPr txBox="1"/>
          <p:nvPr>
            <p:ph type="title" hasCustomPrompt="1"/>
          </p:nvPr>
        </p:nvSpPr>
        <p:spPr>
          <a:xfrm>
            <a:off x="1270000" y="1638300"/>
            <a:ext cx="10464800" cy="3302000"/>
          </a:xfrm>
          <a:prstGeom prst="rect">
            <a:avLst/>
          </a:prstGeom>
        </p:spPr>
        <p:txBody>
          <a:bodyPr anchor="b"/>
          <a:lstStyle/>
          <a:p>
            <a:r>
              <a:t>标题文本</a:t>
            </a:r>
          </a:p>
        </p:txBody>
      </p:sp>
      <p:sp>
        <p:nvSpPr>
          <p:cNvPr id="12" name="正文级别 1…"/>
          <p:cNvSpPr txBox="1"/>
          <p:nvPr>
            <p:ph type="body" sz="quarter" idx="1" hasCustomPrompt="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lvl1pPr>
              <a:defRPr>
                <a:latin typeface="Helvetica Neue Thin" panose="02000503000000020004"/>
                <a:ea typeface="Helvetica Neue Thin" panose="02000503000000020004"/>
                <a:cs typeface="Helvetica Neue Thin" panose="02000503000000020004"/>
                <a:sym typeface="Helvetica Neue Thin" panose="02000503000000020004"/>
              </a:defRPr>
            </a:lvl1p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p:nvPr>
            <p:ph type="body" sz="quarter" idx="21" hasCustomPrompt="1"/>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p:nvPr>
            <p:ph type="body" sz="quarter" idx="22" hasCustomPrompt="1"/>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panose="02000503000000020004"/>
              </a:defRPr>
            </a:lvl1pPr>
          </a:lstStyle>
          <a:p>
            <a:r>
              <a:t>“Type a quote here.” </a:t>
            </a:r>
          </a:p>
        </p:txBody>
      </p:sp>
      <p:sp>
        <p:nvSpPr>
          <p:cNvPr id="9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图像"/>
          <p:cNvSpPr/>
          <p:nvPr>
            <p:ph type="pic" idx="21"/>
          </p:nvPr>
        </p:nvSpPr>
        <p:spPr>
          <a:xfrm>
            <a:off x="-949853" y="0"/>
            <a:ext cx="14904506" cy="9944100"/>
          </a:xfrm>
          <a:prstGeom prst="rect">
            <a:avLst/>
          </a:prstGeom>
        </p:spPr>
        <p:txBody>
          <a:bodyPr lIns="91439" tIns="45719" rIns="91439" bIns="45719" anchor="t">
            <a:noAutofit/>
          </a:bodyPr>
          <a:lstStyle/>
          <a:p/>
        </p:txBody>
      </p:sp>
      <p:sp>
        <p:nvSpPr>
          <p:cNvPr id="10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与副标题">
    <p:spTree>
      <p:nvGrpSpPr>
        <p:cNvPr id="1" name=""/>
        <p:cNvGrpSpPr/>
        <p:nvPr/>
      </p:nvGrpSpPr>
      <p:grpSpPr>
        <a:xfrm>
          <a:off x="0" y="0"/>
          <a:ext cx="0" cy="0"/>
          <a:chOff x="0" y="0"/>
          <a:chExt cx="0" cy="0"/>
        </a:xfrm>
      </p:grpSpPr>
      <p:sp>
        <p:nvSpPr>
          <p:cNvPr id="117" name="标题文本"/>
          <p:cNvSpPr txBox="1"/>
          <p:nvPr>
            <p:ph type="title" hasCustomPrompt="1"/>
          </p:nvPr>
        </p:nvSpPr>
        <p:spPr>
          <a:xfrm>
            <a:off x="1270000" y="1638300"/>
            <a:ext cx="10464800" cy="3302000"/>
          </a:xfrm>
          <a:prstGeom prst="rect">
            <a:avLst/>
          </a:prstGeom>
        </p:spPr>
        <p:txBody>
          <a:bodyPr anchor="b"/>
          <a:lstStyle>
            <a:lvl1pPr>
              <a:defRPr sz="7000" b="1">
                <a:gradFill flip="none" rotWithShape="1">
                  <a:gsLst>
                    <a:gs pos="0">
                      <a:srgbClr val="EC692C"/>
                    </a:gs>
                    <a:gs pos="100000">
                      <a:srgbClr val="F2AC6D"/>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标题文本</a:t>
            </a:r>
          </a:p>
        </p:txBody>
      </p:sp>
      <p:sp>
        <p:nvSpPr>
          <p:cNvPr id="118" name="正文级别 1…"/>
          <p:cNvSpPr txBox="1"/>
          <p:nvPr>
            <p:ph type="body" sz="quarter" idx="1" hasCustomPrompt="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19" name="幻灯片编号"/>
          <p:cNvSpPr txBox="1"/>
          <p:nvPr>
            <p:ph type="sldNum" sz="quarter" idx="2"/>
          </p:nvPr>
        </p:nvSpPr>
        <p:spPr>
          <a:prstGeom prst="rect">
            <a:avLst/>
          </a:prstGeom>
        </p:spPr>
        <p:txBody>
          <a:bodyPr/>
          <a:lstStyle>
            <a:lvl1pPr>
              <a:defRPr>
                <a:latin typeface="Helvetica Neue Thin" panose="02000503000000020004"/>
                <a:ea typeface="Helvetica Neue Thin" panose="02000503000000020004"/>
                <a:cs typeface="Helvetica Neue Thin" panose="02000503000000020004"/>
                <a:sym typeface="Helvetica Neue Thin" panose="02000503000000020004"/>
              </a:defRPr>
            </a:lvl1p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26" name="标题文本"/>
          <p:cNvSpPr txBox="1"/>
          <p:nvPr>
            <p:ph type="title" hasCustomPrompt="1"/>
          </p:nvPr>
        </p:nvSpPr>
        <p:spPr>
          <a:xfrm>
            <a:off x="1270000" y="1638300"/>
            <a:ext cx="10464800" cy="3302000"/>
          </a:xfrm>
          <a:prstGeom prst="rect">
            <a:avLst/>
          </a:prstGeom>
        </p:spPr>
        <p:txBody>
          <a:bodyPr anchor="b"/>
          <a:lstStyle>
            <a:lvl1pPr>
              <a:defRPr sz="7000" b="1">
                <a:gradFill flip="none" rotWithShape="1">
                  <a:gsLst>
                    <a:gs pos="0">
                      <a:srgbClr val="EC692C"/>
                    </a:gs>
                    <a:gs pos="100000">
                      <a:srgbClr val="F2AC6D"/>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标题文本</a:t>
            </a:r>
          </a:p>
        </p:txBody>
      </p:sp>
      <p:sp>
        <p:nvSpPr>
          <p:cNvPr id="127" name="正文级别 1…"/>
          <p:cNvSpPr txBox="1"/>
          <p:nvPr>
            <p:ph type="body" sz="quarter" idx="1" hasCustomPrompt="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28" name="幻灯片编号"/>
          <p:cNvSpPr txBox="1"/>
          <p:nvPr>
            <p:ph type="sldNum" sz="quarter" idx="2"/>
          </p:nvPr>
        </p:nvSpPr>
        <p:spPr>
          <a:prstGeom prst="rect">
            <a:avLst/>
          </a:prstGeom>
        </p:spPr>
        <p:txBody>
          <a:bodyPr/>
          <a:lstStyle>
            <a:lvl1pPr>
              <a:defRPr>
                <a:latin typeface="Helvetica Neue Thin" panose="02000503000000020004"/>
                <a:ea typeface="Helvetica Neue Thin" panose="02000503000000020004"/>
                <a:cs typeface="Helvetica Neue Thin" panose="02000503000000020004"/>
                <a:sym typeface="Helvetica Neue Thin" panose="02000503000000020004"/>
              </a:defRPr>
            </a:lvl1p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图像"/>
          <p:cNvSpPr/>
          <p:nvPr>
            <p:ph type="pic" idx="21"/>
          </p:nvPr>
        </p:nvSpPr>
        <p:spPr>
          <a:xfrm>
            <a:off x="1622088" y="289099"/>
            <a:ext cx="9753603" cy="6505789"/>
          </a:xfrm>
          <a:prstGeom prst="rect">
            <a:avLst/>
          </a:prstGeom>
        </p:spPr>
        <p:txBody>
          <a:bodyPr lIns="91439" tIns="45719" rIns="91439" bIns="45719" anchor="t">
            <a:noAutofit/>
          </a:bodyPr>
          <a:lstStyle/>
          <a:p/>
        </p:txBody>
      </p:sp>
      <p:sp>
        <p:nvSpPr>
          <p:cNvPr id="21" name="标题文本"/>
          <p:cNvSpPr txBox="1"/>
          <p:nvPr>
            <p:ph type="title" hasCustomPrompt="1"/>
          </p:nvPr>
        </p:nvSpPr>
        <p:spPr>
          <a:xfrm>
            <a:off x="1270000" y="6718300"/>
            <a:ext cx="10464800" cy="1422400"/>
          </a:xfrm>
          <a:prstGeom prst="rect">
            <a:avLst/>
          </a:prstGeom>
        </p:spPr>
        <p:txBody>
          <a:bodyPr anchor="b"/>
          <a:lstStyle/>
          <a:p>
            <a:r>
              <a:t>标题文本</a:t>
            </a:r>
          </a:p>
        </p:txBody>
      </p:sp>
      <p:sp>
        <p:nvSpPr>
          <p:cNvPr id="22" name="正文级别 1…"/>
          <p:cNvSpPr txBox="1"/>
          <p:nvPr>
            <p:ph type="body" sz="quarter" idx="1" hasCustomPrompt="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标题文本"/>
          <p:cNvSpPr txBox="1"/>
          <p:nvPr>
            <p:ph type="title" hasCustomPrompt="1"/>
          </p:nvPr>
        </p:nvSpPr>
        <p:spPr>
          <a:xfrm>
            <a:off x="1270000" y="3225800"/>
            <a:ext cx="10464800" cy="3302000"/>
          </a:xfrm>
          <a:prstGeom prst="rect">
            <a:avLst/>
          </a:prstGeom>
        </p:spPr>
        <p:txBody>
          <a:bodyPr/>
          <a:lstStyle/>
          <a:p>
            <a:r>
              <a:t>标题文本</a:t>
            </a:r>
          </a:p>
        </p:txBody>
      </p:sp>
      <p:sp>
        <p:nvSpPr>
          <p:cNvPr id="31"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图像"/>
          <p:cNvSpPr/>
          <p:nvPr>
            <p:ph type="pic" idx="21"/>
          </p:nvPr>
        </p:nvSpPr>
        <p:spPr>
          <a:xfrm>
            <a:off x="2263775" y="613833"/>
            <a:ext cx="12401550" cy="8267701"/>
          </a:xfrm>
          <a:prstGeom prst="rect">
            <a:avLst/>
          </a:prstGeom>
        </p:spPr>
        <p:txBody>
          <a:bodyPr lIns="91439" tIns="45719" rIns="91439" bIns="45719" anchor="t">
            <a:noAutofit/>
          </a:bodyPr>
          <a:lstStyle/>
          <a:p/>
        </p:txBody>
      </p:sp>
      <p:sp>
        <p:nvSpPr>
          <p:cNvPr id="39" name="标题文本"/>
          <p:cNvSpPr txBox="1"/>
          <p:nvPr>
            <p:ph type="title" hasCustomPrompt="1"/>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txBox="1"/>
          <p:nvPr>
            <p:ph type="body" sz="quarter" idx="1" hasCustomPrompt="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标题文本"/>
          <p:cNvSpPr txBox="1"/>
          <p:nvPr>
            <p:ph type="title" hasCustomPrompt="1"/>
          </p:nvPr>
        </p:nvSpPr>
        <p:spPr>
          <a:prstGeom prst="rect">
            <a:avLst/>
          </a:prstGeom>
        </p:spPr>
        <p:txBody>
          <a:bodyPr/>
          <a:lstStyle/>
          <a:p>
            <a:r>
              <a:t>标题文本</a:t>
            </a:r>
          </a:p>
        </p:txBody>
      </p:sp>
      <p:sp>
        <p:nvSpPr>
          <p:cNvPr id="49"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标题文本"/>
          <p:cNvSpPr txBox="1"/>
          <p:nvPr>
            <p:ph type="title" hasCustomPrompt="1"/>
          </p:nvPr>
        </p:nvSpPr>
        <p:spPr>
          <a:prstGeom prst="rect">
            <a:avLst/>
          </a:prstGeom>
        </p:spPr>
        <p:txBody>
          <a:bodyPr/>
          <a:lstStyle/>
          <a:p>
            <a:r>
              <a:t>标题文本</a:t>
            </a:r>
          </a:p>
        </p:txBody>
      </p:sp>
      <p:sp>
        <p:nvSpPr>
          <p:cNvPr id="57" name="正文级别 1…"/>
          <p:cNvSpPr txBox="1"/>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图像"/>
          <p:cNvSpPr/>
          <p:nvPr>
            <p:ph type="pic" idx="21"/>
          </p:nvPr>
        </p:nvSpPr>
        <p:spPr>
          <a:xfrm>
            <a:off x="4086225" y="2586566"/>
            <a:ext cx="9429750" cy="6286501"/>
          </a:xfrm>
          <a:prstGeom prst="rect">
            <a:avLst/>
          </a:prstGeom>
        </p:spPr>
        <p:txBody>
          <a:bodyPr lIns="91439" tIns="45719" rIns="91439" bIns="45719" anchor="t">
            <a:noAutofit/>
          </a:bodyPr>
          <a:lstStyle/>
          <a:p/>
        </p:txBody>
      </p:sp>
      <p:sp>
        <p:nvSpPr>
          <p:cNvPr id="66" name="标题文本"/>
          <p:cNvSpPr txBox="1"/>
          <p:nvPr>
            <p:ph type="title" hasCustomPrompt="1"/>
          </p:nvPr>
        </p:nvSpPr>
        <p:spPr>
          <a:prstGeom prst="rect">
            <a:avLst/>
          </a:prstGeom>
        </p:spPr>
        <p:txBody>
          <a:bodyPr/>
          <a:lstStyle/>
          <a:p>
            <a:r>
              <a:t>标题文本</a:t>
            </a:r>
          </a:p>
        </p:txBody>
      </p:sp>
      <p:sp>
        <p:nvSpPr>
          <p:cNvPr id="67" name="正文级别 1…"/>
          <p:cNvSpPr txBox="1"/>
          <p:nvPr>
            <p:ph type="body" sz="half" idx="1" hasCustomPrompt="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正文级别 1…"/>
          <p:cNvSpPr txBox="1"/>
          <p:nvPr>
            <p:ph type="body" idx="1" hasCustomPrompt="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图像"/>
          <p:cNvSpPr/>
          <p:nvPr>
            <p:ph type="pic" sz="quarter" idx="21"/>
          </p:nvPr>
        </p:nvSpPr>
        <p:spPr>
          <a:xfrm>
            <a:off x="6680200" y="5029200"/>
            <a:ext cx="6054748" cy="4038600"/>
          </a:xfrm>
          <a:prstGeom prst="rect">
            <a:avLst/>
          </a:prstGeom>
        </p:spPr>
        <p:txBody>
          <a:bodyPr lIns="91439" tIns="45719" rIns="91439" bIns="45719" anchor="t">
            <a:noAutofit/>
          </a:bodyPr>
          <a:lstStyle/>
          <a:p/>
        </p:txBody>
      </p:sp>
      <p:sp>
        <p:nvSpPr>
          <p:cNvPr id="84" name="图像"/>
          <p:cNvSpPr/>
          <p:nvPr>
            <p:ph type="pic" sz="quarter" idx="22"/>
          </p:nvPr>
        </p:nvSpPr>
        <p:spPr>
          <a:xfrm>
            <a:off x="6502400" y="889000"/>
            <a:ext cx="5867400" cy="3911601"/>
          </a:xfrm>
          <a:prstGeom prst="rect">
            <a:avLst/>
          </a:prstGeom>
        </p:spPr>
        <p:txBody>
          <a:bodyPr lIns="91439" tIns="45719" rIns="91439" bIns="45719" anchor="t">
            <a:noAutofit/>
          </a:bodyPr>
          <a:lstStyle/>
          <a:p/>
        </p:txBody>
      </p:sp>
      <p:sp>
        <p:nvSpPr>
          <p:cNvPr id="85" name="图像"/>
          <p:cNvSpPr/>
          <p:nvPr>
            <p:ph type="pic" idx="23"/>
          </p:nvPr>
        </p:nvSpPr>
        <p:spPr>
          <a:xfrm>
            <a:off x="-2374900" y="889000"/>
            <a:ext cx="11982450" cy="7988300"/>
          </a:xfrm>
          <a:prstGeom prst="rect">
            <a:avLst/>
          </a:prstGeom>
        </p:spPr>
        <p:txBody>
          <a:bodyPr lIns="91439" tIns="45719" rIns="91439" bIns="45719" anchor="t">
            <a:noAutofit/>
          </a:bodyPr>
          <a:lstStyle/>
          <a:p/>
        </p:txBody>
      </p:sp>
      <p:sp>
        <p:nvSpPr>
          <p:cNvPr id="86"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p:nvPr>
            <p:ph type="title"/>
          </p:nvPr>
        </p:nvSpPr>
        <p:spPr>
          <a:xfrm>
            <a:off x="952500" y="254000"/>
            <a:ext cx="11099800" cy="2159000"/>
          </a:xfrm>
          <a:prstGeom prst="rect">
            <a:avLst/>
          </a:prstGeom>
          <a:ln w="12700">
            <a:miter lim="400000"/>
          </a:ln>
        </p:spPr>
        <p:txBody>
          <a:bodyPr lIns="50800" tIns="50800" rIns="50800" bIns="50800" anchor="ctr">
            <a:normAutofit/>
          </a:bodyPr>
          <a:lstStyle/>
          <a:p>
            <a:r>
              <a:t>标题文本</a:t>
            </a:r>
          </a:p>
        </p:txBody>
      </p:sp>
      <p:sp>
        <p:nvSpPr>
          <p:cNvPr id="3" name="正文级别 1…"/>
          <p:cNvSpPr txBox="1"/>
          <p:nvPr>
            <p:ph type="body" idx="1"/>
          </p:nvPr>
        </p:nvSpPr>
        <p:spPr>
          <a:xfrm>
            <a:off x="952500" y="2590800"/>
            <a:ext cx="11099800" cy="6286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584200" rtl="0" latinLnBrk="0">
        <a:lnSpc>
          <a:spcPct val="100000"/>
        </a:lnSpc>
        <a:spcBef>
          <a:spcPts val="0"/>
        </a:spcBef>
        <a:spcAft>
          <a:spcPts val="0"/>
        </a:spcAft>
        <a:buClrTx/>
        <a:buSzTx/>
        <a:buFontTx/>
        <a:buNone/>
        <a:defRPr sz="8000" b="0" i="0" u="none" strike="noStrike" cap="none" spc="0" baseline="0">
          <a:solidFill>
            <a:srgbClr val="000000"/>
          </a:solidFill>
          <a:uFillTx/>
          <a:latin typeface="+mn-lt"/>
          <a:ea typeface="+mn-ea"/>
          <a:cs typeface="+mn-cs"/>
          <a:sym typeface="Helvetica Neue Medium" panose="02000503000000020004"/>
        </a:defRPr>
      </a:lvl1pPr>
      <a:lvl2pPr marL="0" marR="0" indent="0" algn="ctr" defTabSz="584200" rtl="0" latinLnBrk="0">
        <a:lnSpc>
          <a:spcPct val="100000"/>
        </a:lnSpc>
        <a:spcBef>
          <a:spcPts val="0"/>
        </a:spcBef>
        <a:spcAft>
          <a:spcPts val="0"/>
        </a:spcAft>
        <a:buClrTx/>
        <a:buSzTx/>
        <a:buFontTx/>
        <a:buNone/>
        <a:defRPr sz="8000" b="0" i="0" u="none" strike="noStrike" cap="none" spc="0" baseline="0">
          <a:solidFill>
            <a:srgbClr val="000000"/>
          </a:solidFill>
          <a:uFillTx/>
          <a:latin typeface="+mn-lt"/>
          <a:ea typeface="+mn-ea"/>
          <a:cs typeface="+mn-cs"/>
          <a:sym typeface="Helvetica Neue Medium" panose="02000503000000020004"/>
        </a:defRPr>
      </a:lvl2pPr>
      <a:lvl3pPr marL="0" marR="0" indent="0" algn="ctr" defTabSz="584200" rtl="0" latinLnBrk="0">
        <a:lnSpc>
          <a:spcPct val="100000"/>
        </a:lnSpc>
        <a:spcBef>
          <a:spcPts val="0"/>
        </a:spcBef>
        <a:spcAft>
          <a:spcPts val="0"/>
        </a:spcAft>
        <a:buClrTx/>
        <a:buSzTx/>
        <a:buFontTx/>
        <a:buNone/>
        <a:defRPr sz="8000" b="0" i="0" u="none" strike="noStrike" cap="none" spc="0" baseline="0">
          <a:solidFill>
            <a:srgbClr val="000000"/>
          </a:solidFill>
          <a:uFillTx/>
          <a:latin typeface="+mn-lt"/>
          <a:ea typeface="+mn-ea"/>
          <a:cs typeface="+mn-cs"/>
          <a:sym typeface="Helvetica Neue Medium" panose="02000503000000020004"/>
        </a:defRPr>
      </a:lvl3pPr>
      <a:lvl4pPr marL="0" marR="0" indent="0" algn="ctr" defTabSz="584200" rtl="0" latinLnBrk="0">
        <a:lnSpc>
          <a:spcPct val="100000"/>
        </a:lnSpc>
        <a:spcBef>
          <a:spcPts val="0"/>
        </a:spcBef>
        <a:spcAft>
          <a:spcPts val="0"/>
        </a:spcAft>
        <a:buClrTx/>
        <a:buSzTx/>
        <a:buFontTx/>
        <a:buNone/>
        <a:defRPr sz="8000" b="0" i="0" u="none" strike="noStrike" cap="none" spc="0" baseline="0">
          <a:solidFill>
            <a:srgbClr val="000000"/>
          </a:solidFill>
          <a:uFillTx/>
          <a:latin typeface="+mn-lt"/>
          <a:ea typeface="+mn-ea"/>
          <a:cs typeface="+mn-cs"/>
          <a:sym typeface="Helvetica Neue Medium" panose="02000503000000020004"/>
        </a:defRPr>
      </a:lvl4pPr>
      <a:lvl5pPr marL="0" marR="0" indent="0" algn="ctr" defTabSz="584200" rtl="0" latinLnBrk="0">
        <a:lnSpc>
          <a:spcPct val="100000"/>
        </a:lnSpc>
        <a:spcBef>
          <a:spcPts val="0"/>
        </a:spcBef>
        <a:spcAft>
          <a:spcPts val="0"/>
        </a:spcAft>
        <a:buClrTx/>
        <a:buSzTx/>
        <a:buFontTx/>
        <a:buNone/>
        <a:defRPr sz="8000" b="0" i="0" u="none" strike="noStrike" cap="none" spc="0" baseline="0">
          <a:solidFill>
            <a:srgbClr val="000000"/>
          </a:solidFill>
          <a:uFillTx/>
          <a:latin typeface="+mn-lt"/>
          <a:ea typeface="+mn-ea"/>
          <a:cs typeface="+mn-cs"/>
          <a:sym typeface="Helvetica Neue Medium" panose="02000503000000020004"/>
        </a:defRPr>
      </a:lvl5pPr>
      <a:lvl6pPr marL="0" marR="0" indent="0" algn="ctr" defTabSz="584200" rtl="0" latinLnBrk="0">
        <a:lnSpc>
          <a:spcPct val="100000"/>
        </a:lnSpc>
        <a:spcBef>
          <a:spcPts val="0"/>
        </a:spcBef>
        <a:spcAft>
          <a:spcPts val="0"/>
        </a:spcAft>
        <a:buClrTx/>
        <a:buSzTx/>
        <a:buFontTx/>
        <a:buNone/>
        <a:defRPr sz="8000" b="0" i="0" u="none" strike="noStrike" cap="none" spc="0" baseline="0">
          <a:solidFill>
            <a:srgbClr val="000000"/>
          </a:solidFill>
          <a:uFillTx/>
          <a:latin typeface="+mn-lt"/>
          <a:ea typeface="+mn-ea"/>
          <a:cs typeface="+mn-cs"/>
          <a:sym typeface="Helvetica Neue Medium" panose="02000503000000020004"/>
        </a:defRPr>
      </a:lvl6pPr>
      <a:lvl7pPr marL="0" marR="0" indent="0" algn="ctr" defTabSz="584200" rtl="0" latinLnBrk="0">
        <a:lnSpc>
          <a:spcPct val="100000"/>
        </a:lnSpc>
        <a:spcBef>
          <a:spcPts val="0"/>
        </a:spcBef>
        <a:spcAft>
          <a:spcPts val="0"/>
        </a:spcAft>
        <a:buClrTx/>
        <a:buSzTx/>
        <a:buFontTx/>
        <a:buNone/>
        <a:defRPr sz="8000" b="0" i="0" u="none" strike="noStrike" cap="none" spc="0" baseline="0">
          <a:solidFill>
            <a:srgbClr val="000000"/>
          </a:solidFill>
          <a:uFillTx/>
          <a:latin typeface="+mn-lt"/>
          <a:ea typeface="+mn-ea"/>
          <a:cs typeface="+mn-cs"/>
          <a:sym typeface="Helvetica Neue Medium" panose="02000503000000020004"/>
        </a:defRPr>
      </a:lvl7pPr>
      <a:lvl8pPr marL="0" marR="0" indent="0" algn="ctr" defTabSz="584200" rtl="0" latinLnBrk="0">
        <a:lnSpc>
          <a:spcPct val="100000"/>
        </a:lnSpc>
        <a:spcBef>
          <a:spcPts val="0"/>
        </a:spcBef>
        <a:spcAft>
          <a:spcPts val="0"/>
        </a:spcAft>
        <a:buClrTx/>
        <a:buSzTx/>
        <a:buFontTx/>
        <a:buNone/>
        <a:defRPr sz="8000" b="0" i="0" u="none" strike="noStrike" cap="none" spc="0" baseline="0">
          <a:solidFill>
            <a:srgbClr val="000000"/>
          </a:solidFill>
          <a:uFillTx/>
          <a:latin typeface="+mn-lt"/>
          <a:ea typeface="+mn-ea"/>
          <a:cs typeface="+mn-cs"/>
          <a:sym typeface="Helvetica Neue Medium" panose="02000503000000020004"/>
        </a:defRPr>
      </a:lvl8pPr>
      <a:lvl9pPr marL="0" marR="0" indent="0" algn="ctr" defTabSz="584200" rtl="0" latinLnBrk="0">
        <a:lnSpc>
          <a:spcPct val="100000"/>
        </a:lnSpc>
        <a:spcBef>
          <a:spcPts val="0"/>
        </a:spcBef>
        <a:spcAft>
          <a:spcPts val="0"/>
        </a:spcAft>
        <a:buClrTx/>
        <a:buSzTx/>
        <a:buFontTx/>
        <a:buNone/>
        <a:defRPr sz="8000" b="0" i="0" u="none" strike="noStrike" cap="none" spc="0" baseline="0">
          <a:solidFill>
            <a:srgbClr val="000000"/>
          </a:solidFill>
          <a:uFillTx/>
          <a:latin typeface="+mn-lt"/>
          <a:ea typeface="+mn-ea"/>
          <a:cs typeface="+mn-cs"/>
          <a:sym typeface="Helvetica Neue Medium" panose="02000503000000020004"/>
        </a:defRPr>
      </a:lvl9pPr>
    </p:titleStyle>
    <p:bodyStyle>
      <a:lvl1pPr marL="444500" marR="0" indent="-444500" algn="l" defTabSz="584200" rtl="0" latinLnBrk="0">
        <a:lnSpc>
          <a:spcPct val="100000"/>
        </a:lnSpc>
        <a:spcBef>
          <a:spcPts val="4200"/>
        </a:spcBef>
        <a:spcAft>
          <a:spcPts val="0"/>
        </a:spcAft>
        <a:buClrTx/>
        <a:buSzPct val="145000"/>
        <a:buFontTx/>
        <a:buChar char="•"/>
        <a:defRPr sz="3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889000" marR="0" indent="-444500" algn="l" defTabSz="584200" rtl="0" latinLnBrk="0">
        <a:lnSpc>
          <a:spcPct val="100000"/>
        </a:lnSpc>
        <a:spcBef>
          <a:spcPts val="4200"/>
        </a:spcBef>
        <a:spcAft>
          <a:spcPts val="0"/>
        </a:spcAft>
        <a:buClrTx/>
        <a:buSzPct val="145000"/>
        <a:buFontTx/>
        <a:buChar char="•"/>
        <a:defRPr sz="3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1333500" marR="0" indent="-444500" algn="l" defTabSz="584200" rtl="0" latinLnBrk="0">
        <a:lnSpc>
          <a:spcPct val="100000"/>
        </a:lnSpc>
        <a:spcBef>
          <a:spcPts val="4200"/>
        </a:spcBef>
        <a:spcAft>
          <a:spcPts val="0"/>
        </a:spcAft>
        <a:buClrTx/>
        <a:buSzPct val="145000"/>
        <a:buFontTx/>
        <a:buChar char="•"/>
        <a:defRPr sz="3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1778000" marR="0" indent="-444500" algn="l" defTabSz="584200" rtl="0" latinLnBrk="0">
        <a:lnSpc>
          <a:spcPct val="100000"/>
        </a:lnSpc>
        <a:spcBef>
          <a:spcPts val="4200"/>
        </a:spcBef>
        <a:spcAft>
          <a:spcPts val="0"/>
        </a:spcAft>
        <a:buClrTx/>
        <a:buSzPct val="145000"/>
        <a:buFontTx/>
        <a:buChar char="•"/>
        <a:defRPr sz="3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2222500" marR="0" indent="-444500" algn="l" defTabSz="584200" rtl="0" latinLnBrk="0">
        <a:lnSpc>
          <a:spcPct val="100000"/>
        </a:lnSpc>
        <a:spcBef>
          <a:spcPts val="4200"/>
        </a:spcBef>
        <a:spcAft>
          <a:spcPts val="0"/>
        </a:spcAft>
        <a:buClrTx/>
        <a:buSzPct val="145000"/>
        <a:buFontTx/>
        <a:buChar char="•"/>
        <a:defRPr sz="3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2667000" marR="0" indent="-444500" algn="l" defTabSz="584200" rtl="0" latinLnBrk="0">
        <a:lnSpc>
          <a:spcPct val="100000"/>
        </a:lnSpc>
        <a:spcBef>
          <a:spcPts val="4200"/>
        </a:spcBef>
        <a:spcAft>
          <a:spcPts val="0"/>
        </a:spcAft>
        <a:buClrTx/>
        <a:buSzPct val="145000"/>
        <a:buFontTx/>
        <a:buChar char="•"/>
        <a:defRPr sz="3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3111500" marR="0" indent="-444500" algn="l" defTabSz="584200" rtl="0" latinLnBrk="0">
        <a:lnSpc>
          <a:spcPct val="100000"/>
        </a:lnSpc>
        <a:spcBef>
          <a:spcPts val="4200"/>
        </a:spcBef>
        <a:spcAft>
          <a:spcPts val="0"/>
        </a:spcAft>
        <a:buClrTx/>
        <a:buSzPct val="145000"/>
        <a:buFontTx/>
        <a:buChar char="•"/>
        <a:defRPr sz="3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3556000" marR="0" indent="-444500" algn="l" defTabSz="584200" rtl="0" latinLnBrk="0">
        <a:lnSpc>
          <a:spcPct val="100000"/>
        </a:lnSpc>
        <a:spcBef>
          <a:spcPts val="4200"/>
        </a:spcBef>
        <a:spcAft>
          <a:spcPts val="0"/>
        </a:spcAft>
        <a:buClrTx/>
        <a:buSzPct val="145000"/>
        <a:buFontTx/>
        <a:buChar char="•"/>
        <a:defRPr sz="3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4000500" marR="0" indent="-444500" algn="l" defTabSz="584200" rtl="0" latinLnBrk="0">
        <a:lnSpc>
          <a:spcPct val="100000"/>
        </a:lnSpc>
        <a:spcBef>
          <a:spcPts val="4200"/>
        </a:spcBef>
        <a:spcAft>
          <a:spcPts val="0"/>
        </a:spcAft>
        <a:buClrTx/>
        <a:buSzPct val="145000"/>
        <a:buFontTx/>
        <a:buChar char="•"/>
        <a:defRPr sz="3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58420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Neue Light" panose="02000503000000020004"/>
        </a:defRPr>
      </a:lvl1pPr>
      <a:lvl2pPr marL="0" marR="0" indent="228600" algn="ctr" defTabSz="58420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Neue Light" panose="02000503000000020004"/>
        </a:defRPr>
      </a:lvl2pPr>
      <a:lvl3pPr marL="0" marR="0" indent="457200" algn="ctr" defTabSz="58420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Neue Light" panose="02000503000000020004"/>
        </a:defRPr>
      </a:lvl3pPr>
      <a:lvl4pPr marL="0" marR="0" indent="685800" algn="ctr" defTabSz="58420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Neue Light" panose="02000503000000020004"/>
        </a:defRPr>
      </a:lvl4pPr>
      <a:lvl5pPr marL="0" marR="0" indent="914400" algn="ctr" defTabSz="58420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Neue Light" panose="02000503000000020004"/>
        </a:defRPr>
      </a:lvl5pPr>
      <a:lvl6pPr marL="0" marR="0" indent="1143000" algn="ctr" defTabSz="58420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Neue Light" panose="02000503000000020004"/>
        </a:defRPr>
      </a:lvl6pPr>
      <a:lvl7pPr marL="0" marR="0" indent="1371600" algn="ctr" defTabSz="58420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Neue Light" panose="02000503000000020004"/>
        </a:defRPr>
      </a:lvl7pPr>
      <a:lvl8pPr marL="0" marR="0" indent="1600200" algn="ctr" defTabSz="58420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Neue Light" panose="02000503000000020004"/>
        </a:defRPr>
      </a:lvl8pPr>
      <a:lvl9pPr marL="0" marR="0" indent="1828800" algn="ctr" defTabSz="58420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 name="成组"/>
          <p:cNvGrpSpPr/>
          <p:nvPr/>
        </p:nvGrpSpPr>
        <p:grpSpPr>
          <a:xfrm>
            <a:off x="7772496" y="-17748"/>
            <a:ext cx="5236417" cy="9789096"/>
            <a:chOff x="0" y="0"/>
            <a:chExt cx="5236415" cy="9789094"/>
          </a:xfrm>
        </p:grpSpPr>
        <p:pic>
          <p:nvPicPr>
            <p:cNvPr id="137" name="图像" descr="图像"/>
            <p:cNvPicPr>
              <a:picLocks noChangeAspect="1"/>
            </p:cNvPicPr>
            <p:nvPr/>
          </p:nvPicPr>
          <p:blipFill>
            <a:blip r:embed="rId1"/>
            <a:stretch>
              <a:fillRect/>
            </a:stretch>
          </p:blipFill>
          <p:spPr>
            <a:xfrm>
              <a:off x="0" y="0"/>
              <a:ext cx="5236416" cy="9789095"/>
            </a:xfrm>
            <a:prstGeom prst="rect">
              <a:avLst/>
            </a:prstGeom>
            <a:ln w="12700" cap="flat">
              <a:noFill/>
              <a:miter lim="400000"/>
              <a:headEnd/>
              <a:tailEnd/>
            </a:ln>
            <a:effectLst/>
          </p:spPr>
        </p:pic>
        <p:sp>
          <p:nvSpPr>
            <p:cNvPr id="138" name="矩形"/>
            <p:cNvSpPr/>
            <p:nvPr/>
          </p:nvSpPr>
          <p:spPr>
            <a:xfrm>
              <a:off x="8119" y="396167"/>
              <a:ext cx="1270001" cy="3069042"/>
            </a:xfrm>
            <a:prstGeom prst="rect">
              <a:avLst/>
            </a:prstGeom>
            <a:solidFill>
              <a:srgbClr val="0F4686"/>
            </a:solidFill>
            <a:ln w="12700" cap="flat">
              <a:noFill/>
              <a:miter lim="400000"/>
            </a:ln>
            <a:effectLst/>
          </p:spPr>
          <p:txBody>
            <a:bodyPr wrap="square" lIns="50800" tIns="50800" rIns="50800" bIns="50800" numCol="1" anchor="ctr">
              <a:noAutofit/>
            </a:bodyPr>
            <a:lstStyle/>
            <a:p>
              <a:pPr>
                <a:defRPr b="0">
                  <a:latin typeface="+mn-lt"/>
                  <a:ea typeface="+mn-ea"/>
                  <a:cs typeface="+mn-cs"/>
                  <a:sym typeface="Helvetica Neue Medium" panose="02000503000000020004"/>
                </a:defRPr>
              </a:pPr>
            </a:p>
          </p:txBody>
        </p:sp>
      </p:grpSp>
      <p:sp>
        <p:nvSpPr>
          <p:cNvPr id="140" name="Level 1"/>
          <p:cNvSpPr txBox="1"/>
          <p:nvPr/>
        </p:nvSpPr>
        <p:spPr>
          <a:xfrm>
            <a:off x="1948581" y="7886657"/>
            <a:ext cx="3429492" cy="1383529"/>
          </a:xfrm>
          <a:prstGeom prst="rect">
            <a:avLst/>
          </a:prstGeom>
          <a:ln w="12700">
            <a:miter lim="400000"/>
          </a:ln>
        </p:spPr>
        <p:txBody>
          <a:bodyPr wrap="none" lIns="50800" tIns="50800" rIns="50800" bIns="50800" anchor="ctr">
            <a:spAutoFit/>
          </a:bodyPr>
          <a:lstStyle>
            <a:lvl1pPr>
              <a:defRPr sz="8000" b="0">
                <a:gradFill flip="none" rotWithShape="1">
                  <a:gsLst>
                    <a:gs pos="0">
                      <a:srgbClr val="FBB06B"/>
                    </a:gs>
                    <a:gs pos="100000">
                      <a:srgbClr val="FE5E1D"/>
                    </a:gs>
                  </a:gsLst>
                  <a:lin ang="16200000" scaled="0"/>
                </a:gradFill>
                <a:latin typeface="Chalkboard" panose="03050602040202020205"/>
                <a:ea typeface="Chalkboard" panose="03050602040202020205"/>
                <a:cs typeface="Chalkboard" panose="03050602040202020205"/>
                <a:sym typeface="Chalkboard" panose="03050602040202020205"/>
              </a:defRPr>
            </a:lvl1pPr>
          </a:lstStyle>
          <a:p>
            <a:r>
              <a:t>Level 1</a:t>
            </a:r>
          </a:p>
        </p:txBody>
      </p:sp>
      <p:sp>
        <p:nvSpPr>
          <p:cNvPr id="141" name="第一课：Hey，Python！"/>
          <p:cNvSpPr txBox="1"/>
          <p:nvPr>
            <p:ph type="title"/>
          </p:nvPr>
        </p:nvSpPr>
        <p:spPr>
          <a:xfrm>
            <a:off x="-776844" y="3263324"/>
            <a:ext cx="8880342" cy="1871184"/>
          </a:xfrm>
          <a:prstGeom prst="rect">
            <a:avLst/>
          </a:prstGeom>
          <a:effectLst>
            <a:reflection endPos="40000" dir="5400000" sy="-100000" algn="bl" rotWithShape="0"/>
          </a:effectLst>
        </p:spPr>
        <p:txBody>
          <a:bodyPr/>
          <a:lstStyle>
            <a:lvl1pPr defTabSz="537210">
              <a:lnSpc>
                <a:spcPct val="130000"/>
              </a:lnSpc>
              <a:defRPr sz="11040">
                <a:gradFill flip="none" rotWithShape="1">
                  <a:gsLst>
                    <a:gs pos="0">
                      <a:srgbClr val="FBCF90"/>
                    </a:gs>
                    <a:gs pos="100000">
                      <a:srgbClr val="FE5E1D"/>
                    </a:gs>
                  </a:gsLst>
                  <a:lin ang="16200000" scaled="0"/>
                </a:gradFill>
              </a:defRPr>
            </a:lvl1pPr>
          </a:lstStyle>
          <a:p>
            <a:r>
              <a:t>PYTHON</a:t>
            </a:r>
          </a:p>
        </p:txBody>
      </p:sp>
      <p:pic>
        <p:nvPicPr>
          <p:cNvPr id="142" name="图像" descr="图像"/>
          <p:cNvPicPr>
            <a:picLocks noChangeAspect="1"/>
          </p:cNvPicPr>
          <p:nvPr/>
        </p:nvPicPr>
        <p:blipFill>
          <a:blip r:embed="rId2"/>
          <a:stretch>
            <a:fillRect/>
          </a:stretch>
        </p:blipFill>
        <p:spPr>
          <a:xfrm>
            <a:off x="183780" y="202293"/>
            <a:ext cx="1943101" cy="749301"/>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练习"/>
          <p:cNvSpPr txBox="1"/>
          <p:nvPr>
            <p:ph type="title"/>
          </p:nvPr>
        </p:nvSpPr>
        <p:spPr>
          <a:prstGeom prst="rect">
            <a:avLst/>
          </a:prstGeom>
        </p:spPr>
        <p:txBody>
          <a:bodyPr/>
          <a:lstStyle>
            <a:lvl1pPr defTabSz="1300480">
              <a:defRPr sz="6000">
                <a:gradFill flip="none" rotWithShape="1">
                  <a:gsLst>
                    <a:gs pos="0">
                      <a:srgbClr val="EC622B"/>
                    </a:gs>
                    <a:gs pos="100000">
                      <a:srgbClr val="F5C182"/>
                    </a:gs>
                  </a:gsLst>
                  <a:lin ang="5400000" scaled="0"/>
                </a:gradFill>
                <a:latin typeface="Wawati SC Regular" panose="040B0500000000000000" charset="-122"/>
                <a:ea typeface="Wawati SC Regular" panose="040B0500000000000000" charset="-122"/>
                <a:cs typeface="Wawati SC Regular" panose="040B0500000000000000" charset="-122"/>
                <a:sym typeface="Wawati SC Regular" panose="040B0500000000000000" charset="-122"/>
              </a:defRPr>
            </a:lvl1pPr>
          </a:lstStyle>
          <a:p>
            <a:r>
              <a:t>练习</a:t>
            </a:r>
          </a:p>
        </p:txBody>
      </p:sp>
      <p:sp>
        <p:nvSpPr>
          <p:cNvPr id="215" name="已知 'a' 的 ASCII 码是97，请打印26个小写英文字母"/>
          <p:cNvSpPr txBox="1"/>
          <p:nvPr>
            <p:ph type="body" sz="quarter" idx="1"/>
          </p:nvPr>
        </p:nvSpPr>
        <p:spPr>
          <a:xfrm>
            <a:off x="1957344" y="2372355"/>
            <a:ext cx="9879862" cy="1003886"/>
          </a:xfrm>
          <a:prstGeom prst="rect">
            <a:avLst/>
          </a:prstGeom>
        </p:spPr>
        <p:txBody>
          <a:bodyPr>
            <a:noAutofit/>
          </a:bodyPr>
          <a:lstStyle/>
          <a:p>
            <a:pPr marL="0" indent="0" algn="just" defTabSz="457200">
              <a:lnSpc>
                <a:spcPts val="5600"/>
              </a:lnSpc>
              <a:spcBef>
                <a:spcPts val="1700"/>
              </a:spcBef>
              <a:buSzTx/>
              <a:buNone/>
              <a:defRPr>
                <a:solidFill>
                  <a:srgbClr val="0D3E78"/>
                </a:solidFill>
                <a:latin typeface="Wawati SC Regular" panose="040B0500000000000000" charset="-122"/>
                <a:ea typeface="Wawati SC Regular" panose="040B0500000000000000" charset="-122"/>
                <a:cs typeface="Wawati SC Regular" panose="040B0500000000000000" charset="-122"/>
                <a:sym typeface="Wawati SC Regular" panose="040B0500000000000000" charset="-122"/>
              </a:defRPr>
            </a:pPr>
            <a:r>
              <a:t>已知 '</a:t>
            </a:r>
            <a:r>
              <a:rPr>
                <a:latin typeface="Chalkboard" panose="03050602040202020205"/>
                <a:ea typeface="Chalkboard" panose="03050602040202020205"/>
                <a:cs typeface="Chalkboard" panose="03050602040202020205"/>
                <a:sym typeface="Chalkboard" panose="03050602040202020205"/>
              </a:rPr>
              <a:t>a</a:t>
            </a:r>
            <a:r>
              <a:t>' 的 </a:t>
            </a:r>
            <a:r>
              <a:rPr>
                <a:latin typeface="Chalkboard" panose="03050602040202020205"/>
                <a:ea typeface="Chalkboard" panose="03050602040202020205"/>
                <a:cs typeface="Chalkboard" panose="03050602040202020205"/>
                <a:sym typeface="Chalkboard" panose="03050602040202020205"/>
              </a:rPr>
              <a:t>ASCII</a:t>
            </a:r>
            <a:r>
              <a:t> 码是97，请打印26个小写英文字母</a:t>
            </a:r>
          </a:p>
        </p:txBody>
      </p:sp>
      <p:sp>
        <p:nvSpPr>
          <p:cNvPr id="216" name="为什么很多编程语言包括 Python 会区分大小写？ 'a' 和 'A' 的ASCII 码相差多少？"/>
          <p:cNvSpPr txBox="1"/>
          <p:nvPr/>
        </p:nvSpPr>
        <p:spPr>
          <a:xfrm>
            <a:off x="1041400" y="5668962"/>
            <a:ext cx="11099800" cy="1450877"/>
          </a:xfrm>
          <a:prstGeom prst="rect">
            <a:avLst/>
          </a:prstGeom>
          <a:ln w="12700">
            <a:miter lim="400000"/>
          </a:ln>
        </p:spPr>
        <p:txBody>
          <a:bodyPr lIns="50800" tIns="50800" rIns="50800" bIns="50800" anchor="ctr"/>
          <a:lstStyle/>
          <a:p>
            <a:pPr algn="just" defTabSz="457200">
              <a:lnSpc>
                <a:spcPts val="5600"/>
              </a:lnSpc>
              <a:spcBef>
                <a:spcPts val="1700"/>
              </a:spcBef>
              <a:defRPr sz="3200" b="0">
                <a:solidFill>
                  <a:srgbClr val="0D3E78"/>
                </a:solidFill>
                <a:latin typeface="Wawati SC Regular" panose="040B0500000000000000" charset="-122"/>
                <a:ea typeface="Wawati SC Regular" panose="040B0500000000000000" charset="-122"/>
                <a:cs typeface="Wawati SC Regular" panose="040B0500000000000000" charset="-122"/>
                <a:sym typeface="Wawati SC Regular" panose="040B0500000000000000" charset="-122"/>
              </a:defRPr>
            </a:pPr>
            <a:r>
              <a:t>为什么很多编程语言包括 </a:t>
            </a:r>
            <a:r>
              <a:rPr>
                <a:latin typeface="Chalkboard" panose="03050602040202020205"/>
                <a:ea typeface="Chalkboard" panose="03050602040202020205"/>
                <a:cs typeface="Chalkboard" panose="03050602040202020205"/>
                <a:sym typeface="Chalkboard" panose="03050602040202020205"/>
              </a:rPr>
              <a:t>Python </a:t>
            </a:r>
            <a:r>
              <a:t>会区分大小写？ '</a:t>
            </a:r>
            <a:r>
              <a:rPr>
                <a:latin typeface="Chalkboard" panose="03050602040202020205"/>
                <a:ea typeface="Chalkboard" panose="03050602040202020205"/>
                <a:cs typeface="Chalkboard" panose="03050602040202020205"/>
                <a:sym typeface="Chalkboard" panose="03050602040202020205"/>
              </a:rPr>
              <a:t>a</a:t>
            </a:r>
            <a:r>
              <a:t>' 和 '</a:t>
            </a:r>
            <a:r>
              <a:rPr>
                <a:latin typeface="Chalkboard" panose="03050602040202020205"/>
                <a:ea typeface="Chalkboard" panose="03050602040202020205"/>
                <a:cs typeface="Chalkboard" panose="03050602040202020205"/>
                <a:sym typeface="Chalkboard" panose="03050602040202020205"/>
              </a:rPr>
              <a:t>A</a:t>
            </a:r>
            <a:r>
              <a:t>' 的</a:t>
            </a:r>
            <a:r>
              <a:rPr>
                <a:latin typeface="Chalkboard" panose="03050602040202020205"/>
                <a:ea typeface="Chalkboard" panose="03050602040202020205"/>
                <a:cs typeface="Chalkboard" panose="03050602040202020205"/>
                <a:sym typeface="Chalkboard" panose="03050602040202020205"/>
              </a:rPr>
              <a:t>ASCII </a:t>
            </a:r>
            <a:r>
              <a:t>码相差多少？</a:t>
            </a:r>
          </a:p>
        </p:txBody>
      </p:sp>
      <p:sp>
        <p:nvSpPr>
          <p:cNvPr id="217" name="print(ord('a') - ord('A'))"/>
          <p:cNvSpPr txBox="1"/>
          <p:nvPr/>
        </p:nvSpPr>
        <p:spPr>
          <a:xfrm>
            <a:off x="2967409" y="7893050"/>
            <a:ext cx="7247782" cy="647701"/>
          </a:xfrm>
          <a:prstGeom prst="rect">
            <a:avLst/>
          </a:prstGeom>
          <a:ln w="12700">
            <a:miter lim="400000"/>
          </a:ln>
        </p:spPr>
        <p:txBody>
          <a:bodyPr wrap="none" lIns="50800" tIns="50800" rIns="50800" bIns="50800" anchor="ctr">
            <a:spAutoFit/>
          </a:bodyPr>
          <a:lstStyle/>
          <a:p>
            <a:pPr algn="l" defTabSz="457200">
              <a:defRPr sz="3600" b="0">
                <a:solidFill>
                  <a:srgbClr val="011480"/>
                </a:solidFill>
                <a:latin typeface="Courier"/>
                <a:ea typeface="Courier"/>
                <a:cs typeface="Courier"/>
                <a:sym typeface="Courier"/>
              </a:defRPr>
            </a:pPr>
            <a:r>
              <a:t>print</a:t>
            </a:r>
            <a:r>
              <a:rPr>
                <a:solidFill>
                  <a:srgbClr val="000000"/>
                </a:solidFill>
              </a:rPr>
              <a:t>(</a:t>
            </a:r>
            <a:r>
              <a:t>ord</a:t>
            </a:r>
            <a:r>
              <a:rPr>
                <a:solidFill>
                  <a:srgbClr val="000000"/>
                </a:solidFill>
              </a:rPr>
              <a:t>(</a:t>
            </a:r>
            <a:r>
              <a:rPr b="1">
                <a:solidFill>
                  <a:srgbClr val="008080"/>
                </a:solidFill>
              </a:rPr>
              <a:t>'a'</a:t>
            </a:r>
            <a:r>
              <a:rPr>
                <a:solidFill>
                  <a:srgbClr val="000000"/>
                </a:solidFill>
              </a:rPr>
              <a:t>) - </a:t>
            </a:r>
            <a:r>
              <a:t>ord</a:t>
            </a:r>
            <a:r>
              <a:rPr>
                <a:solidFill>
                  <a:srgbClr val="000000"/>
                </a:solidFill>
              </a:rPr>
              <a:t>(</a:t>
            </a:r>
            <a:r>
              <a:rPr b="1">
                <a:solidFill>
                  <a:srgbClr val="008080"/>
                </a:solidFill>
              </a:rPr>
              <a:t>'A'</a:t>
            </a:r>
            <a:r>
              <a:rPr>
                <a:solidFill>
                  <a:srgbClr val="000000"/>
                </a:solidFill>
              </a:rPr>
              <a:t>))</a:t>
            </a:r>
            <a:endParaRPr>
              <a:solidFill>
                <a:srgbClr val="000000"/>
              </a:solidFill>
            </a:endParaRPr>
          </a:p>
        </p:txBody>
      </p:sp>
      <p:sp>
        <p:nvSpPr>
          <p:cNvPr id="218" name="for i in range(26):…"/>
          <p:cNvSpPr txBox="1"/>
          <p:nvPr/>
        </p:nvSpPr>
        <p:spPr>
          <a:xfrm>
            <a:off x="3427238" y="3760467"/>
            <a:ext cx="6150324" cy="1303021"/>
          </a:xfrm>
          <a:prstGeom prst="rect">
            <a:avLst/>
          </a:prstGeom>
          <a:ln w="12700">
            <a:miter lim="400000"/>
          </a:ln>
        </p:spPr>
        <p:txBody>
          <a:bodyPr wrap="none" lIns="50800" tIns="50800" rIns="50800" bIns="50800" anchor="ctr">
            <a:spAutoFit/>
          </a:bodyPr>
          <a:lstStyle/>
          <a:p>
            <a:pPr algn="l" defTabSz="457200">
              <a:lnSpc>
                <a:spcPct val="120000"/>
              </a:lnSpc>
              <a:defRPr sz="3600" b="0">
                <a:solidFill>
                  <a:srgbClr val="011480"/>
                </a:solidFill>
                <a:latin typeface="Courier"/>
                <a:ea typeface="Courier"/>
                <a:cs typeface="Courier"/>
                <a:sym typeface="Courier"/>
              </a:defRPr>
            </a:pPr>
            <a:r>
              <a:rPr b="1"/>
              <a:t>for </a:t>
            </a:r>
            <a:r>
              <a:rPr>
                <a:solidFill>
                  <a:srgbClr val="000000"/>
                </a:solidFill>
              </a:rPr>
              <a:t>i </a:t>
            </a:r>
            <a:r>
              <a:rPr b="1"/>
              <a:t>in </a:t>
            </a:r>
            <a:r>
              <a:t>range</a:t>
            </a:r>
            <a:r>
              <a:rPr>
                <a:solidFill>
                  <a:srgbClr val="000000"/>
                </a:solidFill>
              </a:rPr>
              <a:t>(</a:t>
            </a:r>
            <a:r>
              <a:rPr>
                <a:solidFill>
                  <a:srgbClr val="0432FF"/>
                </a:solidFill>
              </a:rPr>
              <a:t>26</a:t>
            </a:r>
            <a:r>
              <a:rPr>
                <a:solidFill>
                  <a:srgbClr val="000000"/>
                </a:solidFill>
              </a:rPr>
              <a:t>):</a:t>
            </a:r>
            <a:endParaRPr>
              <a:solidFill>
                <a:srgbClr val="000000"/>
              </a:solidFill>
            </a:endParaRPr>
          </a:p>
          <a:p>
            <a:pPr algn="l" defTabSz="457200">
              <a:lnSpc>
                <a:spcPct val="120000"/>
              </a:lnSpc>
              <a:defRPr sz="3600" b="0">
                <a:latin typeface="Courier"/>
                <a:ea typeface="Courier"/>
                <a:cs typeface="Courier"/>
                <a:sym typeface="Courier"/>
              </a:defRPr>
            </a:pPr>
            <a:r>
              <a:t>    </a:t>
            </a:r>
            <a:r>
              <a:rPr>
                <a:solidFill>
                  <a:srgbClr val="011480"/>
                </a:solidFill>
              </a:rPr>
              <a:t>print</a:t>
            </a:r>
            <a:r>
              <a:t>(</a:t>
            </a:r>
            <a:r>
              <a:rPr>
                <a:solidFill>
                  <a:srgbClr val="011480"/>
                </a:solidFill>
              </a:rPr>
              <a:t>chr</a:t>
            </a:r>
            <a:r>
              <a:t>(</a:t>
            </a:r>
            <a:r>
              <a:rPr>
                <a:solidFill>
                  <a:srgbClr val="0432FF"/>
                </a:solidFill>
              </a:rPr>
              <a:t>97 </a:t>
            </a:r>
            <a:r>
              <a:t>+ i))</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tring in Python"/>
          <p:cNvSpPr txBox="1"/>
          <p:nvPr/>
        </p:nvSpPr>
        <p:spPr>
          <a:xfrm>
            <a:off x="3254976" y="715383"/>
            <a:ext cx="6095790" cy="1069397"/>
          </a:xfrm>
          <a:prstGeom prst="rect">
            <a:avLst/>
          </a:prstGeom>
          <a:ln w="12700">
            <a:miter lim="400000"/>
          </a:ln>
        </p:spPr>
        <p:txBody>
          <a:bodyPr wrap="none" lIns="50800" tIns="50800" rIns="50800" bIns="50800" anchor="ctr">
            <a:spAutoFit/>
          </a:bodyPr>
          <a:lstStyle>
            <a:lvl1pPr>
              <a:defRPr sz="6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String in Python</a:t>
            </a:r>
          </a:p>
        </p:txBody>
      </p:sp>
      <p:sp>
        <p:nvSpPr>
          <p:cNvPr id="221" name="A string is a sequence of characters."/>
          <p:cNvSpPr txBox="1"/>
          <p:nvPr/>
        </p:nvSpPr>
        <p:spPr>
          <a:xfrm>
            <a:off x="2207238" y="2429803"/>
            <a:ext cx="8590323" cy="742565"/>
          </a:xfrm>
          <a:prstGeom prst="rect">
            <a:avLst/>
          </a:prstGeom>
          <a:ln w="12700">
            <a:miter lim="400000"/>
          </a:ln>
        </p:spPr>
        <p:txBody>
          <a:bodyPr wrap="none" lIns="50800" tIns="50800" rIns="50800" bIns="50800" anchor="ctr">
            <a:spAutoFit/>
          </a:bodyPr>
          <a:lstStyle>
            <a:lvl1pPr>
              <a:defRPr sz="4000" b="0">
                <a:solidFill>
                  <a:srgbClr val="0B3D77"/>
                </a:solidFill>
                <a:latin typeface="Chalkboard" panose="03050602040202020205"/>
                <a:ea typeface="Chalkboard" panose="03050602040202020205"/>
                <a:cs typeface="Chalkboard" panose="03050602040202020205"/>
                <a:sym typeface="Chalkboard" panose="03050602040202020205"/>
              </a:defRPr>
            </a:lvl1pPr>
          </a:lstStyle>
          <a:p>
            <a:r>
              <a:t>A string is a sequence of characters.</a:t>
            </a:r>
          </a:p>
        </p:txBody>
      </p:sp>
      <p:sp>
        <p:nvSpPr>
          <p:cNvPr id="222" name="&quot;Hello World&quot;"/>
          <p:cNvSpPr/>
          <p:nvPr/>
        </p:nvSpPr>
        <p:spPr>
          <a:xfrm>
            <a:off x="2759524" y="4363491"/>
            <a:ext cx="7086695" cy="1039059"/>
          </a:xfrm>
          <a:prstGeom prst="roundRect">
            <a:avLst>
              <a:gd name="adj" fmla="val 30781"/>
            </a:avLst>
          </a:prstGeom>
          <a:solidFill>
            <a:schemeClr val="accent1">
              <a:lumOff val="16847"/>
            </a:schemeClr>
          </a:solidFill>
          <a:ln w="12700">
            <a:miter lim="400000"/>
          </a:ln>
        </p:spPr>
        <p:txBody>
          <a:bodyPr lIns="50800" tIns="50800" rIns="50800" bIns="50800" anchor="ctr"/>
          <a:lstStyle>
            <a:lvl1pPr>
              <a:defRPr sz="5000">
                <a:solidFill>
                  <a:srgbClr val="1A2E49"/>
                </a:solidFill>
                <a:latin typeface="Courier"/>
                <a:ea typeface="Courier"/>
                <a:cs typeface="Courier"/>
                <a:sym typeface="Courier"/>
              </a:defRPr>
            </a:lvl1pPr>
          </a:lstStyle>
          <a:p>
            <a:r>
              <a:t>"Hello World"</a:t>
            </a:r>
          </a:p>
        </p:txBody>
      </p:sp>
      <p:sp>
        <p:nvSpPr>
          <p:cNvPr id="223" name="H"/>
          <p:cNvSpPr/>
          <p:nvPr/>
        </p:nvSpPr>
        <p:spPr>
          <a:xfrm>
            <a:off x="723486" y="5946885"/>
            <a:ext cx="891024" cy="891024"/>
          </a:xfrm>
          <a:prstGeom prst="rect">
            <a:avLst/>
          </a:prstGeom>
          <a:solidFill>
            <a:schemeClr val="accent1"/>
          </a:solidFill>
          <a:ln w="12700">
            <a:miter lim="400000"/>
          </a:ln>
        </p:spPr>
        <p:txBody>
          <a:bodyPr lIns="50800" tIns="50800" rIns="50800" bIns="50800" anchor="ctr"/>
          <a:lstStyle>
            <a:lvl1pPr>
              <a:defRPr sz="5000">
                <a:solidFill>
                  <a:srgbClr val="1A2E49"/>
                </a:solidFill>
                <a:latin typeface="Courier"/>
                <a:ea typeface="Courier"/>
                <a:cs typeface="Courier"/>
                <a:sym typeface="Courier"/>
              </a:defRPr>
            </a:lvl1pPr>
          </a:lstStyle>
          <a:p>
            <a:r>
              <a:t>H</a:t>
            </a:r>
          </a:p>
        </p:txBody>
      </p:sp>
      <p:sp>
        <p:nvSpPr>
          <p:cNvPr id="224" name="e"/>
          <p:cNvSpPr/>
          <p:nvPr/>
        </p:nvSpPr>
        <p:spPr>
          <a:xfrm>
            <a:off x="1790166" y="5946885"/>
            <a:ext cx="891025" cy="891024"/>
          </a:xfrm>
          <a:prstGeom prst="rect">
            <a:avLst/>
          </a:prstGeom>
          <a:solidFill>
            <a:schemeClr val="accent1"/>
          </a:solidFill>
          <a:ln w="12700">
            <a:miter lim="400000"/>
          </a:ln>
        </p:spPr>
        <p:txBody>
          <a:bodyPr lIns="50800" tIns="50800" rIns="50800" bIns="50800" anchor="ctr"/>
          <a:lstStyle>
            <a:lvl1pPr>
              <a:defRPr sz="5000">
                <a:solidFill>
                  <a:srgbClr val="1A2E49"/>
                </a:solidFill>
                <a:latin typeface="Courier"/>
                <a:ea typeface="Courier"/>
                <a:cs typeface="Courier"/>
                <a:sym typeface="Courier"/>
              </a:defRPr>
            </a:lvl1pPr>
          </a:lstStyle>
          <a:p>
            <a:r>
              <a:t>e</a:t>
            </a:r>
          </a:p>
        </p:txBody>
      </p:sp>
      <p:sp>
        <p:nvSpPr>
          <p:cNvPr id="225" name="l"/>
          <p:cNvSpPr/>
          <p:nvPr/>
        </p:nvSpPr>
        <p:spPr>
          <a:xfrm>
            <a:off x="2856847" y="5946885"/>
            <a:ext cx="891024" cy="891024"/>
          </a:xfrm>
          <a:prstGeom prst="rect">
            <a:avLst/>
          </a:prstGeom>
          <a:solidFill>
            <a:schemeClr val="accent1"/>
          </a:solidFill>
          <a:ln w="12700">
            <a:miter lim="400000"/>
          </a:ln>
        </p:spPr>
        <p:txBody>
          <a:bodyPr lIns="50800" tIns="50800" rIns="50800" bIns="50800" anchor="ctr"/>
          <a:lstStyle>
            <a:lvl1pPr>
              <a:defRPr sz="5000">
                <a:solidFill>
                  <a:srgbClr val="1A2E49"/>
                </a:solidFill>
                <a:latin typeface="Courier"/>
                <a:ea typeface="Courier"/>
                <a:cs typeface="Courier"/>
                <a:sym typeface="Courier"/>
              </a:defRPr>
            </a:lvl1pPr>
          </a:lstStyle>
          <a:p>
            <a:r>
              <a:t>l</a:t>
            </a:r>
          </a:p>
        </p:txBody>
      </p:sp>
      <p:sp>
        <p:nvSpPr>
          <p:cNvPr id="226" name="l"/>
          <p:cNvSpPr/>
          <p:nvPr/>
        </p:nvSpPr>
        <p:spPr>
          <a:xfrm>
            <a:off x="3923527" y="5946885"/>
            <a:ext cx="891024" cy="891024"/>
          </a:xfrm>
          <a:prstGeom prst="rect">
            <a:avLst/>
          </a:prstGeom>
          <a:solidFill>
            <a:schemeClr val="accent1"/>
          </a:solidFill>
          <a:ln w="12700">
            <a:miter lim="400000"/>
          </a:ln>
        </p:spPr>
        <p:txBody>
          <a:bodyPr lIns="50800" tIns="50800" rIns="50800" bIns="50800" anchor="ctr"/>
          <a:lstStyle>
            <a:lvl1pPr>
              <a:defRPr sz="5000">
                <a:solidFill>
                  <a:srgbClr val="1A2E49"/>
                </a:solidFill>
                <a:latin typeface="Courier"/>
                <a:ea typeface="Courier"/>
                <a:cs typeface="Courier"/>
                <a:sym typeface="Courier"/>
              </a:defRPr>
            </a:lvl1pPr>
          </a:lstStyle>
          <a:p>
            <a:r>
              <a:t>l</a:t>
            </a:r>
          </a:p>
        </p:txBody>
      </p:sp>
      <p:sp>
        <p:nvSpPr>
          <p:cNvPr id="227" name="o"/>
          <p:cNvSpPr/>
          <p:nvPr/>
        </p:nvSpPr>
        <p:spPr>
          <a:xfrm>
            <a:off x="4990207" y="5946885"/>
            <a:ext cx="891025" cy="891024"/>
          </a:xfrm>
          <a:prstGeom prst="rect">
            <a:avLst/>
          </a:prstGeom>
          <a:solidFill>
            <a:schemeClr val="accent1"/>
          </a:solidFill>
          <a:ln w="12700">
            <a:miter lim="400000"/>
          </a:ln>
        </p:spPr>
        <p:txBody>
          <a:bodyPr lIns="50800" tIns="50800" rIns="50800" bIns="50800" anchor="ctr"/>
          <a:lstStyle>
            <a:lvl1pPr>
              <a:defRPr sz="5000">
                <a:solidFill>
                  <a:srgbClr val="1A2E49"/>
                </a:solidFill>
                <a:latin typeface="Courier"/>
                <a:ea typeface="Courier"/>
                <a:cs typeface="Courier"/>
                <a:sym typeface="Courier"/>
              </a:defRPr>
            </a:lvl1pPr>
          </a:lstStyle>
          <a:p>
            <a:r>
              <a:t>o</a:t>
            </a:r>
          </a:p>
        </p:txBody>
      </p:sp>
      <p:sp>
        <p:nvSpPr>
          <p:cNvPr id="228" name="正方形"/>
          <p:cNvSpPr/>
          <p:nvPr/>
        </p:nvSpPr>
        <p:spPr>
          <a:xfrm>
            <a:off x="6056888" y="5946885"/>
            <a:ext cx="891024" cy="891024"/>
          </a:xfrm>
          <a:prstGeom prst="rect">
            <a:avLst/>
          </a:prstGeom>
          <a:solidFill>
            <a:schemeClr val="accent1"/>
          </a:solidFill>
          <a:ln w="12700">
            <a:miter lim="400000"/>
          </a:ln>
        </p:spPr>
        <p:txBody>
          <a:bodyPr lIns="50800" tIns="50800" rIns="50800" bIns="50800" anchor="ctr"/>
          <a:lstStyle/>
          <a:p>
            <a:pPr>
              <a:defRPr sz="5000">
                <a:solidFill>
                  <a:srgbClr val="1A2E49"/>
                </a:solidFill>
                <a:latin typeface="Courier"/>
                <a:ea typeface="Courier"/>
                <a:cs typeface="Courier"/>
                <a:sym typeface="Courier"/>
              </a:defRPr>
            </a:pPr>
          </a:p>
        </p:txBody>
      </p:sp>
      <p:sp>
        <p:nvSpPr>
          <p:cNvPr id="229" name="W"/>
          <p:cNvSpPr/>
          <p:nvPr/>
        </p:nvSpPr>
        <p:spPr>
          <a:xfrm>
            <a:off x="7123569" y="5946885"/>
            <a:ext cx="891024" cy="891024"/>
          </a:xfrm>
          <a:prstGeom prst="rect">
            <a:avLst/>
          </a:prstGeom>
          <a:solidFill>
            <a:schemeClr val="accent1"/>
          </a:solidFill>
          <a:ln w="12700">
            <a:miter lim="400000"/>
          </a:ln>
        </p:spPr>
        <p:txBody>
          <a:bodyPr lIns="50800" tIns="50800" rIns="50800" bIns="50800" anchor="ctr"/>
          <a:lstStyle>
            <a:lvl1pPr>
              <a:defRPr sz="5000">
                <a:solidFill>
                  <a:srgbClr val="1A2E49"/>
                </a:solidFill>
                <a:latin typeface="Courier"/>
                <a:ea typeface="Courier"/>
                <a:cs typeface="Courier"/>
                <a:sym typeface="Courier"/>
              </a:defRPr>
            </a:lvl1pPr>
          </a:lstStyle>
          <a:p>
            <a:r>
              <a:t>W</a:t>
            </a:r>
          </a:p>
        </p:txBody>
      </p:sp>
      <p:sp>
        <p:nvSpPr>
          <p:cNvPr id="230" name="o"/>
          <p:cNvSpPr/>
          <p:nvPr/>
        </p:nvSpPr>
        <p:spPr>
          <a:xfrm>
            <a:off x="8190248" y="5946885"/>
            <a:ext cx="891025" cy="891024"/>
          </a:xfrm>
          <a:prstGeom prst="rect">
            <a:avLst/>
          </a:prstGeom>
          <a:solidFill>
            <a:schemeClr val="accent1"/>
          </a:solidFill>
          <a:ln w="12700">
            <a:miter lim="400000"/>
          </a:ln>
        </p:spPr>
        <p:txBody>
          <a:bodyPr lIns="50800" tIns="50800" rIns="50800" bIns="50800" anchor="ctr"/>
          <a:lstStyle>
            <a:lvl1pPr>
              <a:defRPr sz="5000">
                <a:solidFill>
                  <a:srgbClr val="1A2E49"/>
                </a:solidFill>
                <a:latin typeface="Courier"/>
                <a:ea typeface="Courier"/>
                <a:cs typeface="Courier"/>
                <a:sym typeface="Courier"/>
              </a:defRPr>
            </a:lvl1pPr>
          </a:lstStyle>
          <a:p>
            <a:r>
              <a:t>o</a:t>
            </a:r>
          </a:p>
        </p:txBody>
      </p:sp>
      <p:sp>
        <p:nvSpPr>
          <p:cNvPr id="231" name="r"/>
          <p:cNvSpPr/>
          <p:nvPr/>
        </p:nvSpPr>
        <p:spPr>
          <a:xfrm>
            <a:off x="9256929" y="5946885"/>
            <a:ext cx="891024" cy="891024"/>
          </a:xfrm>
          <a:prstGeom prst="rect">
            <a:avLst/>
          </a:prstGeom>
          <a:solidFill>
            <a:schemeClr val="accent1"/>
          </a:solidFill>
          <a:ln w="12700">
            <a:miter lim="400000"/>
          </a:ln>
        </p:spPr>
        <p:txBody>
          <a:bodyPr lIns="50800" tIns="50800" rIns="50800" bIns="50800" anchor="ctr"/>
          <a:lstStyle>
            <a:lvl1pPr>
              <a:defRPr sz="5000">
                <a:solidFill>
                  <a:srgbClr val="1A2E49"/>
                </a:solidFill>
                <a:latin typeface="Courier"/>
                <a:ea typeface="Courier"/>
                <a:cs typeface="Courier"/>
                <a:sym typeface="Courier"/>
              </a:defRPr>
            </a:lvl1pPr>
          </a:lstStyle>
          <a:p>
            <a:r>
              <a:t>r</a:t>
            </a:r>
          </a:p>
        </p:txBody>
      </p:sp>
      <p:sp>
        <p:nvSpPr>
          <p:cNvPr id="232" name="l"/>
          <p:cNvSpPr/>
          <p:nvPr/>
        </p:nvSpPr>
        <p:spPr>
          <a:xfrm>
            <a:off x="10323610" y="5946885"/>
            <a:ext cx="891024" cy="891024"/>
          </a:xfrm>
          <a:prstGeom prst="rect">
            <a:avLst/>
          </a:prstGeom>
          <a:solidFill>
            <a:schemeClr val="accent1"/>
          </a:solidFill>
          <a:ln w="12700">
            <a:miter lim="400000"/>
          </a:ln>
        </p:spPr>
        <p:txBody>
          <a:bodyPr lIns="50800" tIns="50800" rIns="50800" bIns="50800" anchor="ctr"/>
          <a:lstStyle>
            <a:lvl1pPr>
              <a:defRPr sz="5000">
                <a:solidFill>
                  <a:srgbClr val="1A2E49"/>
                </a:solidFill>
                <a:latin typeface="Courier"/>
                <a:ea typeface="Courier"/>
                <a:cs typeface="Courier"/>
                <a:sym typeface="Courier"/>
              </a:defRPr>
            </a:lvl1pPr>
          </a:lstStyle>
          <a:p>
            <a:r>
              <a:t>l</a:t>
            </a:r>
          </a:p>
        </p:txBody>
      </p:sp>
      <p:sp>
        <p:nvSpPr>
          <p:cNvPr id="233" name="d"/>
          <p:cNvSpPr/>
          <p:nvPr/>
        </p:nvSpPr>
        <p:spPr>
          <a:xfrm>
            <a:off x="11390290" y="5946885"/>
            <a:ext cx="891024" cy="891024"/>
          </a:xfrm>
          <a:prstGeom prst="rect">
            <a:avLst/>
          </a:prstGeom>
          <a:solidFill>
            <a:schemeClr val="accent1"/>
          </a:solidFill>
          <a:ln w="12700">
            <a:miter lim="400000"/>
          </a:ln>
        </p:spPr>
        <p:txBody>
          <a:bodyPr lIns="50800" tIns="50800" rIns="50800" bIns="50800" anchor="ctr"/>
          <a:lstStyle>
            <a:lvl1pPr>
              <a:defRPr sz="5000">
                <a:solidFill>
                  <a:srgbClr val="1A2E49"/>
                </a:solidFill>
                <a:latin typeface="Courier"/>
                <a:ea typeface="Courier"/>
                <a:cs typeface="Courier"/>
                <a:sym typeface="Courier"/>
              </a:defRPr>
            </a:lvl1pPr>
          </a:lstStyle>
          <a:p>
            <a:r>
              <a:t>d</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Index of Character"/>
          <p:cNvSpPr txBox="1"/>
          <p:nvPr/>
        </p:nvSpPr>
        <p:spPr>
          <a:xfrm>
            <a:off x="506068" y="4146830"/>
            <a:ext cx="4915682" cy="635001"/>
          </a:xfrm>
          <a:prstGeom prst="rect">
            <a:avLst/>
          </a:prstGeom>
          <a:ln w="12700">
            <a:miter lim="400000"/>
          </a:ln>
        </p:spPr>
        <p:txBody>
          <a:bodyPr wrap="none" lIns="50800" tIns="50800" rIns="50800" bIns="50800" anchor="ctr">
            <a:spAutoFit/>
          </a:bodyPr>
          <a:lstStyle>
            <a:lvl1pPr>
              <a:defRPr sz="3500">
                <a:latin typeface="Courier"/>
                <a:ea typeface="Courier"/>
                <a:cs typeface="Courier"/>
                <a:sym typeface="Courier"/>
              </a:defRPr>
            </a:lvl1pPr>
          </a:lstStyle>
          <a:p>
            <a:r>
              <a:t>Index of Character</a:t>
            </a:r>
          </a:p>
        </p:txBody>
      </p:sp>
      <p:sp>
        <p:nvSpPr>
          <p:cNvPr id="236" name="0"/>
          <p:cNvSpPr/>
          <p:nvPr/>
        </p:nvSpPr>
        <p:spPr>
          <a:xfrm>
            <a:off x="928204" y="4829336"/>
            <a:ext cx="891025"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0</a:t>
            </a:r>
          </a:p>
        </p:txBody>
      </p:sp>
      <p:sp>
        <p:nvSpPr>
          <p:cNvPr id="237" name="1"/>
          <p:cNvSpPr/>
          <p:nvPr/>
        </p:nvSpPr>
        <p:spPr>
          <a:xfrm>
            <a:off x="1994885" y="4829336"/>
            <a:ext cx="891024"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1</a:t>
            </a:r>
          </a:p>
        </p:txBody>
      </p:sp>
      <p:sp>
        <p:nvSpPr>
          <p:cNvPr id="238" name="2"/>
          <p:cNvSpPr/>
          <p:nvPr/>
        </p:nvSpPr>
        <p:spPr>
          <a:xfrm>
            <a:off x="3061565" y="4829336"/>
            <a:ext cx="891024"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2</a:t>
            </a:r>
          </a:p>
        </p:txBody>
      </p:sp>
      <p:sp>
        <p:nvSpPr>
          <p:cNvPr id="239" name="3"/>
          <p:cNvSpPr/>
          <p:nvPr/>
        </p:nvSpPr>
        <p:spPr>
          <a:xfrm>
            <a:off x="4128246" y="4829336"/>
            <a:ext cx="891024"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3</a:t>
            </a:r>
          </a:p>
        </p:txBody>
      </p:sp>
      <p:sp>
        <p:nvSpPr>
          <p:cNvPr id="240" name="4"/>
          <p:cNvSpPr/>
          <p:nvPr/>
        </p:nvSpPr>
        <p:spPr>
          <a:xfrm>
            <a:off x="5194926" y="4829336"/>
            <a:ext cx="891024"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4</a:t>
            </a:r>
          </a:p>
        </p:txBody>
      </p:sp>
      <p:sp>
        <p:nvSpPr>
          <p:cNvPr id="241" name="5"/>
          <p:cNvSpPr/>
          <p:nvPr/>
        </p:nvSpPr>
        <p:spPr>
          <a:xfrm>
            <a:off x="6261606" y="4829336"/>
            <a:ext cx="891025"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5</a:t>
            </a:r>
          </a:p>
        </p:txBody>
      </p:sp>
      <p:sp>
        <p:nvSpPr>
          <p:cNvPr id="242" name="6"/>
          <p:cNvSpPr/>
          <p:nvPr/>
        </p:nvSpPr>
        <p:spPr>
          <a:xfrm>
            <a:off x="7328287" y="4829336"/>
            <a:ext cx="891024"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6</a:t>
            </a:r>
          </a:p>
        </p:txBody>
      </p:sp>
      <p:sp>
        <p:nvSpPr>
          <p:cNvPr id="243" name="7"/>
          <p:cNvSpPr/>
          <p:nvPr/>
        </p:nvSpPr>
        <p:spPr>
          <a:xfrm>
            <a:off x="8394967" y="4829336"/>
            <a:ext cx="891024"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7</a:t>
            </a:r>
          </a:p>
        </p:txBody>
      </p:sp>
      <p:sp>
        <p:nvSpPr>
          <p:cNvPr id="244" name="8"/>
          <p:cNvSpPr/>
          <p:nvPr/>
        </p:nvSpPr>
        <p:spPr>
          <a:xfrm>
            <a:off x="9461648" y="4829336"/>
            <a:ext cx="891024"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8</a:t>
            </a:r>
          </a:p>
        </p:txBody>
      </p:sp>
      <p:sp>
        <p:nvSpPr>
          <p:cNvPr id="245" name="9"/>
          <p:cNvSpPr/>
          <p:nvPr/>
        </p:nvSpPr>
        <p:spPr>
          <a:xfrm>
            <a:off x="10528328" y="4829336"/>
            <a:ext cx="891025"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9</a:t>
            </a:r>
          </a:p>
        </p:txBody>
      </p:sp>
      <p:sp>
        <p:nvSpPr>
          <p:cNvPr id="246" name="10"/>
          <p:cNvSpPr/>
          <p:nvPr/>
        </p:nvSpPr>
        <p:spPr>
          <a:xfrm>
            <a:off x="11595008" y="4829336"/>
            <a:ext cx="891024"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10</a:t>
            </a:r>
          </a:p>
        </p:txBody>
      </p:sp>
      <p:sp>
        <p:nvSpPr>
          <p:cNvPr id="247" name="-11"/>
          <p:cNvSpPr/>
          <p:nvPr/>
        </p:nvSpPr>
        <p:spPr>
          <a:xfrm>
            <a:off x="928204" y="6150845"/>
            <a:ext cx="891025"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-11</a:t>
            </a:r>
          </a:p>
        </p:txBody>
      </p:sp>
      <p:sp>
        <p:nvSpPr>
          <p:cNvPr id="248" name="-10"/>
          <p:cNvSpPr/>
          <p:nvPr/>
        </p:nvSpPr>
        <p:spPr>
          <a:xfrm>
            <a:off x="1994885" y="6150845"/>
            <a:ext cx="891024"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-10</a:t>
            </a:r>
          </a:p>
        </p:txBody>
      </p:sp>
      <p:sp>
        <p:nvSpPr>
          <p:cNvPr id="249" name="-9"/>
          <p:cNvSpPr/>
          <p:nvPr/>
        </p:nvSpPr>
        <p:spPr>
          <a:xfrm>
            <a:off x="3061565" y="6150845"/>
            <a:ext cx="891024"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-9</a:t>
            </a:r>
          </a:p>
        </p:txBody>
      </p:sp>
      <p:sp>
        <p:nvSpPr>
          <p:cNvPr id="250" name="-8"/>
          <p:cNvSpPr/>
          <p:nvPr/>
        </p:nvSpPr>
        <p:spPr>
          <a:xfrm>
            <a:off x="4128246" y="6150845"/>
            <a:ext cx="891024"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-8</a:t>
            </a:r>
          </a:p>
        </p:txBody>
      </p:sp>
      <p:sp>
        <p:nvSpPr>
          <p:cNvPr id="251" name="-7"/>
          <p:cNvSpPr/>
          <p:nvPr/>
        </p:nvSpPr>
        <p:spPr>
          <a:xfrm>
            <a:off x="5194926" y="6150845"/>
            <a:ext cx="891024"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-7</a:t>
            </a:r>
          </a:p>
        </p:txBody>
      </p:sp>
      <p:sp>
        <p:nvSpPr>
          <p:cNvPr id="252" name="-6"/>
          <p:cNvSpPr/>
          <p:nvPr/>
        </p:nvSpPr>
        <p:spPr>
          <a:xfrm>
            <a:off x="6261606" y="6150845"/>
            <a:ext cx="891025"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-6</a:t>
            </a:r>
          </a:p>
        </p:txBody>
      </p:sp>
      <p:sp>
        <p:nvSpPr>
          <p:cNvPr id="253" name="-5"/>
          <p:cNvSpPr/>
          <p:nvPr/>
        </p:nvSpPr>
        <p:spPr>
          <a:xfrm>
            <a:off x="7328287" y="6150845"/>
            <a:ext cx="891024"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-5</a:t>
            </a:r>
          </a:p>
        </p:txBody>
      </p:sp>
      <p:sp>
        <p:nvSpPr>
          <p:cNvPr id="254" name="-4"/>
          <p:cNvSpPr/>
          <p:nvPr/>
        </p:nvSpPr>
        <p:spPr>
          <a:xfrm>
            <a:off x="8394967" y="6150845"/>
            <a:ext cx="891024"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-4</a:t>
            </a:r>
          </a:p>
        </p:txBody>
      </p:sp>
      <p:sp>
        <p:nvSpPr>
          <p:cNvPr id="255" name="-3"/>
          <p:cNvSpPr/>
          <p:nvPr/>
        </p:nvSpPr>
        <p:spPr>
          <a:xfrm>
            <a:off x="9461648" y="6150845"/>
            <a:ext cx="891024"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-3</a:t>
            </a:r>
          </a:p>
        </p:txBody>
      </p:sp>
      <p:sp>
        <p:nvSpPr>
          <p:cNvPr id="256" name="-2"/>
          <p:cNvSpPr/>
          <p:nvPr/>
        </p:nvSpPr>
        <p:spPr>
          <a:xfrm>
            <a:off x="10528328" y="6150845"/>
            <a:ext cx="891025"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-2</a:t>
            </a:r>
          </a:p>
        </p:txBody>
      </p:sp>
      <p:sp>
        <p:nvSpPr>
          <p:cNvPr id="257" name="-1"/>
          <p:cNvSpPr/>
          <p:nvPr/>
        </p:nvSpPr>
        <p:spPr>
          <a:xfrm>
            <a:off x="11595008" y="6150845"/>
            <a:ext cx="891024" cy="891024"/>
          </a:xfrm>
          <a:prstGeom prst="rect">
            <a:avLst/>
          </a:prstGeom>
          <a:ln w="25400">
            <a:solidFill>
              <a:srgbClr val="000000"/>
            </a:solidFill>
            <a:miter lim="400000"/>
          </a:ln>
        </p:spPr>
        <p:txBody>
          <a:bodyPr lIns="50800" tIns="50800" rIns="50800" bIns="50800" anchor="ctr"/>
          <a:lstStyle>
            <a:lvl1pPr>
              <a:defRPr sz="3200">
                <a:solidFill>
                  <a:srgbClr val="1A2E49"/>
                </a:solidFill>
                <a:latin typeface="Courier"/>
                <a:ea typeface="Courier"/>
                <a:cs typeface="Courier"/>
                <a:sym typeface="Courier"/>
              </a:defRPr>
            </a:lvl1pPr>
          </a:lstStyle>
          <a:p>
            <a:r>
              <a:t>-1</a:t>
            </a:r>
          </a:p>
        </p:txBody>
      </p:sp>
      <p:sp>
        <p:nvSpPr>
          <p:cNvPr id="258" name="String in Python"/>
          <p:cNvSpPr txBox="1"/>
          <p:nvPr/>
        </p:nvSpPr>
        <p:spPr>
          <a:xfrm>
            <a:off x="3254976" y="715383"/>
            <a:ext cx="6095790" cy="1069397"/>
          </a:xfrm>
          <a:prstGeom prst="rect">
            <a:avLst/>
          </a:prstGeom>
          <a:ln w="12700">
            <a:miter lim="400000"/>
          </a:ln>
        </p:spPr>
        <p:txBody>
          <a:bodyPr wrap="none" lIns="50800" tIns="50800" rIns="50800" bIns="50800" anchor="ctr">
            <a:spAutoFit/>
          </a:bodyPr>
          <a:lstStyle>
            <a:lvl1pPr>
              <a:defRPr sz="6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String in Python</a:t>
            </a:r>
          </a:p>
        </p:txBody>
      </p:sp>
      <p:sp>
        <p:nvSpPr>
          <p:cNvPr id="259" name="A string is a sequence of characters."/>
          <p:cNvSpPr txBox="1"/>
          <p:nvPr/>
        </p:nvSpPr>
        <p:spPr>
          <a:xfrm>
            <a:off x="2207238" y="2429803"/>
            <a:ext cx="8590323" cy="742565"/>
          </a:xfrm>
          <a:prstGeom prst="rect">
            <a:avLst/>
          </a:prstGeom>
          <a:ln w="12700">
            <a:miter lim="400000"/>
          </a:ln>
        </p:spPr>
        <p:txBody>
          <a:bodyPr wrap="none" lIns="50800" tIns="50800" rIns="50800" bIns="50800" anchor="ctr">
            <a:spAutoFit/>
          </a:bodyPr>
          <a:lstStyle>
            <a:lvl1pPr>
              <a:defRPr sz="4000" b="0">
                <a:solidFill>
                  <a:srgbClr val="0B3D77"/>
                </a:solidFill>
                <a:latin typeface="Chalkboard" panose="03050602040202020205"/>
                <a:ea typeface="Chalkboard" panose="03050602040202020205"/>
                <a:cs typeface="Chalkboard" panose="03050602040202020205"/>
                <a:sym typeface="Chalkboard" panose="03050602040202020205"/>
              </a:defRPr>
            </a:lvl1pPr>
          </a:lstStyle>
          <a:p>
            <a:r>
              <a:t>A string is a sequence of characters.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reate a String"/>
          <p:cNvSpPr txBox="1"/>
          <p:nvPr/>
        </p:nvSpPr>
        <p:spPr>
          <a:xfrm>
            <a:off x="4097855" y="670091"/>
            <a:ext cx="4809091" cy="905981"/>
          </a:xfrm>
          <a:prstGeom prst="rect">
            <a:avLst/>
          </a:prstGeom>
          <a:ln w="12700">
            <a:miter lim="400000"/>
          </a:ln>
        </p:spPr>
        <p:txBody>
          <a:bodyPr wrap="none" lIns="50800" tIns="50800" rIns="50800" bIns="50800" anchor="ctr">
            <a:spAutoFit/>
          </a:bodyPr>
          <a:lstStyle>
            <a:lvl1pPr>
              <a:defRPr sz="5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Create a String</a:t>
            </a:r>
          </a:p>
        </p:txBody>
      </p:sp>
      <p:grpSp>
        <p:nvGrpSpPr>
          <p:cNvPr id="264" name="s1 = &quot;hello world&quot;…"/>
          <p:cNvGrpSpPr/>
          <p:nvPr/>
        </p:nvGrpSpPr>
        <p:grpSpPr>
          <a:xfrm>
            <a:off x="3609621" y="2194484"/>
            <a:ext cx="5785558" cy="1504764"/>
            <a:chOff x="0" y="0"/>
            <a:chExt cx="5785556" cy="1504763"/>
          </a:xfrm>
        </p:grpSpPr>
        <p:sp>
          <p:nvSpPr>
            <p:cNvPr id="263" name="s1 = &quot;hello world&quot;…"/>
            <p:cNvSpPr txBox="1"/>
            <p:nvPr/>
          </p:nvSpPr>
          <p:spPr>
            <a:xfrm>
              <a:off x="53881" y="53881"/>
              <a:ext cx="5677794" cy="1397001"/>
            </a:xfrm>
            <a:prstGeom prst="rect">
              <a:avLst/>
            </a:prstGeom>
            <a:noFill/>
            <a:ln>
              <a:noFill/>
            </a:ln>
            <a:effectLst/>
          </p:spPr>
          <p:txBody>
            <a:bodyPr wrap="none" lIns="50800" tIns="50800" rIns="50800" bIns="50800" numCol="1" anchor="ctr">
              <a:spAutoFit/>
            </a:bodyPr>
            <a:lstStyle/>
            <a:p>
              <a:pPr algn="l" defTabSz="457200">
                <a:defRPr sz="4000">
                  <a:solidFill>
                    <a:srgbClr val="008080"/>
                  </a:solidFill>
                  <a:latin typeface="Courier"/>
                  <a:ea typeface="Courier"/>
                  <a:cs typeface="Courier"/>
                  <a:sym typeface="Courier"/>
                </a:defRPr>
              </a:pPr>
              <a:r>
                <a:rPr b="0">
                  <a:solidFill>
                    <a:srgbClr val="000000"/>
                  </a:solidFill>
                </a:rPr>
                <a:t>s1 = </a:t>
              </a:r>
              <a:r>
                <a:t>"hello world"</a:t>
              </a:r>
            </a:p>
            <a:p>
              <a:pPr algn="l" defTabSz="457200">
                <a:defRPr sz="4000" b="0">
                  <a:solidFill>
                    <a:srgbClr val="011480"/>
                  </a:solidFill>
                  <a:latin typeface="Courier"/>
                  <a:ea typeface="Courier"/>
                  <a:cs typeface="Courier"/>
                  <a:sym typeface="Courier"/>
                </a:defRPr>
              </a:pPr>
              <a:r>
                <a:t>print</a:t>
              </a:r>
              <a:r>
                <a:rPr>
                  <a:solidFill>
                    <a:srgbClr val="000000"/>
                  </a:solidFill>
                </a:rPr>
                <a:t>(s1)</a:t>
              </a:r>
              <a:endParaRPr>
                <a:solidFill>
                  <a:srgbClr val="000000"/>
                </a:solidFill>
              </a:endParaRPr>
            </a:p>
          </p:txBody>
        </p:sp>
        <p:pic>
          <p:nvPicPr>
            <p:cNvPr id="262" name="s1 = &quot;hello world&quot;… s1 = &quot;hello world&quot;print(s1)" descr="s1 = &quot;hello world&quot;… s1 = &quot;hello world&quot;print(s1)"/>
            <p:cNvPicPr/>
            <p:nvPr/>
          </p:nvPicPr>
          <p:blipFill>
            <a:blip r:embed="rId1"/>
            <a:stretch>
              <a:fillRect/>
            </a:stretch>
          </p:blipFill>
          <p:spPr>
            <a:xfrm>
              <a:off x="-1" y="-1"/>
              <a:ext cx="5785558" cy="1504765"/>
            </a:xfrm>
            <a:prstGeom prst="rect">
              <a:avLst/>
            </a:prstGeom>
            <a:effectLst/>
          </p:spPr>
        </p:pic>
      </p:grpSp>
      <p:grpSp>
        <p:nvGrpSpPr>
          <p:cNvPr id="267" name="s3 = &quot;&quot;&quot;hello…"/>
          <p:cNvGrpSpPr/>
          <p:nvPr/>
        </p:nvGrpSpPr>
        <p:grpSpPr>
          <a:xfrm>
            <a:off x="1781223" y="6697177"/>
            <a:ext cx="4261309" cy="2114364"/>
            <a:chOff x="0" y="0"/>
            <a:chExt cx="4261308" cy="2114362"/>
          </a:xfrm>
        </p:grpSpPr>
        <p:sp>
          <p:nvSpPr>
            <p:cNvPr id="266" name="s3 = &quot;&quot;&quot;hello…"/>
            <p:cNvSpPr txBox="1"/>
            <p:nvPr/>
          </p:nvSpPr>
          <p:spPr>
            <a:xfrm>
              <a:off x="53881" y="53881"/>
              <a:ext cx="4153546" cy="2006601"/>
            </a:xfrm>
            <a:prstGeom prst="rect">
              <a:avLst/>
            </a:prstGeom>
            <a:noFill/>
            <a:ln>
              <a:noFill/>
            </a:ln>
            <a:effectLst/>
          </p:spPr>
          <p:txBody>
            <a:bodyPr wrap="none" lIns="50800" tIns="50800" rIns="50800" bIns="50800" numCol="1" anchor="ctr">
              <a:spAutoFit/>
            </a:bodyPr>
            <a:lstStyle/>
            <a:p>
              <a:pPr algn="l" defTabSz="457200">
                <a:defRPr sz="4000">
                  <a:solidFill>
                    <a:srgbClr val="008080"/>
                  </a:solidFill>
                  <a:latin typeface="Courier"/>
                  <a:ea typeface="Courier"/>
                  <a:cs typeface="Courier"/>
                  <a:sym typeface="Courier"/>
                </a:defRPr>
              </a:pPr>
              <a:r>
                <a:rPr b="0">
                  <a:solidFill>
                    <a:srgbClr val="000000"/>
                  </a:solidFill>
                </a:rPr>
                <a:t>s3 = </a:t>
              </a:r>
              <a:r>
                <a:t>"""hello</a:t>
              </a:r>
            </a:p>
            <a:p>
              <a:pPr algn="l" defTabSz="457200">
                <a:defRPr sz="4000">
                  <a:solidFill>
                    <a:srgbClr val="008080"/>
                  </a:solidFill>
                  <a:latin typeface="Courier"/>
                  <a:ea typeface="Courier"/>
                  <a:cs typeface="Courier"/>
                  <a:sym typeface="Courier"/>
                </a:defRPr>
              </a:pPr>
              <a:r>
                <a:t>world"""</a:t>
              </a:r>
            </a:p>
            <a:p>
              <a:pPr algn="l" defTabSz="457200">
                <a:defRPr sz="4000" b="0">
                  <a:solidFill>
                    <a:srgbClr val="011480"/>
                  </a:solidFill>
                  <a:latin typeface="Courier"/>
                  <a:ea typeface="Courier"/>
                  <a:cs typeface="Courier"/>
                  <a:sym typeface="Courier"/>
                </a:defRPr>
              </a:pPr>
              <a:r>
                <a:t>print</a:t>
              </a:r>
              <a:r>
                <a:rPr>
                  <a:solidFill>
                    <a:srgbClr val="000000"/>
                  </a:solidFill>
                </a:rPr>
                <a:t>(s3)</a:t>
              </a:r>
              <a:endParaRPr>
                <a:solidFill>
                  <a:srgbClr val="000000"/>
                </a:solidFill>
              </a:endParaRPr>
            </a:p>
          </p:txBody>
        </p:sp>
        <p:pic>
          <p:nvPicPr>
            <p:cNvPr id="265" name="s3 = &quot;&quot;&quot;hello… s3 = &quot;&quot;&quot;helloworld&quot;&quot;&quot;print(s3)" descr="s3 = &quot;&quot;&quot;hello… s3 = &quot;&quot;&quot;helloworld&quot;&quot;&quot;print(s3)"/>
            <p:cNvPicPr/>
            <p:nvPr/>
          </p:nvPicPr>
          <p:blipFill>
            <a:blip r:embed="rId2"/>
            <a:stretch>
              <a:fillRect/>
            </a:stretch>
          </p:blipFill>
          <p:spPr>
            <a:xfrm>
              <a:off x="-1" y="0"/>
              <a:ext cx="4261310" cy="2114364"/>
            </a:xfrm>
            <a:prstGeom prst="rect">
              <a:avLst/>
            </a:prstGeom>
            <a:effectLst/>
          </p:spPr>
        </p:pic>
      </p:grpSp>
      <p:grpSp>
        <p:nvGrpSpPr>
          <p:cNvPr id="270" name="s2 = 'hello world'…"/>
          <p:cNvGrpSpPr/>
          <p:nvPr/>
        </p:nvGrpSpPr>
        <p:grpSpPr>
          <a:xfrm>
            <a:off x="3609621" y="3978800"/>
            <a:ext cx="5785558" cy="1504765"/>
            <a:chOff x="0" y="0"/>
            <a:chExt cx="5785556" cy="1504763"/>
          </a:xfrm>
        </p:grpSpPr>
        <p:sp>
          <p:nvSpPr>
            <p:cNvPr id="269" name="s2 = 'hello world'…"/>
            <p:cNvSpPr txBox="1"/>
            <p:nvPr/>
          </p:nvSpPr>
          <p:spPr>
            <a:xfrm>
              <a:off x="53881" y="53881"/>
              <a:ext cx="5677794" cy="1397001"/>
            </a:xfrm>
            <a:prstGeom prst="rect">
              <a:avLst/>
            </a:prstGeom>
            <a:noFill/>
            <a:ln>
              <a:noFill/>
            </a:ln>
            <a:effectLst/>
          </p:spPr>
          <p:txBody>
            <a:bodyPr wrap="none" lIns="50800" tIns="50800" rIns="50800" bIns="50800" numCol="1" anchor="ctr">
              <a:spAutoFit/>
            </a:bodyPr>
            <a:lstStyle/>
            <a:p>
              <a:pPr algn="l" defTabSz="457200">
                <a:defRPr sz="4000">
                  <a:solidFill>
                    <a:srgbClr val="008080"/>
                  </a:solidFill>
                  <a:latin typeface="Courier"/>
                  <a:ea typeface="Courier"/>
                  <a:cs typeface="Courier"/>
                  <a:sym typeface="Courier"/>
                </a:defRPr>
              </a:pPr>
              <a:r>
                <a:rPr b="0">
                  <a:solidFill>
                    <a:srgbClr val="000000"/>
                  </a:solidFill>
                </a:rPr>
                <a:t>s2 = </a:t>
              </a:r>
              <a:r>
                <a:t>'hello world'</a:t>
              </a:r>
            </a:p>
            <a:p>
              <a:pPr algn="l" defTabSz="457200">
                <a:defRPr sz="4000" b="0">
                  <a:solidFill>
                    <a:srgbClr val="011480"/>
                  </a:solidFill>
                  <a:latin typeface="Courier"/>
                  <a:ea typeface="Courier"/>
                  <a:cs typeface="Courier"/>
                  <a:sym typeface="Courier"/>
                </a:defRPr>
              </a:pPr>
              <a:r>
                <a:t>print</a:t>
              </a:r>
              <a:r>
                <a:rPr>
                  <a:solidFill>
                    <a:srgbClr val="000000"/>
                  </a:solidFill>
                </a:rPr>
                <a:t>(s2)</a:t>
              </a:r>
              <a:endParaRPr>
                <a:solidFill>
                  <a:srgbClr val="000000"/>
                </a:solidFill>
              </a:endParaRPr>
            </a:p>
          </p:txBody>
        </p:sp>
        <p:pic>
          <p:nvPicPr>
            <p:cNvPr id="268" name="s2 = 'hello world'… s2 = 'hello world'print(s2)" descr="s2 = 'hello world'… s2 = 'hello world'print(s2)"/>
            <p:cNvPicPr/>
            <p:nvPr/>
          </p:nvPicPr>
          <p:blipFill>
            <a:blip r:embed="rId1"/>
            <a:stretch>
              <a:fillRect/>
            </a:stretch>
          </p:blipFill>
          <p:spPr>
            <a:xfrm>
              <a:off x="-1" y="-1"/>
              <a:ext cx="5785558" cy="1504765"/>
            </a:xfrm>
            <a:prstGeom prst="rect">
              <a:avLst/>
            </a:prstGeom>
            <a:effectLst/>
          </p:spPr>
        </p:pic>
      </p:grpSp>
      <p:grpSp>
        <p:nvGrpSpPr>
          <p:cNvPr id="273" name="箭头"/>
          <p:cNvGrpSpPr/>
          <p:nvPr/>
        </p:nvGrpSpPr>
        <p:grpSpPr>
          <a:xfrm>
            <a:off x="6613821" y="7428439"/>
            <a:ext cx="1316849" cy="651841"/>
            <a:chOff x="0" y="0"/>
            <a:chExt cx="1316848" cy="651840"/>
          </a:xfrm>
        </p:grpSpPr>
        <p:sp>
          <p:nvSpPr>
            <p:cNvPr id="272" name="箭头"/>
            <p:cNvSpPr/>
            <p:nvPr/>
          </p:nvSpPr>
          <p:spPr>
            <a:xfrm>
              <a:off x="38100" y="70796"/>
              <a:ext cx="1209582" cy="510249"/>
            </a:xfrm>
            <a:prstGeom prst="rightArrow">
              <a:avLst>
                <a:gd name="adj1" fmla="val 24809"/>
                <a:gd name="adj2" fmla="val 75757"/>
              </a:avLst>
            </a:prstGeom>
            <a:solidFill>
              <a:srgbClr val="929292"/>
            </a:solidFill>
            <a:ln>
              <a:noFill/>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panose="02000503000000020004"/>
                </a:defRPr>
              </a:pPr>
            </a:p>
          </p:txBody>
        </p:sp>
        <p:pic>
          <p:nvPicPr>
            <p:cNvPr id="271" name="箭头 箭头" descr="箭头 箭头"/>
            <p:cNvPicPr/>
            <p:nvPr/>
          </p:nvPicPr>
          <p:blipFill>
            <a:blip r:embed="rId3"/>
            <a:stretch>
              <a:fillRect/>
            </a:stretch>
          </p:blipFill>
          <p:spPr>
            <a:xfrm>
              <a:off x="0" y="-1"/>
              <a:ext cx="1316849" cy="651842"/>
            </a:xfrm>
            <a:prstGeom prst="rect">
              <a:avLst/>
            </a:prstGeom>
            <a:effectLst/>
          </p:spPr>
        </p:pic>
      </p:grpSp>
      <p:sp>
        <p:nvSpPr>
          <p:cNvPr id="274" name="Output:…"/>
          <p:cNvSpPr txBox="1"/>
          <p:nvPr/>
        </p:nvSpPr>
        <p:spPr>
          <a:xfrm>
            <a:off x="8501959" y="6789159"/>
            <a:ext cx="2248248" cy="1930401"/>
          </a:xfrm>
          <a:prstGeom prst="rect">
            <a:avLst/>
          </a:prstGeom>
          <a:ln w="12700">
            <a:miter lim="400000"/>
          </a:ln>
        </p:spPr>
        <p:txBody>
          <a:bodyPr wrap="none" lIns="50800" tIns="50800" rIns="50800" bIns="50800" anchor="ctr">
            <a:spAutoFit/>
          </a:bodyPr>
          <a:lstStyle/>
          <a:p>
            <a:pPr algn="just">
              <a:defRPr sz="4000">
                <a:latin typeface="Courier"/>
                <a:ea typeface="Courier"/>
                <a:cs typeface="Courier"/>
                <a:sym typeface="Courier"/>
              </a:defRPr>
            </a:pPr>
            <a:r>
              <a:rPr>
                <a:solidFill>
                  <a:srgbClr val="0C417C"/>
                </a:solidFill>
              </a:rPr>
              <a:t>Output:</a:t>
            </a:r>
            <a:endParaRPr>
              <a:solidFill>
                <a:srgbClr val="0C417C"/>
              </a:solidFill>
            </a:endParaRPr>
          </a:p>
          <a:p>
            <a:pPr algn="just">
              <a:defRPr sz="4000" b="0">
                <a:latin typeface="Courier"/>
                <a:ea typeface="Courier"/>
                <a:cs typeface="Courier"/>
                <a:sym typeface="Courier"/>
              </a:defRPr>
            </a:pPr>
            <a:r>
              <a:rPr>
                <a:solidFill>
                  <a:srgbClr val="0C417C"/>
                </a:solidFill>
              </a:rPr>
              <a:t>hello</a:t>
            </a:r>
            <a:endParaRPr>
              <a:solidFill>
                <a:srgbClr val="0C417C"/>
              </a:solidFill>
            </a:endParaRPr>
          </a:p>
          <a:p>
            <a:pPr algn="just">
              <a:defRPr sz="4000" b="0">
                <a:latin typeface="Courier"/>
                <a:ea typeface="Courier"/>
                <a:cs typeface="Courier"/>
                <a:sym typeface="Courier"/>
              </a:defRPr>
            </a:pPr>
            <a:r>
              <a:rPr>
                <a:solidFill>
                  <a:srgbClr val="0C417C"/>
                </a:solidFill>
              </a:rPr>
              <a:t>world</a:t>
            </a:r>
            <a:endParaRPr>
              <a:solidFill>
                <a:srgbClr val="0C417C"/>
              </a:solidFill>
            </a:endParaRPr>
          </a:p>
        </p:txBody>
      </p:sp>
      <p:sp>
        <p:nvSpPr>
          <p:cNvPr id="275" name="We can also create a multiline string:"/>
          <p:cNvSpPr txBox="1"/>
          <p:nvPr/>
        </p:nvSpPr>
        <p:spPr>
          <a:xfrm>
            <a:off x="906666" y="5763117"/>
            <a:ext cx="10306801" cy="654507"/>
          </a:xfrm>
          <a:prstGeom prst="rect">
            <a:avLst/>
          </a:prstGeom>
          <a:ln w="12700">
            <a:miter lim="400000"/>
          </a:ln>
        </p:spPr>
        <p:txBody>
          <a:bodyPr lIns="50800" tIns="50800" rIns="50800" bIns="50800" anchor="ctr">
            <a:spAutoFit/>
          </a:bodyPr>
          <a:lstStyle>
            <a:lvl1pPr algn="just">
              <a:defRPr sz="3500" b="0">
                <a:solidFill>
                  <a:srgbClr val="0C417C"/>
                </a:solidFill>
                <a:latin typeface="Chalkboard" panose="03050602040202020205"/>
                <a:ea typeface="Chalkboard" panose="03050602040202020205"/>
                <a:cs typeface="Chalkboard" panose="03050602040202020205"/>
                <a:sym typeface="Chalkboard" panose="03050602040202020205"/>
              </a:defRPr>
            </a:lvl1pPr>
          </a:lstStyle>
          <a:p>
            <a:r>
              <a:t>We can also create a multiline string:</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tr()"/>
          <p:cNvSpPr txBox="1"/>
          <p:nvPr/>
        </p:nvSpPr>
        <p:spPr>
          <a:xfrm>
            <a:off x="5528253" y="4260394"/>
            <a:ext cx="1948294" cy="1232813"/>
          </a:xfrm>
          <a:prstGeom prst="rect">
            <a:avLst/>
          </a:prstGeom>
          <a:ln w="12700">
            <a:miter lim="400000"/>
          </a:ln>
        </p:spPr>
        <p:txBody>
          <a:bodyPr wrap="none" lIns="50800" tIns="50800" rIns="50800" bIns="50800" anchor="b">
            <a:normAutofit/>
          </a:bodyPr>
          <a:lstStyle>
            <a:lvl1pPr>
              <a:defRPr sz="7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str()</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yntaxError: invalid syntax"/>
          <p:cNvSpPr txBox="1"/>
          <p:nvPr/>
        </p:nvSpPr>
        <p:spPr>
          <a:xfrm>
            <a:off x="2365813" y="845213"/>
            <a:ext cx="8273174" cy="905981"/>
          </a:xfrm>
          <a:prstGeom prst="rect">
            <a:avLst/>
          </a:prstGeom>
          <a:ln w="12700">
            <a:miter lim="400000"/>
          </a:ln>
        </p:spPr>
        <p:txBody>
          <a:bodyPr wrap="none" lIns="50800" tIns="50800" rIns="50800" bIns="50800" anchor="ctr">
            <a:spAutoFit/>
          </a:bodyPr>
          <a:lstStyle>
            <a:lvl1pPr>
              <a:defRPr sz="5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SyntaxError: invalid syntax</a:t>
            </a:r>
          </a:p>
        </p:txBody>
      </p:sp>
      <p:grpSp>
        <p:nvGrpSpPr>
          <p:cNvPr id="282" name="s1 = &quot;He said, &quot;what's there?&quot;&quot;"/>
          <p:cNvGrpSpPr/>
          <p:nvPr/>
        </p:nvGrpSpPr>
        <p:grpSpPr>
          <a:xfrm>
            <a:off x="1700519" y="3779997"/>
            <a:ext cx="9687281" cy="833843"/>
            <a:chOff x="0" y="0"/>
            <a:chExt cx="9687280" cy="833842"/>
          </a:xfrm>
        </p:grpSpPr>
        <p:sp>
          <p:nvSpPr>
            <p:cNvPr id="281" name="s1 = &quot;He said, &quot;what's there?&quot;&quot;"/>
            <p:cNvSpPr txBox="1"/>
            <p:nvPr/>
          </p:nvSpPr>
          <p:spPr>
            <a:xfrm>
              <a:off x="35921" y="35921"/>
              <a:ext cx="9615438" cy="762001"/>
            </a:xfrm>
            <a:prstGeom prst="rect">
              <a:avLst/>
            </a:prstGeom>
            <a:noFill/>
            <a:ln>
              <a:noFill/>
            </a:ln>
            <a:effectLst/>
          </p:spPr>
          <p:txBody>
            <a:bodyPr wrap="none" lIns="50800" tIns="50800" rIns="50800" bIns="50800" numCol="1" anchor="ctr">
              <a:spAutoFit/>
            </a:bodyPr>
            <a:lstStyle/>
            <a:p>
              <a:pPr algn="l" defTabSz="457200">
                <a:defRPr sz="4000">
                  <a:solidFill>
                    <a:srgbClr val="008080"/>
                  </a:solidFill>
                  <a:latin typeface="Courier"/>
                  <a:ea typeface="Courier"/>
                  <a:cs typeface="Courier"/>
                  <a:sym typeface="Courier"/>
                </a:defRPr>
              </a:pPr>
              <a:r>
                <a:rPr b="0">
                  <a:solidFill>
                    <a:srgbClr val="000000"/>
                  </a:solidFill>
                </a:rPr>
                <a:t>s1 = </a:t>
              </a:r>
              <a:r>
                <a:t>"He said, "</a:t>
              </a:r>
              <a:r>
                <a:rPr b="0">
                  <a:solidFill>
                    <a:srgbClr val="000000"/>
                  </a:solidFill>
                </a:rPr>
                <a:t>what</a:t>
              </a:r>
              <a:r>
                <a:t>'s there?""</a:t>
              </a:r>
            </a:p>
          </p:txBody>
        </p:sp>
        <p:pic>
          <p:nvPicPr>
            <p:cNvPr id="280" name="s1 = &quot;He said, &quot;what's there?&quot;&quot; s1 = &quot;He said, &quot;what's there?&quot;&quot;" descr="s1 = &quot;He said, &quot;what's there?&quot;&quot; s1 = &quot;He said, &quot;what's there?&quot;&quot;"/>
            <p:cNvPicPr/>
            <p:nvPr/>
          </p:nvPicPr>
          <p:blipFill>
            <a:blip r:embed="rId1"/>
            <a:stretch>
              <a:fillRect/>
            </a:stretch>
          </p:blipFill>
          <p:spPr>
            <a:xfrm>
              <a:off x="-1" y="0"/>
              <a:ext cx="9687281" cy="833843"/>
            </a:xfrm>
            <a:prstGeom prst="rect">
              <a:avLst/>
            </a:prstGeom>
            <a:effectLst/>
          </p:spPr>
        </p:pic>
      </p:grpSp>
      <p:pic>
        <p:nvPicPr>
          <p:cNvPr id="299" name="连接线" descr="连接线"/>
          <p:cNvPicPr/>
          <p:nvPr/>
        </p:nvPicPr>
        <p:blipFill>
          <a:blip r:embed="rId2"/>
          <a:stretch>
            <a:fillRect/>
          </a:stretch>
        </p:blipFill>
        <p:spPr>
          <a:xfrm>
            <a:off x="3042285" y="2941955"/>
            <a:ext cx="2831465" cy="905510"/>
          </a:xfrm>
          <a:prstGeom prst="rect">
            <a:avLst/>
          </a:prstGeom>
        </p:spPr>
      </p:pic>
      <p:pic>
        <p:nvPicPr>
          <p:cNvPr id="301" name="连接线" descr="连接线"/>
          <p:cNvPicPr/>
          <p:nvPr/>
        </p:nvPicPr>
        <p:blipFill>
          <a:blip r:embed="rId3"/>
          <a:stretch>
            <a:fillRect/>
          </a:stretch>
        </p:blipFill>
        <p:spPr>
          <a:xfrm>
            <a:off x="6875145" y="2402205"/>
            <a:ext cx="2787015" cy="1557020"/>
          </a:xfrm>
          <a:prstGeom prst="rect">
            <a:avLst/>
          </a:prstGeom>
        </p:spPr>
      </p:pic>
      <p:sp>
        <p:nvSpPr>
          <p:cNvPr id="285" name="Not Matching"/>
          <p:cNvSpPr txBox="1"/>
          <p:nvPr/>
        </p:nvSpPr>
        <p:spPr>
          <a:xfrm>
            <a:off x="9723198" y="2251054"/>
            <a:ext cx="2403248" cy="566449"/>
          </a:xfrm>
          <a:prstGeom prst="rect">
            <a:avLst/>
          </a:prstGeom>
          <a:ln w="12700">
            <a:miter lim="400000"/>
          </a:ln>
        </p:spPr>
        <p:txBody>
          <a:bodyPr wrap="none" lIns="50800" tIns="50800" rIns="50800" bIns="50800" anchor="ctr">
            <a:spAutoFit/>
          </a:bodyPr>
          <a:lstStyle>
            <a:lvl1pPr algn="just">
              <a:defRPr sz="3000" b="0">
                <a:solidFill>
                  <a:srgbClr val="0D407B"/>
                </a:solidFill>
                <a:latin typeface="Chalkboard" panose="03050602040202020205"/>
                <a:ea typeface="Chalkboard" panose="03050602040202020205"/>
                <a:cs typeface="Chalkboard" panose="03050602040202020205"/>
                <a:sym typeface="Chalkboard" panose="03050602040202020205"/>
              </a:defRPr>
            </a:lvl1pPr>
          </a:lstStyle>
          <a:p>
            <a:r>
              <a:t>Not Matching</a:t>
            </a:r>
          </a:p>
        </p:txBody>
      </p:sp>
      <p:pic>
        <p:nvPicPr>
          <p:cNvPr id="303" name="连接线" descr="连接线"/>
          <p:cNvPicPr/>
          <p:nvPr/>
        </p:nvPicPr>
        <p:blipFill>
          <a:blip r:embed="rId4"/>
          <a:stretch>
            <a:fillRect/>
          </a:stretch>
        </p:blipFill>
        <p:spPr>
          <a:xfrm>
            <a:off x="9009875" y="3390810"/>
            <a:ext cx="497448" cy="568076"/>
          </a:xfrm>
          <a:prstGeom prst="rect">
            <a:avLst/>
          </a:prstGeom>
        </p:spPr>
      </p:pic>
      <p:pic>
        <p:nvPicPr>
          <p:cNvPr id="287" name="圆形 圆形" descr="圆形 圆形"/>
          <p:cNvPicPr/>
          <p:nvPr/>
        </p:nvPicPr>
        <p:blipFill>
          <a:blip r:embed="rId5"/>
          <a:stretch>
            <a:fillRect/>
          </a:stretch>
        </p:blipFill>
        <p:spPr>
          <a:xfrm>
            <a:off x="5590066" y="3569538"/>
            <a:ext cx="1346201" cy="1346201"/>
          </a:xfrm>
          <a:prstGeom prst="rect">
            <a:avLst/>
          </a:prstGeom>
        </p:spPr>
      </p:pic>
      <p:sp>
        <p:nvSpPr>
          <p:cNvPr id="289" name="Not between double quotes"/>
          <p:cNvSpPr txBox="1"/>
          <p:nvPr/>
        </p:nvSpPr>
        <p:spPr>
          <a:xfrm>
            <a:off x="4228260" y="5922485"/>
            <a:ext cx="4781866" cy="566449"/>
          </a:xfrm>
          <a:prstGeom prst="rect">
            <a:avLst/>
          </a:prstGeom>
          <a:ln w="12700">
            <a:miter lim="400000"/>
          </a:ln>
        </p:spPr>
        <p:txBody>
          <a:bodyPr wrap="none" lIns="50800" tIns="50800" rIns="50800" bIns="50800" anchor="ctr">
            <a:spAutoFit/>
          </a:bodyPr>
          <a:lstStyle>
            <a:lvl1pPr algn="just">
              <a:defRPr sz="3000" b="0">
                <a:solidFill>
                  <a:srgbClr val="0D407B"/>
                </a:solidFill>
                <a:latin typeface="Chalkboard" panose="03050602040202020205"/>
                <a:ea typeface="Chalkboard" panose="03050602040202020205"/>
                <a:cs typeface="Chalkboard" panose="03050602040202020205"/>
                <a:sym typeface="Chalkboard" panose="03050602040202020205"/>
              </a:defRPr>
            </a:lvl1pPr>
          </a:lstStyle>
          <a:p>
            <a:r>
              <a:t>Not between double quotes</a:t>
            </a:r>
          </a:p>
        </p:txBody>
      </p:sp>
      <p:grpSp>
        <p:nvGrpSpPr>
          <p:cNvPr id="292" name="箭头"/>
          <p:cNvGrpSpPr/>
          <p:nvPr/>
        </p:nvGrpSpPr>
        <p:grpSpPr>
          <a:xfrm rot="5394044">
            <a:off x="6728194" y="5063862"/>
            <a:ext cx="1084036" cy="815762"/>
            <a:chOff x="0" y="0"/>
            <a:chExt cx="1084034" cy="815760"/>
          </a:xfrm>
        </p:grpSpPr>
        <p:sp>
          <p:nvSpPr>
            <p:cNvPr id="291" name="箭头"/>
            <p:cNvSpPr/>
            <p:nvPr/>
          </p:nvSpPr>
          <p:spPr>
            <a:xfrm>
              <a:off x="38099" y="79791"/>
              <a:ext cx="985331" cy="656179"/>
            </a:xfrm>
            <a:prstGeom prst="rightArrow">
              <a:avLst>
                <a:gd name="adj1" fmla="val 24809"/>
                <a:gd name="adj2" fmla="val 61852"/>
              </a:avLst>
            </a:prstGeom>
            <a:solidFill>
              <a:srgbClr val="929292"/>
            </a:solidFill>
            <a:ln>
              <a:noFill/>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panose="02000503000000020004"/>
                </a:defRPr>
              </a:pPr>
            </a:p>
          </p:txBody>
        </p:sp>
        <p:pic>
          <p:nvPicPr>
            <p:cNvPr id="290" name="箭头 箭头" descr="箭头 箭头"/>
            <p:cNvPicPr/>
            <p:nvPr/>
          </p:nvPicPr>
          <p:blipFill>
            <a:blip r:embed="rId6"/>
            <a:stretch>
              <a:fillRect/>
            </a:stretch>
          </p:blipFill>
          <p:spPr>
            <a:xfrm>
              <a:off x="0" y="-1"/>
              <a:ext cx="1084035" cy="815762"/>
            </a:xfrm>
            <a:prstGeom prst="rect">
              <a:avLst/>
            </a:prstGeom>
            <a:effectLst/>
          </p:spPr>
        </p:pic>
      </p:grpSp>
      <p:sp>
        <p:nvSpPr>
          <p:cNvPr id="293" name="Matching"/>
          <p:cNvSpPr txBox="1"/>
          <p:nvPr/>
        </p:nvSpPr>
        <p:spPr>
          <a:xfrm>
            <a:off x="4172827" y="2362542"/>
            <a:ext cx="1667349" cy="566449"/>
          </a:xfrm>
          <a:prstGeom prst="rect">
            <a:avLst/>
          </a:prstGeom>
          <a:ln w="12700">
            <a:miter lim="400000"/>
          </a:ln>
        </p:spPr>
        <p:txBody>
          <a:bodyPr wrap="none" lIns="50800" tIns="50800" rIns="50800" bIns="50800" anchor="ctr">
            <a:spAutoFit/>
          </a:bodyPr>
          <a:lstStyle>
            <a:lvl1pPr algn="just">
              <a:defRPr sz="3000" b="0">
                <a:solidFill>
                  <a:srgbClr val="0D407B"/>
                </a:solidFill>
                <a:latin typeface="Chalkboard" panose="03050602040202020205"/>
                <a:ea typeface="Chalkboard" panose="03050602040202020205"/>
                <a:cs typeface="Chalkboard" panose="03050602040202020205"/>
                <a:sym typeface="Chalkboard" panose="03050602040202020205"/>
              </a:defRPr>
            </a:lvl1pPr>
          </a:lstStyle>
          <a:p>
            <a:r>
              <a:t>Matching</a:t>
            </a:r>
          </a:p>
        </p:txBody>
      </p:sp>
      <p:sp>
        <p:nvSpPr>
          <p:cNvPr id="294" name="Matching"/>
          <p:cNvSpPr txBox="1"/>
          <p:nvPr/>
        </p:nvSpPr>
        <p:spPr>
          <a:xfrm>
            <a:off x="8375168" y="2918838"/>
            <a:ext cx="1667350" cy="566449"/>
          </a:xfrm>
          <a:prstGeom prst="rect">
            <a:avLst/>
          </a:prstGeom>
          <a:ln w="12700">
            <a:miter lim="400000"/>
          </a:ln>
        </p:spPr>
        <p:txBody>
          <a:bodyPr wrap="none" lIns="50800" tIns="50800" rIns="50800" bIns="50800" anchor="ctr">
            <a:spAutoFit/>
          </a:bodyPr>
          <a:lstStyle>
            <a:lvl1pPr algn="just">
              <a:defRPr sz="3000" b="0">
                <a:solidFill>
                  <a:srgbClr val="0D407B"/>
                </a:solidFill>
                <a:latin typeface="Chalkboard" panose="03050602040202020205"/>
                <a:ea typeface="Chalkboard" panose="03050602040202020205"/>
                <a:cs typeface="Chalkboard" panose="03050602040202020205"/>
                <a:sym typeface="Chalkboard" panose="03050602040202020205"/>
              </a:defRPr>
            </a:lvl1pPr>
          </a:lstStyle>
          <a:p>
            <a:r>
              <a:t>Matching</a:t>
            </a:r>
          </a:p>
        </p:txBody>
      </p:sp>
      <p:sp>
        <p:nvSpPr>
          <p:cNvPr id="295" name="Use \ to correct errors"/>
          <p:cNvSpPr txBox="1"/>
          <p:nvPr/>
        </p:nvSpPr>
        <p:spPr>
          <a:xfrm>
            <a:off x="1135852" y="6913366"/>
            <a:ext cx="4189949" cy="566449"/>
          </a:xfrm>
          <a:prstGeom prst="rect">
            <a:avLst/>
          </a:prstGeom>
          <a:ln w="12700">
            <a:miter lim="400000"/>
          </a:ln>
        </p:spPr>
        <p:txBody>
          <a:bodyPr wrap="none" lIns="50800" tIns="50800" rIns="50800" bIns="50800" anchor="ctr">
            <a:spAutoFit/>
          </a:bodyPr>
          <a:lstStyle>
            <a:lvl1pPr algn="just">
              <a:defRPr sz="3000" b="0">
                <a:solidFill>
                  <a:srgbClr val="0D407B"/>
                </a:solidFill>
                <a:latin typeface="Chalkboard" panose="03050602040202020205"/>
                <a:ea typeface="Chalkboard" panose="03050602040202020205"/>
                <a:cs typeface="Chalkboard" panose="03050602040202020205"/>
                <a:sym typeface="Chalkboard" panose="03050602040202020205"/>
              </a:defRPr>
            </a:lvl1pPr>
          </a:lstStyle>
          <a:p>
            <a:r>
              <a:t>Use \ to correct errors</a:t>
            </a:r>
          </a:p>
        </p:txBody>
      </p:sp>
      <p:grpSp>
        <p:nvGrpSpPr>
          <p:cNvPr id="298" name="s1 = &quot;He said, \&quot;what\'s there?\&quot;&quot;"/>
          <p:cNvGrpSpPr/>
          <p:nvPr/>
        </p:nvGrpSpPr>
        <p:grpSpPr>
          <a:xfrm>
            <a:off x="1084763" y="7543556"/>
            <a:ext cx="8010608" cy="681443"/>
            <a:chOff x="0" y="0"/>
            <a:chExt cx="8010607" cy="681442"/>
          </a:xfrm>
        </p:grpSpPr>
        <p:sp>
          <p:nvSpPr>
            <p:cNvPr id="297" name="s1 = &quot;He said, \&quot;what\'s there?\&quot;&quot;"/>
            <p:cNvSpPr txBox="1"/>
            <p:nvPr/>
          </p:nvSpPr>
          <p:spPr>
            <a:xfrm>
              <a:off x="35921" y="35921"/>
              <a:ext cx="7938766" cy="609601"/>
            </a:xfrm>
            <a:prstGeom prst="rect">
              <a:avLst/>
            </a:prstGeom>
            <a:noFill/>
            <a:ln>
              <a:noFill/>
            </a:ln>
            <a:effectLst/>
          </p:spPr>
          <p:txBody>
            <a:bodyPr wrap="none" lIns="50800" tIns="50800" rIns="50800" bIns="50800" numCol="1" anchor="ctr">
              <a:spAutoFit/>
            </a:bodyPr>
            <a:lstStyle/>
            <a:p>
              <a:pPr algn="l" defTabSz="457200">
                <a:defRPr sz="3000">
                  <a:solidFill>
                    <a:srgbClr val="008080"/>
                  </a:solidFill>
                  <a:latin typeface="Courier"/>
                  <a:ea typeface="Courier"/>
                  <a:cs typeface="Courier"/>
                  <a:sym typeface="Courier"/>
                </a:defRPr>
              </a:pPr>
              <a:r>
                <a:rPr b="0">
                  <a:solidFill>
                    <a:srgbClr val="000000"/>
                  </a:solidFill>
                </a:rPr>
                <a:t>s1 = </a:t>
              </a:r>
              <a:r>
                <a:t>"He said, </a:t>
              </a:r>
              <a:r>
                <a:rPr>
                  <a:solidFill>
                    <a:srgbClr val="011480"/>
                  </a:solidFill>
                </a:rPr>
                <a:t>\"</a:t>
              </a:r>
              <a:r>
                <a:t>what</a:t>
              </a:r>
              <a:r>
                <a:rPr>
                  <a:solidFill>
                    <a:srgbClr val="011480"/>
                  </a:solidFill>
                </a:rPr>
                <a:t>\'</a:t>
              </a:r>
              <a:r>
                <a:t>s there?</a:t>
              </a:r>
              <a:r>
                <a:rPr>
                  <a:solidFill>
                    <a:srgbClr val="011480"/>
                  </a:solidFill>
                </a:rPr>
                <a:t>\"</a:t>
              </a:r>
              <a:r>
                <a:t>"</a:t>
              </a:r>
            </a:p>
          </p:txBody>
        </p:sp>
        <p:pic>
          <p:nvPicPr>
            <p:cNvPr id="296" name="s1 = &quot;He said, \&quot;what\'s there?\&quot;&quot; s1 = &quot;He said, \&quot;what\'s there?\&quot;&quot;" descr="s1 = &quot;He said, \&quot;what\'s there?\&quot;&quot; s1 = &quot;He said, \&quot;what\'s there?\&quot;&quot;"/>
            <p:cNvPicPr/>
            <p:nvPr/>
          </p:nvPicPr>
          <p:blipFill>
            <a:blip r:embed="rId7"/>
            <a:stretch>
              <a:fillRect/>
            </a:stretch>
          </p:blipFill>
          <p:spPr>
            <a:xfrm>
              <a:off x="-1" y="0"/>
              <a:ext cx="8010609" cy="681443"/>
            </a:xfrm>
            <a:prstGeom prst="rect">
              <a:avLst/>
            </a:prstGeom>
            <a:effectLst/>
          </p:spPr>
        </p:pic>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Accessing value in a String"/>
          <p:cNvSpPr txBox="1"/>
          <p:nvPr/>
        </p:nvSpPr>
        <p:spPr>
          <a:xfrm>
            <a:off x="2388617" y="768353"/>
            <a:ext cx="8227566" cy="905981"/>
          </a:xfrm>
          <a:prstGeom prst="rect">
            <a:avLst/>
          </a:prstGeom>
          <a:ln w="12700">
            <a:miter lim="400000"/>
          </a:ln>
        </p:spPr>
        <p:txBody>
          <a:bodyPr wrap="none" lIns="50800" tIns="50800" rIns="50800" bIns="50800" anchor="ctr">
            <a:spAutoFit/>
          </a:bodyPr>
          <a:lstStyle>
            <a:lvl1pPr>
              <a:defRPr sz="5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Accessing value in a String</a:t>
            </a:r>
          </a:p>
        </p:txBody>
      </p:sp>
      <p:grpSp>
        <p:nvGrpSpPr>
          <p:cNvPr id="309" name="s1 = &quot;python string is an sequence&quot;…"/>
          <p:cNvGrpSpPr/>
          <p:nvPr/>
        </p:nvGrpSpPr>
        <p:grpSpPr>
          <a:xfrm>
            <a:off x="1569847" y="2341518"/>
            <a:ext cx="9839706" cy="5070564"/>
            <a:chOff x="0" y="0"/>
            <a:chExt cx="9839704" cy="5070562"/>
          </a:xfrm>
        </p:grpSpPr>
        <p:sp>
          <p:nvSpPr>
            <p:cNvPr id="308" name="s1 = &quot;python string is an sequence&quot;…"/>
            <p:cNvSpPr txBox="1"/>
            <p:nvPr/>
          </p:nvSpPr>
          <p:spPr>
            <a:xfrm>
              <a:off x="35921" y="35921"/>
              <a:ext cx="9767863" cy="4998721"/>
            </a:xfrm>
            <a:prstGeom prst="rect">
              <a:avLst/>
            </a:prstGeom>
            <a:noFill/>
            <a:ln>
              <a:noFill/>
            </a:ln>
            <a:effectLst/>
          </p:spPr>
          <p:txBody>
            <a:bodyPr wrap="none" lIns="50800" tIns="50800" rIns="50800" bIns="50800" numCol="1" anchor="ctr">
              <a:spAutoFit/>
            </a:bodyPr>
            <a:lstStyle/>
            <a:p>
              <a:pPr algn="l" defTabSz="457200">
                <a:lnSpc>
                  <a:spcPct val="120000"/>
                </a:lnSpc>
                <a:defRPr sz="3000">
                  <a:solidFill>
                    <a:srgbClr val="008080"/>
                  </a:solidFill>
                  <a:latin typeface="Courier"/>
                  <a:ea typeface="Courier"/>
                  <a:cs typeface="Courier"/>
                  <a:sym typeface="Courier"/>
                </a:defRPr>
              </a:pPr>
              <a:r>
                <a:rPr b="0">
                  <a:solidFill>
                    <a:srgbClr val="000000"/>
                  </a:solidFill>
                </a:rPr>
                <a:t>s1 = </a:t>
              </a:r>
              <a:r>
                <a:t>"python string is an sequence"</a:t>
              </a:r>
            </a:p>
            <a:p>
              <a:pPr algn="l" defTabSz="457200">
                <a:lnSpc>
                  <a:spcPct val="120000"/>
                </a:lnSpc>
                <a:defRPr sz="3000">
                  <a:solidFill>
                    <a:srgbClr val="008080"/>
                  </a:solidFill>
                  <a:latin typeface="Courier"/>
                  <a:ea typeface="Courier"/>
                  <a:cs typeface="Courier"/>
                  <a:sym typeface="Courier"/>
                </a:defRPr>
              </a:pPr>
            </a:p>
            <a:p>
              <a:pPr algn="l" defTabSz="457200">
                <a:lnSpc>
                  <a:spcPct val="120000"/>
                </a:lnSpc>
                <a:defRPr sz="3000">
                  <a:solidFill>
                    <a:srgbClr val="008080"/>
                  </a:solidFill>
                  <a:latin typeface="Courier"/>
                  <a:ea typeface="Courier"/>
                  <a:cs typeface="Courier"/>
                  <a:sym typeface="Courier"/>
                </a:defRPr>
              </a:pPr>
              <a:r>
                <a:rPr b="0">
                  <a:solidFill>
                    <a:srgbClr val="011480"/>
                  </a:solidFill>
                </a:rPr>
                <a:t>print</a:t>
              </a:r>
              <a:r>
                <a:rPr b="0">
                  <a:solidFill>
                    <a:srgbClr val="000000"/>
                  </a:solidFill>
                </a:rPr>
                <a:t>(</a:t>
              </a:r>
              <a:r>
                <a:t>"length of this string : "</a:t>
              </a:r>
              <a:r>
                <a:rPr b="0">
                  <a:solidFill>
                    <a:srgbClr val="000000"/>
                  </a:solidFill>
                </a:rPr>
                <a:t>, </a:t>
              </a:r>
              <a:r>
                <a:rPr b="0">
                  <a:solidFill>
                    <a:srgbClr val="011480"/>
                  </a:solidFill>
                </a:rPr>
                <a:t>len</a:t>
              </a:r>
              <a:r>
                <a:rPr b="0">
                  <a:solidFill>
                    <a:srgbClr val="000000"/>
                  </a:solidFill>
                </a:rPr>
                <a:t>(s1))</a:t>
              </a:r>
              <a:endParaRPr b="0">
                <a:solidFill>
                  <a:srgbClr val="000000"/>
                </a:solidFill>
              </a:endParaRPr>
            </a:p>
            <a:p>
              <a:pPr algn="l" defTabSz="457200">
                <a:lnSpc>
                  <a:spcPct val="120000"/>
                </a:lnSpc>
                <a:defRPr sz="3000" b="0">
                  <a:latin typeface="Courier"/>
                  <a:ea typeface="Courier"/>
                  <a:cs typeface="Courier"/>
                  <a:sym typeface="Courier"/>
                </a:defRPr>
              </a:pPr>
            </a:p>
            <a:p>
              <a:pPr algn="l" defTabSz="457200">
                <a:lnSpc>
                  <a:spcPct val="120000"/>
                </a:lnSpc>
                <a:defRPr sz="3000" b="0" i="1">
                  <a:solidFill>
                    <a:srgbClr val="808080"/>
                  </a:solidFill>
                  <a:latin typeface="Courier"/>
                  <a:ea typeface="Courier"/>
                  <a:cs typeface="Courier"/>
                  <a:sym typeface="Courier"/>
                </a:defRPr>
              </a:pPr>
              <a:r>
                <a:t># gives the third character</a:t>
              </a:r>
            </a:p>
            <a:p>
              <a:pPr algn="l" defTabSz="457200">
                <a:lnSpc>
                  <a:spcPct val="120000"/>
                </a:lnSpc>
                <a:defRPr sz="3000" b="0">
                  <a:solidFill>
                    <a:srgbClr val="011480"/>
                  </a:solidFill>
                  <a:latin typeface="Courier"/>
                  <a:ea typeface="Courier"/>
                  <a:cs typeface="Courier"/>
                  <a:sym typeface="Courier"/>
                </a:defRPr>
              </a:pPr>
              <a:r>
                <a:t>print</a:t>
              </a:r>
              <a:r>
                <a:rPr>
                  <a:solidFill>
                    <a:srgbClr val="000000"/>
                  </a:solidFill>
                </a:rPr>
                <a:t>(s1[</a:t>
              </a:r>
              <a:r>
                <a:rPr>
                  <a:solidFill>
                    <a:srgbClr val="0432FF"/>
                  </a:solidFill>
                </a:rPr>
                <a:t>3</a:t>
              </a:r>
              <a:r>
                <a:rPr>
                  <a:solidFill>
                    <a:srgbClr val="000000"/>
                  </a:solidFill>
                </a:rPr>
                <a:t>])</a:t>
              </a:r>
              <a:endParaRPr>
                <a:solidFill>
                  <a:srgbClr val="000000"/>
                </a:solidFill>
              </a:endParaRPr>
            </a:p>
            <a:p>
              <a:pPr algn="l" defTabSz="457200">
                <a:lnSpc>
                  <a:spcPct val="120000"/>
                </a:lnSpc>
                <a:defRPr sz="3000" b="0">
                  <a:latin typeface="Courier"/>
                  <a:ea typeface="Courier"/>
                  <a:cs typeface="Courier"/>
                  <a:sym typeface="Courier"/>
                </a:defRPr>
              </a:pPr>
            </a:p>
            <a:p>
              <a:pPr algn="l" defTabSz="457200">
                <a:lnSpc>
                  <a:spcPct val="120000"/>
                </a:lnSpc>
                <a:defRPr sz="3000" b="0" i="1">
                  <a:solidFill>
                    <a:srgbClr val="808080"/>
                  </a:solidFill>
                  <a:latin typeface="Courier"/>
                  <a:ea typeface="Courier"/>
                  <a:cs typeface="Courier"/>
                  <a:sym typeface="Courier"/>
                </a:defRPr>
              </a:pPr>
              <a:r>
                <a:t># gives the second character from end</a:t>
              </a:r>
            </a:p>
            <a:p>
              <a:pPr algn="l" defTabSz="457200">
                <a:lnSpc>
                  <a:spcPct val="120000"/>
                </a:lnSpc>
                <a:defRPr sz="3000" b="0">
                  <a:solidFill>
                    <a:srgbClr val="011480"/>
                  </a:solidFill>
                  <a:latin typeface="Courier"/>
                  <a:ea typeface="Courier"/>
                  <a:cs typeface="Courier"/>
                  <a:sym typeface="Courier"/>
                </a:defRPr>
              </a:pPr>
              <a:r>
                <a:t>print</a:t>
              </a:r>
              <a:r>
                <a:rPr>
                  <a:solidFill>
                    <a:srgbClr val="000000"/>
                  </a:solidFill>
                </a:rPr>
                <a:t>(s1[-</a:t>
              </a:r>
              <a:r>
                <a:rPr>
                  <a:solidFill>
                    <a:srgbClr val="0432FF"/>
                  </a:solidFill>
                </a:rPr>
                <a:t>2</a:t>
              </a:r>
              <a:r>
                <a:rPr>
                  <a:solidFill>
                    <a:srgbClr val="000000"/>
                  </a:solidFill>
                </a:rPr>
                <a:t>])</a:t>
              </a:r>
              <a:endParaRPr>
                <a:solidFill>
                  <a:srgbClr val="000000"/>
                </a:solidFill>
              </a:endParaRPr>
            </a:p>
          </p:txBody>
        </p:sp>
        <p:pic>
          <p:nvPicPr>
            <p:cNvPr id="307" name="s1 = &quot;python string is an sequence&quot;… s1 = &quot;python string is an sequence&quot;print(&quot;length of this string : &quot;, len(s1))# gives the third characterprint(s1[3])# gives the second character from endprint(s1[-2])" descr="s1 = &quot;python string is an sequence&quot;… s1 = &quot;python string is an sequence&quot;print(&quot;length of this string : &quot;, len(s1))# gives the third characterprint(s1[3])# gives the second character from endprint(s1[-2])"/>
            <p:cNvPicPr/>
            <p:nvPr/>
          </p:nvPicPr>
          <p:blipFill>
            <a:blip r:embed="rId1"/>
            <a:stretch>
              <a:fillRect/>
            </a:stretch>
          </p:blipFill>
          <p:spPr>
            <a:xfrm>
              <a:off x="-1" y="0"/>
              <a:ext cx="9839706" cy="5070563"/>
            </a:xfrm>
            <a:prstGeom prst="rect">
              <a:avLst/>
            </a:prstGeom>
            <a:effectLst/>
          </p:spPr>
        </p:pic>
      </p:grpSp>
      <p:sp>
        <p:nvSpPr>
          <p:cNvPr id="310" name="len(sequence):…"/>
          <p:cNvSpPr txBox="1"/>
          <p:nvPr/>
        </p:nvSpPr>
        <p:spPr>
          <a:xfrm>
            <a:off x="3091607" y="7730609"/>
            <a:ext cx="6821585" cy="1527769"/>
          </a:xfrm>
          <a:prstGeom prst="rect">
            <a:avLst/>
          </a:prstGeom>
          <a:ln w="12700">
            <a:miter lim="400000"/>
          </a:ln>
        </p:spPr>
        <p:txBody>
          <a:bodyPr wrap="none" lIns="50800" tIns="50800" rIns="50800" bIns="50800" anchor="ctr">
            <a:spAutoFit/>
          </a:bodyPr>
          <a:lstStyle/>
          <a:p>
            <a:pPr algn="just">
              <a:lnSpc>
                <a:spcPct val="130000"/>
              </a:lnSpc>
              <a:defRPr sz="3500">
                <a:latin typeface="Chalkboard" panose="03050602040202020205"/>
                <a:ea typeface="Chalkboard" panose="03050602040202020205"/>
                <a:cs typeface="Chalkboard" panose="03050602040202020205"/>
                <a:sym typeface="Chalkboard" panose="03050602040202020205"/>
              </a:defRPr>
            </a:pPr>
            <a:r>
              <a:rPr>
                <a:solidFill>
                  <a:srgbClr val="EE743B"/>
                </a:solidFill>
              </a:rPr>
              <a:t>len</a:t>
            </a:r>
            <a:r>
              <a:rPr>
                <a:solidFill>
                  <a:srgbClr val="0D407B"/>
                </a:solidFill>
              </a:rPr>
              <a:t>(sequence):</a:t>
            </a:r>
            <a:endParaRPr>
              <a:solidFill>
                <a:srgbClr val="0D407B"/>
              </a:solidFill>
            </a:endParaRPr>
          </a:p>
          <a:p>
            <a:pPr algn="just">
              <a:lnSpc>
                <a:spcPct val="130000"/>
              </a:lnSpc>
              <a:defRPr sz="3500" b="0">
                <a:solidFill>
                  <a:srgbClr val="0C407C"/>
                </a:solidFill>
                <a:latin typeface="Chalkboard" panose="03050602040202020205"/>
                <a:ea typeface="Chalkboard" panose="03050602040202020205"/>
                <a:cs typeface="Chalkboard" panose="03050602040202020205"/>
                <a:sym typeface="Chalkboard" panose="03050602040202020205"/>
              </a:defRPr>
            </a:pPr>
            <a:r>
              <a:t>Return the length of a sequence.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4" name="s1 = &quot;string slicing example&quot;…"/>
          <p:cNvGrpSpPr/>
          <p:nvPr/>
        </p:nvGrpSpPr>
        <p:grpSpPr>
          <a:xfrm>
            <a:off x="1582547" y="1415979"/>
            <a:ext cx="9839706" cy="4974044"/>
            <a:chOff x="0" y="0"/>
            <a:chExt cx="9839704" cy="4974042"/>
          </a:xfrm>
        </p:grpSpPr>
        <p:sp>
          <p:nvSpPr>
            <p:cNvPr id="313" name="s1 = &quot;string slicing example&quot;…"/>
            <p:cNvSpPr txBox="1"/>
            <p:nvPr/>
          </p:nvSpPr>
          <p:spPr>
            <a:xfrm>
              <a:off x="35921" y="35921"/>
              <a:ext cx="9767863" cy="4902201"/>
            </a:xfrm>
            <a:prstGeom prst="rect">
              <a:avLst/>
            </a:prstGeom>
            <a:noFill/>
            <a:ln>
              <a:noFill/>
            </a:ln>
            <a:effectLst/>
          </p:spPr>
          <p:txBody>
            <a:bodyPr wrap="none" lIns="50800" tIns="50800" rIns="50800" bIns="50800" numCol="1" anchor="ctr">
              <a:spAutoFit/>
            </a:bodyPr>
            <a:lstStyle/>
            <a:p>
              <a:pPr algn="l" defTabSz="457200">
                <a:defRPr sz="2800">
                  <a:solidFill>
                    <a:srgbClr val="008080"/>
                  </a:solidFill>
                  <a:latin typeface="Courier"/>
                  <a:ea typeface="Courier"/>
                  <a:cs typeface="Courier"/>
                  <a:sym typeface="Courier"/>
                </a:defRPr>
              </a:pPr>
              <a:r>
                <a:rPr b="0">
                  <a:solidFill>
                    <a:srgbClr val="000000"/>
                  </a:solidFill>
                </a:rPr>
                <a:t>s1 = </a:t>
              </a:r>
              <a:r>
                <a:t>"string slicing example"</a:t>
              </a:r>
            </a:p>
            <a:p>
              <a:pPr algn="l" defTabSz="457200">
                <a:defRPr sz="2800">
                  <a:solidFill>
                    <a:srgbClr val="008080"/>
                  </a:solidFill>
                  <a:latin typeface="Courier"/>
                  <a:ea typeface="Courier"/>
                  <a:cs typeface="Courier"/>
                  <a:sym typeface="Courier"/>
                </a:defRPr>
              </a:pPr>
            </a:p>
            <a:p>
              <a:pPr algn="l" defTabSz="457200">
                <a:defRPr sz="2800" b="0" i="1">
                  <a:solidFill>
                    <a:srgbClr val="808080"/>
                  </a:solidFill>
                  <a:latin typeface="Courier"/>
                  <a:ea typeface="Courier"/>
                  <a:cs typeface="Courier"/>
                  <a:sym typeface="Courier"/>
                </a:defRPr>
              </a:pPr>
              <a:r>
                <a:rPr i="0">
                  <a:solidFill>
                    <a:srgbClr val="011480"/>
                  </a:solidFill>
                </a:rPr>
                <a:t>print</a:t>
              </a:r>
              <a:r>
                <a:rPr i="0">
                  <a:solidFill>
                    <a:srgbClr val="000000"/>
                  </a:solidFill>
                </a:rPr>
                <a:t>(s1[</a:t>
              </a:r>
              <a:r>
                <a:rPr i="0">
                  <a:solidFill>
                    <a:srgbClr val="0432FF"/>
                  </a:solidFill>
                </a:rPr>
                <a:t>1</a:t>
              </a:r>
              <a:r>
                <a:rPr i="0">
                  <a:solidFill>
                    <a:srgbClr val="000000"/>
                  </a:solidFill>
                </a:rPr>
                <a:t>:</a:t>
              </a:r>
              <a:r>
                <a:rPr i="0">
                  <a:solidFill>
                    <a:srgbClr val="0432FF"/>
                  </a:solidFill>
                </a:rPr>
                <a:t>3</a:t>
              </a:r>
              <a:r>
                <a:rPr i="0">
                  <a:solidFill>
                    <a:srgbClr val="000000"/>
                  </a:solidFill>
                </a:rPr>
                <a:t>])  </a:t>
              </a:r>
              <a:r>
                <a:t># from index 1 to index 2</a:t>
              </a:r>
            </a:p>
            <a:p>
              <a:pPr algn="l" defTabSz="457200">
                <a:defRPr sz="2800" b="0" i="1">
                  <a:solidFill>
                    <a:srgbClr val="808080"/>
                  </a:solidFill>
                  <a:latin typeface="Courier"/>
                  <a:ea typeface="Courier"/>
                  <a:cs typeface="Courier"/>
                  <a:sym typeface="Courier"/>
                </a:defRPr>
              </a:pPr>
            </a:p>
            <a:p>
              <a:pPr algn="l" defTabSz="457200">
                <a:defRPr sz="2800" b="0" i="1">
                  <a:solidFill>
                    <a:srgbClr val="808080"/>
                  </a:solidFill>
                  <a:latin typeface="Courier"/>
                  <a:ea typeface="Courier"/>
                  <a:cs typeface="Courier"/>
                  <a:sym typeface="Courier"/>
                </a:defRPr>
              </a:pPr>
              <a:r>
                <a:rPr i="0">
                  <a:solidFill>
                    <a:srgbClr val="011480"/>
                  </a:solidFill>
                </a:rPr>
                <a:t>print</a:t>
              </a:r>
              <a:r>
                <a:rPr i="0">
                  <a:solidFill>
                    <a:srgbClr val="000000"/>
                  </a:solidFill>
                </a:rPr>
                <a:t>(s1[-</a:t>
              </a:r>
              <a:r>
                <a:rPr i="0">
                  <a:solidFill>
                    <a:srgbClr val="0432FF"/>
                  </a:solidFill>
                </a:rPr>
                <a:t>5</a:t>
              </a:r>
              <a:r>
                <a:rPr i="0">
                  <a:solidFill>
                    <a:srgbClr val="000000"/>
                  </a:solidFill>
                </a:rPr>
                <a:t>:-</a:t>
              </a:r>
              <a:r>
                <a:rPr i="0">
                  <a:solidFill>
                    <a:srgbClr val="0432FF"/>
                  </a:solidFill>
                </a:rPr>
                <a:t>1</a:t>
              </a:r>
              <a:r>
                <a:rPr i="0">
                  <a:solidFill>
                    <a:srgbClr val="000000"/>
                  </a:solidFill>
                </a:rPr>
                <a:t>])  </a:t>
              </a:r>
              <a:r>
                <a:t># from index -5 to index -2</a:t>
              </a:r>
            </a:p>
            <a:p>
              <a:pPr algn="l" defTabSz="457200">
                <a:defRPr sz="2800" b="0" i="1">
                  <a:solidFill>
                    <a:srgbClr val="808080"/>
                  </a:solidFill>
                  <a:latin typeface="Courier"/>
                  <a:ea typeface="Courier"/>
                  <a:cs typeface="Courier"/>
                  <a:sym typeface="Courier"/>
                </a:defRPr>
              </a:pPr>
            </a:p>
            <a:p>
              <a:pPr algn="l" defTabSz="457200">
                <a:defRPr sz="2800" b="0" i="1">
                  <a:solidFill>
                    <a:srgbClr val="808080"/>
                  </a:solidFill>
                  <a:latin typeface="Courier"/>
                  <a:ea typeface="Courier"/>
                  <a:cs typeface="Courier"/>
                  <a:sym typeface="Courier"/>
                </a:defRPr>
              </a:pPr>
              <a:r>
                <a:rPr i="0">
                  <a:solidFill>
                    <a:srgbClr val="011480"/>
                  </a:solidFill>
                </a:rPr>
                <a:t>print</a:t>
              </a:r>
              <a:r>
                <a:rPr i="0">
                  <a:solidFill>
                    <a:srgbClr val="000000"/>
                  </a:solidFill>
                </a:rPr>
                <a:t>(s1[:</a:t>
              </a:r>
              <a:r>
                <a:rPr i="0">
                  <a:solidFill>
                    <a:srgbClr val="0432FF"/>
                  </a:solidFill>
                </a:rPr>
                <a:t>4</a:t>
              </a:r>
              <a:r>
                <a:rPr i="0">
                  <a:solidFill>
                    <a:srgbClr val="000000"/>
                  </a:solidFill>
                </a:rPr>
                <a:t>])   </a:t>
              </a:r>
              <a:r>
                <a:t># from the start to index 3</a:t>
              </a:r>
            </a:p>
            <a:p>
              <a:pPr algn="l" defTabSz="457200">
                <a:defRPr sz="2800" b="0" i="1">
                  <a:solidFill>
                    <a:srgbClr val="808080"/>
                  </a:solidFill>
                  <a:latin typeface="Courier"/>
                  <a:ea typeface="Courier"/>
                  <a:cs typeface="Courier"/>
                  <a:sym typeface="Courier"/>
                </a:defRPr>
              </a:pPr>
            </a:p>
            <a:p>
              <a:pPr algn="l" defTabSz="457200">
                <a:defRPr sz="2800" b="0" i="1">
                  <a:solidFill>
                    <a:srgbClr val="808080"/>
                  </a:solidFill>
                  <a:latin typeface="Courier"/>
                  <a:ea typeface="Courier"/>
                  <a:cs typeface="Courier"/>
                  <a:sym typeface="Courier"/>
                </a:defRPr>
              </a:pPr>
              <a:r>
                <a:rPr i="0">
                  <a:solidFill>
                    <a:srgbClr val="011480"/>
                  </a:solidFill>
                </a:rPr>
                <a:t>print</a:t>
              </a:r>
              <a:r>
                <a:rPr i="0">
                  <a:solidFill>
                    <a:srgbClr val="000000"/>
                  </a:solidFill>
                </a:rPr>
                <a:t>(s1[</a:t>
              </a:r>
              <a:r>
                <a:rPr i="0">
                  <a:solidFill>
                    <a:srgbClr val="0432FF"/>
                  </a:solidFill>
                </a:rPr>
                <a:t>8</a:t>
              </a:r>
              <a:r>
                <a:rPr i="0">
                  <a:solidFill>
                    <a:srgbClr val="000000"/>
                  </a:solidFill>
                </a:rPr>
                <a:t>:])  </a:t>
              </a:r>
              <a:r>
                <a:t># from index 8 to the end</a:t>
              </a:r>
            </a:p>
            <a:p>
              <a:pPr algn="l" defTabSz="457200">
                <a:defRPr sz="2800" b="0" i="1">
                  <a:solidFill>
                    <a:srgbClr val="808080"/>
                  </a:solidFill>
                  <a:latin typeface="Courier"/>
                  <a:ea typeface="Courier"/>
                  <a:cs typeface="Courier"/>
                  <a:sym typeface="Courier"/>
                </a:defRPr>
              </a:pPr>
            </a:p>
            <a:p>
              <a:pPr algn="l" defTabSz="457200">
                <a:defRPr sz="2800" b="0" i="1">
                  <a:solidFill>
                    <a:srgbClr val="808080"/>
                  </a:solidFill>
                  <a:latin typeface="Courier"/>
                  <a:ea typeface="Courier"/>
                  <a:cs typeface="Courier"/>
                  <a:sym typeface="Courier"/>
                </a:defRPr>
              </a:pPr>
              <a:r>
                <a:rPr i="0">
                  <a:solidFill>
                    <a:srgbClr val="011480"/>
                  </a:solidFill>
                </a:rPr>
                <a:t>print</a:t>
              </a:r>
              <a:r>
                <a:rPr i="0">
                  <a:solidFill>
                    <a:srgbClr val="000000"/>
                  </a:solidFill>
                </a:rPr>
                <a:t>(s1[-</a:t>
              </a:r>
              <a:r>
                <a:rPr i="0">
                  <a:solidFill>
                    <a:srgbClr val="0432FF"/>
                  </a:solidFill>
                </a:rPr>
                <a:t>3</a:t>
              </a:r>
              <a:r>
                <a:rPr i="0">
                  <a:solidFill>
                    <a:srgbClr val="000000"/>
                  </a:solidFill>
                </a:rPr>
                <a:t>:])  </a:t>
              </a:r>
              <a:r>
                <a:t># # from index -3 to the end</a:t>
              </a:r>
            </a:p>
          </p:txBody>
        </p:sp>
        <p:pic>
          <p:nvPicPr>
            <p:cNvPr id="312" name="s1 = &quot;string slicing example&quot;… s1 = &quot;string slicing example&quot;print(s1[1:3])  # from index 1 to index 2print(s1[-5:-1])  # from index -5 to index -2print(s1[:4])   # from the start to index 3print(s1[8:])  # from index 8 to the endprint(s1[-3:])  # # from " descr="s1 = &quot;string slicing example&quot;… s1 = &quot;string slicing example&quot;print(s1[1:3])  # from index 1 to index 2print(s1[-5:-1])  # from index -5 to index -2print(s1[:4])   # from the start to index 3print(s1[8:])  # from index 8 to the endprint(s1[-3:])  # # from index -3 to the end"/>
            <p:cNvPicPr/>
            <p:nvPr/>
          </p:nvPicPr>
          <p:blipFill>
            <a:blip r:embed="rId1"/>
            <a:stretch>
              <a:fillRect/>
            </a:stretch>
          </p:blipFill>
          <p:spPr>
            <a:xfrm>
              <a:off x="-1" y="-1"/>
              <a:ext cx="9839706" cy="4974044"/>
            </a:xfrm>
            <a:prstGeom prst="rect">
              <a:avLst/>
            </a:prstGeom>
            <a:effectLst/>
          </p:spPr>
        </p:pic>
      </p:grpSp>
      <p:sp>
        <p:nvSpPr>
          <p:cNvPr id="315" name="Output: tr…"/>
          <p:cNvSpPr txBox="1"/>
          <p:nvPr/>
        </p:nvSpPr>
        <p:spPr>
          <a:xfrm>
            <a:off x="8069871" y="6384378"/>
            <a:ext cx="3315222" cy="3073401"/>
          </a:xfrm>
          <a:prstGeom prst="rect">
            <a:avLst/>
          </a:prstGeom>
          <a:ln w="12700">
            <a:miter lim="400000"/>
          </a:ln>
        </p:spPr>
        <p:txBody>
          <a:bodyPr wrap="none" lIns="50800" tIns="50800" rIns="50800" bIns="50800" anchor="ctr">
            <a:spAutoFit/>
          </a:bodyPr>
          <a:lstStyle/>
          <a:p>
            <a:pPr algn="just">
              <a:lnSpc>
                <a:spcPct val="110000"/>
              </a:lnSpc>
              <a:defRPr sz="3000">
                <a:latin typeface="Courier"/>
                <a:ea typeface="Courier"/>
                <a:cs typeface="Courier"/>
                <a:sym typeface="Courier"/>
              </a:defRPr>
            </a:pPr>
            <a:r>
              <a:rPr>
                <a:solidFill>
                  <a:srgbClr val="0C417C"/>
                </a:solidFill>
              </a:rPr>
              <a:t>Output:</a:t>
            </a:r>
            <a:br>
              <a:rPr>
                <a:solidFill>
                  <a:srgbClr val="0C417C"/>
                </a:solidFill>
              </a:rPr>
            </a:br>
            <a:r>
              <a:rPr b="0">
                <a:solidFill>
                  <a:srgbClr val="0C417C"/>
                </a:solidFill>
              </a:rPr>
              <a:t>tr</a:t>
            </a:r>
            <a:endParaRPr b="0">
              <a:solidFill>
                <a:srgbClr val="0C417C"/>
              </a:solidFill>
            </a:endParaRPr>
          </a:p>
          <a:p>
            <a:pPr algn="just">
              <a:lnSpc>
                <a:spcPct val="110000"/>
              </a:lnSpc>
              <a:defRPr sz="3000" b="0">
                <a:latin typeface="Courier"/>
                <a:ea typeface="Courier"/>
                <a:cs typeface="Courier"/>
                <a:sym typeface="Courier"/>
              </a:defRPr>
            </a:pPr>
            <a:r>
              <a:rPr>
                <a:solidFill>
                  <a:srgbClr val="0C417C"/>
                </a:solidFill>
              </a:rPr>
              <a:t>ampl</a:t>
            </a:r>
            <a:endParaRPr>
              <a:solidFill>
                <a:srgbClr val="0C417C"/>
              </a:solidFill>
            </a:endParaRPr>
          </a:p>
          <a:p>
            <a:pPr algn="just">
              <a:lnSpc>
                <a:spcPct val="110000"/>
              </a:lnSpc>
              <a:defRPr sz="3000" b="0">
                <a:latin typeface="Courier"/>
                <a:ea typeface="Courier"/>
                <a:cs typeface="Courier"/>
                <a:sym typeface="Courier"/>
              </a:defRPr>
            </a:pPr>
            <a:r>
              <a:rPr>
                <a:solidFill>
                  <a:srgbClr val="0C417C"/>
                </a:solidFill>
              </a:rPr>
              <a:t>stri</a:t>
            </a:r>
            <a:endParaRPr>
              <a:solidFill>
                <a:srgbClr val="0C417C"/>
              </a:solidFill>
            </a:endParaRPr>
          </a:p>
          <a:p>
            <a:pPr algn="just">
              <a:lnSpc>
                <a:spcPct val="110000"/>
              </a:lnSpc>
              <a:defRPr sz="3000" b="0">
                <a:latin typeface="Courier"/>
                <a:ea typeface="Courier"/>
                <a:cs typeface="Courier"/>
                <a:sym typeface="Courier"/>
              </a:defRPr>
            </a:pPr>
            <a:r>
              <a:rPr>
                <a:solidFill>
                  <a:srgbClr val="0C417C"/>
                </a:solidFill>
              </a:rPr>
              <a:t>licing example</a:t>
            </a:r>
            <a:endParaRPr>
              <a:solidFill>
                <a:srgbClr val="0C417C"/>
              </a:solidFill>
            </a:endParaRPr>
          </a:p>
          <a:p>
            <a:pPr algn="just">
              <a:lnSpc>
                <a:spcPct val="110000"/>
              </a:lnSpc>
              <a:defRPr sz="3000" b="0">
                <a:latin typeface="Courier"/>
                <a:ea typeface="Courier"/>
                <a:cs typeface="Courier"/>
                <a:sym typeface="Courier"/>
              </a:defRPr>
            </a:pPr>
            <a:r>
              <a:rPr>
                <a:solidFill>
                  <a:srgbClr val="0C417C"/>
                </a:solidFill>
              </a:rPr>
              <a:t>ple</a:t>
            </a:r>
            <a:endParaRPr>
              <a:solidFill>
                <a:srgbClr val="0C417C"/>
              </a:solidFill>
            </a:endParaRPr>
          </a:p>
        </p:txBody>
      </p:sp>
      <p:sp>
        <p:nvSpPr>
          <p:cNvPr id="316" name="String Slicing"/>
          <p:cNvSpPr txBox="1"/>
          <p:nvPr/>
        </p:nvSpPr>
        <p:spPr>
          <a:xfrm>
            <a:off x="4824701" y="387158"/>
            <a:ext cx="3355397" cy="742565"/>
          </a:xfrm>
          <a:prstGeom prst="rect">
            <a:avLst/>
          </a:prstGeom>
          <a:ln w="12700">
            <a:miter lim="400000"/>
          </a:ln>
        </p:spPr>
        <p:txBody>
          <a:bodyPr wrap="none" lIns="50800" tIns="50800" rIns="50800" bIns="50800" anchor="ctr">
            <a:spAutoFit/>
          </a:bodyPr>
          <a:lstStyle>
            <a:lvl1pPr>
              <a:defRPr sz="4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String Slicing</a:t>
            </a:r>
          </a:p>
        </p:txBody>
      </p:sp>
      <p:grpSp>
        <p:nvGrpSpPr>
          <p:cNvPr id="319" name="Syntax: string[start:end:steps]"/>
          <p:cNvGrpSpPr/>
          <p:nvPr/>
        </p:nvGrpSpPr>
        <p:grpSpPr>
          <a:xfrm>
            <a:off x="1540362" y="6520585"/>
            <a:ext cx="4969733" cy="1199603"/>
            <a:chOff x="0" y="0"/>
            <a:chExt cx="4969732" cy="1199602"/>
          </a:xfrm>
        </p:grpSpPr>
        <p:sp>
          <p:nvSpPr>
            <p:cNvPr id="318" name="Syntax: string[start:end:steps]"/>
            <p:cNvSpPr txBox="1"/>
            <p:nvPr/>
          </p:nvSpPr>
          <p:spPr>
            <a:xfrm>
              <a:off x="35921" y="35921"/>
              <a:ext cx="4897891" cy="1127761"/>
            </a:xfrm>
            <a:prstGeom prst="rect">
              <a:avLst/>
            </a:prstGeom>
            <a:noFill/>
            <a:ln>
              <a:noFill/>
            </a:ln>
            <a:effectLst/>
          </p:spPr>
          <p:txBody>
            <a:bodyPr wrap="none" lIns="50800" tIns="50800" rIns="50800" bIns="50800" numCol="1" anchor="ctr">
              <a:spAutoFit/>
            </a:bodyPr>
            <a:lstStyle/>
            <a:p>
              <a:pPr algn="l" defTabSz="457200">
                <a:lnSpc>
                  <a:spcPct val="140000"/>
                </a:lnSpc>
                <a:defRPr sz="2700">
                  <a:latin typeface="Courier"/>
                  <a:ea typeface="Courier"/>
                  <a:cs typeface="Courier"/>
                  <a:sym typeface="Courier"/>
                </a:defRPr>
              </a:pPr>
              <a:r>
                <a:t>Syntax:</a:t>
              </a:r>
              <a:br/>
              <a:r>
                <a:t>string[</a:t>
              </a:r>
              <a:r>
                <a:rPr>
                  <a:solidFill>
                    <a:schemeClr val="accent1">
                      <a:lumOff val="-13573"/>
                    </a:schemeClr>
                  </a:solidFill>
                </a:rPr>
                <a:t>start</a:t>
              </a:r>
              <a:r>
                <a:t>:</a:t>
              </a:r>
              <a:r>
                <a:rPr>
                  <a:solidFill>
                    <a:schemeClr val="accent5">
                      <a:hueOff val="-82419"/>
                      <a:satOff val="-9511"/>
                      <a:lumOff val="-16341"/>
                    </a:schemeClr>
                  </a:solidFill>
                </a:rPr>
                <a:t>end</a:t>
              </a:r>
              <a:r>
                <a:t>:</a:t>
              </a:r>
              <a:r>
                <a:rPr>
                  <a:solidFill>
                    <a:schemeClr val="accent1">
                      <a:lumOff val="-13573"/>
                    </a:schemeClr>
                  </a:solidFill>
                </a:rPr>
                <a:t>steps</a:t>
              </a:r>
              <a:r>
                <a:t>]</a:t>
              </a:r>
            </a:p>
          </p:txBody>
        </p:sp>
        <p:pic>
          <p:nvPicPr>
            <p:cNvPr id="317" name="Syntax: string[start:end:steps] Syntax: string[start:end:steps]" descr="Syntax: string[start:end:steps] Syntax: string[start:end:steps]"/>
            <p:cNvPicPr/>
            <p:nvPr/>
          </p:nvPicPr>
          <p:blipFill>
            <a:blip r:embed="rId2"/>
            <a:stretch>
              <a:fillRect/>
            </a:stretch>
          </p:blipFill>
          <p:spPr>
            <a:xfrm>
              <a:off x="-1" y="-1"/>
              <a:ext cx="4969734" cy="1199604"/>
            </a:xfrm>
            <a:prstGeom prst="rect">
              <a:avLst/>
            </a:prstGeom>
            <a:effectLst/>
          </p:spPr>
        </p:pic>
      </p:grpSp>
      <p:grpSp>
        <p:nvGrpSpPr>
          <p:cNvPr id="322" name="箭头"/>
          <p:cNvGrpSpPr/>
          <p:nvPr/>
        </p:nvGrpSpPr>
        <p:grpSpPr>
          <a:xfrm rot="5394044">
            <a:off x="3483146" y="7985094"/>
            <a:ext cx="1084036" cy="815762"/>
            <a:chOff x="0" y="0"/>
            <a:chExt cx="1084034" cy="815760"/>
          </a:xfrm>
        </p:grpSpPr>
        <p:sp>
          <p:nvSpPr>
            <p:cNvPr id="321" name="箭头"/>
            <p:cNvSpPr/>
            <p:nvPr/>
          </p:nvSpPr>
          <p:spPr>
            <a:xfrm>
              <a:off x="38100" y="79791"/>
              <a:ext cx="985330" cy="656179"/>
            </a:xfrm>
            <a:prstGeom prst="rightArrow">
              <a:avLst>
                <a:gd name="adj1" fmla="val 24809"/>
                <a:gd name="adj2" fmla="val 61852"/>
              </a:avLst>
            </a:prstGeom>
            <a:solidFill>
              <a:srgbClr val="929292"/>
            </a:solidFill>
            <a:ln>
              <a:noFill/>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panose="02000503000000020004"/>
                </a:defRPr>
              </a:pPr>
            </a:p>
          </p:txBody>
        </p:sp>
        <p:pic>
          <p:nvPicPr>
            <p:cNvPr id="320" name="箭头 箭头" descr="箭头 箭头"/>
            <p:cNvPicPr/>
            <p:nvPr/>
          </p:nvPicPr>
          <p:blipFill>
            <a:blip r:embed="rId3"/>
            <a:stretch>
              <a:fillRect/>
            </a:stretch>
          </p:blipFill>
          <p:spPr>
            <a:xfrm>
              <a:off x="0" y="-1"/>
              <a:ext cx="1084035" cy="815762"/>
            </a:xfrm>
            <a:prstGeom prst="rect">
              <a:avLst/>
            </a:prstGeom>
            <a:effectLst/>
          </p:spPr>
        </p:pic>
      </p:grpSp>
      <p:sp>
        <p:nvSpPr>
          <p:cNvPr id="323" name="excluded"/>
          <p:cNvSpPr txBox="1"/>
          <p:nvPr/>
        </p:nvSpPr>
        <p:spPr>
          <a:xfrm>
            <a:off x="3236439" y="8916651"/>
            <a:ext cx="1577579" cy="469901"/>
          </a:xfrm>
          <a:prstGeom prst="rect">
            <a:avLst/>
          </a:prstGeom>
          <a:ln w="12700">
            <a:miter lim="400000"/>
          </a:ln>
        </p:spPr>
        <p:txBody>
          <a:bodyPr wrap="none" lIns="50800" tIns="50800" rIns="50800" bIns="50800" anchor="ctr">
            <a:spAutoFit/>
          </a:bodyPr>
          <a:lstStyle>
            <a:lvl1pPr>
              <a:defRPr>
                <a:latin typeface="Courier"/>
                <a:ea typeface="Courier"/>
                <a:cs typeface="Courier"/>
                <a:sym typeface="Courier"/>
              </a:defRPr>
            </a:lvl1pPr>
          </a:lstStyle>
          <a:p>
            <a:r>
              <a:t>excluded</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 name="s1 = &quot;string slicing example&quot;…"/>
          <p:cNvGrpSpPr/>
          <p:nvPr/>
        </p:nvGrpSpPr>
        <p:grpSpPr>
          <a:xfrm>
            <a:off x="1715919" y="2004060"/>
            <a:ext cx="9572962" cy="4415243"/>
            <a:chOff x="0" y="0"/>
            <a:chExt cx="9572961" cy="4415242"/>
          </a:xfrm>
        </p:grpSpPr>
        <p:sp>
          <p:nvSpPr>
            <p:cNvPr id="326" name="s1 = &quot;string slicing example&quot;…"/>
            <p:cNvSpPr txBox="1"/>
            <p:nvPr/>
          </p:nvSpPr>
          <p:spPr>
            <a:xfrm>
              <a:off x="35921" y="35921"/>
              <a:ext cx="9501120" cy="4343401"/>
            </a:xfrm>
            <a:prstGeom prst="rect">
              <a:avLst/>
            </a:prstGeom>
            <a:noFill/>
            <a:ln>
              <a:noFill/>
            </a:ln>
            <a:effectLst/>
          </p:spPr>
          <p:txBody>
            <a:bodyPr wrap="none" lIns="50800" tIns="50800" rIns="50800" bIns="50800" numCol="1" anchor="ctr">
              <a:spAutoFit/>
            </a:bodyPr>
            <a:lstStyle/>
            <a:p>
              <a:pPr algn="l" defTabSz="457200">
                <a:defRPr sz="2500">
                  <a:solidFill>
                    <a:srgbClr val="008080"/>
                  </a:solidFill>
                  <a:latin typeface="Courier"/>
                  <a:ea typeface="Courier"/>
                  <a:cs typeface="Courier"/>
                  <a:sym typeface="Courier"/>
                </a:defRPr>
              </a:pPr>
              <a:r>
                <a:rPr b="0">
                  <a:solidFill>
                    <a:srgbClr val="000000"/>
                  </a:solidFill>
                </a:rPr>
                <a:t>s1 = </a:t>
              </a:r>
              <a:r>
                <a:t>"string slicing example"</a:t>
              </a:r>
            </a:p>
            <a:p>
              <a:pPr algn="l" defTabSz="457200">
                <a:defRPr sz="2500">
                  <a:solidFill>
                    <a:srgbClr val="008080"/>
                  </a:solidFill>
                  <a:latin typeface="Courier"/>
                  <a:ea typeface="Courier"/>
                  <a:cs typeface="Courier"/>
                  <a:sym typeface="Courier"/>
                </a:defRPr>
              </a:pPr>
            </a:p>
            <a:p>
              <a:pPr algn="l" defTabSz="457200">
                <a:defRPr sz="2500" b="0" i="1">
                  <a:solidFill>
                    <a:srgbClr val="808080"/>
                  </a:solidFill>
                  <a:latin typeface="Courier"/>
                  <a:ea typeface="Courier"/>
                  <a:cs typeface="Courier"/>
                  <a:sym typeface="Courier"/>
                </a:defRPr>
              </a:pPr>
              <a:r>
                <a:rPr i="0">
                  <a:solidFill>
                    <a:srgbClr val="011480"/>
                  </a:solidFill>
                </a:rPr>
                <a:t>print</a:t>
              </a:r>
              <a:r>
                <a:rPr i="0">
                  <a:solidFill>
                    <a:srgbClr val="000000"/>
                  </a:solidFill>
                </a:rPr>
                <a:t>(s1[</a:t>
              </a:r>
              <a:r>
                <a:rPr i="0">
                  <a:solidFill>
                    <a:srgbClr val="0432FF"/>
                  </a:solidFill>
                </a:rPr>
                <a:t>3</a:t>
              </a:r>
              <a:r>
                <a:rPr i="0">
                  <a:solidFill>
                    <a:srgbClr val="000000"/>
                  </a:solidFill>
                </a:rPr>
                <a:t>:</a:t>
              </a:r>
              <a:r>
                <a:rPr i="0">
                  <a:solidFill>
                    <a:srgbClr val="0432FF"/>
                  </a:solidFill>
                </a:rPr>
                <a:t>1</a:t>
              </a:r>
              <a:r>
                <a:rPr i="0">
                  <a:solidFill>
                    <a:srgbClr val="000000"/>
                  </a:solidFill>
                </a:rPr>
                <a:t>:-</a:t>
              </a:r>
              <a:r>
                <a:rPr i="0">
                  <a:solidFill>
                    <a:srgbClr val="0432FF"/>
                  </a:solidFill>
                </a:rPr>
                <a:t>1</a:t>
              </a:r>
              <a:r>
                <a:rPr i="0">
                  <a:solidFill>
                    <a:srgbClr val="000000"/>
                  </a:solidFill>
                </a:rPr>
                <a:t>])  </a:t>
              </a:r>
              <a:r>
                <a:t># from index 3 to index 2</a:t>
              </a:r>
            </a:p>
            <a:p>
              <a:pPr algn="l" defTabSz="457200">
                <a:defRPr sz="2500" b="0" i="1">
                  <a:solidFill>
                    <a:srgbClr val="808080"/>
                  </a:solidFill>
                  <a:latin typeface="Courier"/>
                  <a:ea typeface="Courier"/>
                  <a:cs typeface="Courier"/>
                  <a:sym typeface="Courier"/>
                </a:defRPr>
              </a:pPr>
            </a:p>
            <a:p>
              <a:pPr algn="l" defTabSz="457200">
                <a:defRPr sz="2500" b="0" i="1">
                  <a:solidFill>
                    <a:srgbClr val="808080"/>
                  </a:solidFill>
                  <a:latin typeface="Courier"/>
                  <a:ea typeface="Courier"/>
                  <a:cs typeface="Courier"/>
                  <a:sym typeface="Courier"/>
                </a:defRPr>
              </a:pPr>
              <a:r>
                <a:rPr i="0">
                  <a:solidFill>
                    <a:srgbClr val="011480"/>
                  </a:solidFill>
                </a:rPr>
                <a:t>print</a:t>
              </a:r>
              <a:r>
                <a:rPr i="0">
                  <a:solidFill>
                    <a:srgbClr val="000000"/>
                  </a:solidFill>
                </a:rPr>
                <a:t>(s1[-</a:t>
              </a:r>
              <a:r>
                <a:rPr i="0">
                  <a:solidFill>
                    <a:srgbClr val="0432FF"/>
                  </a:solidFill>
                </a:rPr>
                <a:t>1</a:t>
              </a:r>
              <a:r>
                <a:rPr i="0">
                  <a:solidFill>
                    <a:srgbClr val="000000"/>
                  </a:solidFill>
                </a:rPr>
                <a:t>:-</a:t>
              </a:r>
              <a:r>
                <a:rPr i="0">
                  <a:solidFill>
                    <a:srgbClr val="0432FF"/>
                  </a:solidFill>
                </a:rPr>
                <a:t>5</a:t>
              </a:r>
              <a:r>
                <a:rPr i="0">
                  <a:solidFill>
                    <a:srgbClr val="000000"/>
                  </a:solidFill>
                </a:rPr>
                <a:t>:-</a:t>
              </a:r>
              <a:r>
                <a:rPr i="0">
                  <a:solidFill>
                    <a:srgbClr val="0432FF"/>
                  </a:solidFill>
                </a:rPr>
                <a:t>1</a:t>
              </a:r>
              <a:r>
                <a:rPr i="0">
                  <a:solidFill>
                    <a:srgbClr val="000000"/>
                  </a:solidFill>
                </a:rPr>
                <a:t>])  </a:t>
              </a:r>
              <a:r>
                <a:t># from index -1 to index -4</a:t>
              </a:r>
            </a:p>
            <a:p>
              <a:pPr algn="l" defTabSz="457200">
                <a:defRPr sz="2500" b="0" i="1">
                  <a:solidFill>
                    <a:srgbClr val="808080"/>
                  </a:solidFill>
                  <a:latin typeface="Courier"/>
                  <a:ea typeface="Courier"/>
                  <a:cs typeface="Courier"/>
                  <a:sym typeface="Courier"/>
                </a:defRPr>
              </a:pPr>
            </a:p>
            <a:p>
              <a:pPr algn="l" defTabSz="457200">
                <a:defRPr sz="2500" b="0" i="1">
                  <a:solidFill>
                    <a:srgbClr val="808080"/>
                  </a:solidFill>
                  <a:latin typeface="Courier"/>
                  <a:ea typeface="Courier"/>
                  <a:cs typeface="Courier"/>
                  <a:sym typeface="Courier"/>
                </a:defRPr>
              </a:pPr>
              <a:r>
                <a:rPr i="0">
                  <a:solidFill>
                    <a:srgbClr val="011480"/>
                  </a:solidFill>
                </a:rPr>
                <a:t>print</a:t>
              </a:r>
              <a:r>
                <a:rPr i="0">
                  <a:solidFill>
                    <a:srgbClr val="000000"/>
                  </a:solidFill>
                </a:rPr>
                <a:t>(s1[</a:t>
              </a:r>
              <a:r>
                <a:rPr i="0">
                  <a:solidFill>
                    <a:srgbClr val="0432FF"/>
                  </a:solidFill>
                </a:rPr>
                <a:t>4</a:t>
              </a:r>
              <a:r>
                <a:rPr i="0">
                  <a:solidFill>
                    <a:srgbClr val="000000"/>
                  </a:solidFill>
                </a:rPr>
                <a:t>::-</a:t>
              </a:r>
              <a:r>
                <a:rPr i="0">
                  <a:solidFill>
                    <a:srgbClr val="0432FF"/>
                  </a:solidFill>
                </a:rPr>
                <a:t>1</a:t>
              </a:r>
              <a:r>
                <a:rPr i="0">
                  <a:solidFill>
                    <a:srgbClr val="000000"/>
                  </a:solidFill>
                </a:rPr>
                <a:t>])   </a:t>
              </a:r>
              <a:r>
                <a:t># from index 4 to start</a:t>
              </a:r>
            </a:p>
            <a:p>
              <a:pPr algn="l" defTabSz="457200">
                <a:defRPr sz="2500" b="0" i="1">
                  <a:solidFill>
                    <a:srgbClr val="808080"/>
                  </a:solidFill>
                  <a:latin typeface="Courier"/>
                  <a:ea typeface="Courier"/>
                  <a:cs typeface="Courier"/>
                  <a:sym typeface="Courier"/>
                </a:defRPr>
              </a:pPr>
            </a:p>
            <a:p>
              <a:pPr algn="l" defTabSz="457200">
                <a:defRPr sz="2500" b="0" i="1">
                  <a:solidFill>
                    <a:srgbClr val="808080"/>
                  </a:solidFill>
                  <a:latin typeface="Courier"/>
                  <a:ea typeface="Courier"/>
                  <a:cs typeface="Courier"/>
                  <a:sym typeface="Courier"/>
                </a:defRPr>
              </a:pPr>
              <a:r>
                <a:rPr i="0">
                  <a:solidFill>
                    <a:srgbClr val="011480"/>
                  </a:solidFill>
                </a:rPr>
                <a:t>print</a:t>
              </a:r>
              <a:r>
                <a:rPr i="0">
                  <a:solidFill>
                    <a:srgbClr val="000000"/>
                  </a:solidFill>
                </a:rPr>
                <a:t>(s1[</a:t>
              </a:r>
              <a:r>
                <a:rPr i="0">
                  <a:solidFill>
                    <a:srgbClr val="0432FF"/>
                  </a:solidFill>
                </a:rPr>
                <a:t>8</a:t>
              </a:r>
              <a:r>
                <a:rPr i="0">
                  <a:solidFill>
                    <a:srgbClr val="000000"/>
                  </a:solidFill>
                </a:rPr>
                <a:t>::-</a:t>
              </a:r>
              <a:r>
                <a:rPr i="0">
                  <a:solidFill>
                    <a:srgbClr val="0432FF"/>
                  </a:solidFill>
                </a:rPr>
                <a:t>1</a:t>
              </a:r>
              <a:r>
                <a:rPr i="0">
                  <a:solidFill>
                    <a:srgbClr val="000000"/>
                  </a:solidFill>
                </a:rPr>
                <a:t>])  </a:t>
              </a:r>
              <a:r>
                <a:t># from index 8 to the start</a:t>
              </a:r>
            </a:p>
            <a:p>
              <a:pPr algn="l" defTabSz="457200">
                <a:defRPr sz="2500" b="0" i="1">
                  <a:solidFill>
                    <a:srgbClr val="808080"/>
                  </a:solidFill>
                  <a:latin typeface="Courier"/>
                  <a:ea typeface="Courier"/>
                  <a:cs typeface="Courier"/>
                  <a:sym typeface="Courier"/>
                </a:defRPr>
              </a:pPr>
            </a:p>
            <a:p>
              <a:pPr algn="l" defTabSz="457200">
                <a:defRPr sz="2500" b="0" i="1">
                  <a:solidFill>
                    <a:srgbClr val="808080"/>
                  </a:solidFill>
                  <a:latin typeface="Courier"/>
                  <a:ea typeface="Courier"/>
                  <a:cs typeface="Courier"/>
                  <a:sym typeface="Courier"/>
                </a:defRPr>
              </a:pPr>
              <a:r>
                <a:rPr i="0">
                  <a:solidFill>
                    <a:srgbClr val="011480"/>
                  </a:solidFill>
                </a:rPr>
                <a:t>print</a:t>
              </a:r>
              <a:r>
                <a:rPr i="0">
                  <a:solidFill>
                    <a:srgbClr val="000000"/>
                  </a:solidFill>
                </a:rPr>
                <a:t>(s1[-</a:t>
              </a:r>
              <a:r>
                <a:rPr i="0">
                  <a:solidFill>
                    <a:srgbClr val="0432FF"/>
                  </a:solidFill>
                </a:rPr>
                <a:t>3</a:t>
              </a:r>
              <a:r>
                <a:rPr i="0">
                  <a:solidFill>
                    <a:srgbClr val="000000"/>
                  </a:solidFill>
                </a:rPr>
                <a:t>::-</a:t>
              </a:r>
              <a:r>
                <a:rPr i="0">
                  <a:solidFill>
                    <a:srgbClr val="0432FF"/>
                  </a:solidFill>
                </a:rPr>
                <a:t>1</a:t>
              </a:r>
              <a:r>
                <a:rPr i="0">
                  <a:solidFill>
                    <a:srgbClr val="000000"/>
                  </a:solidFill>
                </a:rPr>
                <a:t>])  </a:t>
              </a:r>
              <a:r>
                <a:t># # from index -3 to the start</a:t>
              </a:r>
            </a:p>
          </p:txBody>
        </p:sp>
        <p:pic>
          <p:nvPicPr>
            <p:cNvPr id="325" name="s1 = &quot;string slicing example&quot;… s1 = &quot;string slicing example&quot;print(s1[3:1:-1])  # from index 3 to index 2print(s1[-1:-5:-1])  # from index -1 to index -4print(s1[4::-1])   # from index 4 to startprint(s1[8::-1])  # from index 8 to the startprint(s1[-3::-1" descr="s1 = &quot;string slicing example&quot;… s1 = &quot;string slicing example&quot;print(s1[3:1:-1])  # from index 3 to index 2print(s1[-1:-5:-1])  # from index -1 to index -4print(s1[4::-1])   # from index 4 to startprint(s1[8::-1])  # from index 8 to the startprint(s1[-3::-1])  # # from index -3 to the start"/>
            <p:cNvPicPr/>
            <p:nvPr/>
          </p:nvPicPr>
          <p:blipFill>
            <a:blip r:embed="rId1"/>
            <a:stretch>
              <a:fillRect/>
            </a:stretch>
          </p:blipFill>
          <p:spPr>
            <a:xfrm>
              <a:off x="-1" y="-1"/>
              <a:ext cx="9572963" cy="4415244"/>
            </a:xfrm>
            <a:prstGeom prst="rect">
              <a:avLst/>
            </a:prstGeom>
            <a:effectLst/>
          </p:spPr>
        </p:pic>
      </p:grpSp>
      <p:sp>
        <p:nvSpPr>
          <p:cNvPr id="328" name="Output: ir…"/>
          <p:cNvSpPr txBox="1"/>
          <p:nvPr/>
        </p:nvSpPr>
        <p:spPr>
          <a:xfrm>
            <a:off x="8069148" y="6387123"/>
            <a:ext cx="4687045" cy="3073401"/>
          </a:xfrm>
          <a:prstGeom prst="rect">
            <a:avLst/>
          </a:prstGeom>
          <a:ln w="12700">
            <a:miter lim="400000"/>
          </a:ln>
        </p:spPr>
        <p:txBody>
          <a:bodyPr wrap="none" lIns="50800" tIns="50800" rIns="50800" bIns="50800" anchor="ctr">
            <a:spAutoFit/>
          </a:bodyPr>
          <a:lstStyle/>
          <a:p>
            <a:pPr algn="just">
              <a:lnSpc>
                <a:spcPct val="110000"/>
              </a:lnSpc>
              <a:defRPr sz="3000">
                <a:latin typeface="Courier"/>
                <a:ea typeface="Courier"/>
                <a:cs typeface="Courier"/>
                <a:sym typeface="Courier"/>
              </a:defRPr>
            </a:pPr>
            <a:r>
              <a:rPr>
                <a:solidFill>
                  <a:srgbClr val="0C417C"/>
                </a:solidFill>
              </a:rPr>
              <a:t>Output:</a:t>
            </a:r>
            <a:br>
              <a:rPr>
                <a:solidFill>
                  <a:srgbClr val="0C417C"/>
                </a:solidFill>
              </a:rPr>
            </a:br>
            <a:r>
              <a:rPr b="0">
                <a:solidFill>
                  <a:srgbClr val="0C417C"/>
                </a:solidFill>
              </a:rPr>
              <a:t>ir</a:t>
            </a:r>
            <a:endParaRPr b="0">
              <a:solidFill>
                <a:srgbClr val="0C417C"/>
              </a:solidFill>
            </a:endParaRPr>
          </a:p>
          <a:p>
            <a:pPr algn="just">
              <a:lnSpc>
                <a:spcPct val="110000"/>
              </a:lnSpc>
              <a:defRPr sz="3000">
                <a:latin typeface="Courier"/>
                <a:ea typeface="Courier"/>
                <a:cs typeface="Courier"/>
                <a:sym typeface="Courier"/>
              </a:defRPr>
            </a:pPr>
            <a:r>
              <a:rPr b="0">
                <a:solidFill>
                  <a:srgbClr val="0C417C"/>
                </a:solidFill>
              </a:rPr>
              <a:t>elpm</a:t>
            </a:r>
            <a:endParaRPr b="0">
              <a:solidFill>
                <a:srgbClr val="0C417C"/>
              </a:solidFill>
            </a:endParaRPr>
          </a:p>
          <a:p>
            <a:pPr algn="just">
              <a:lnSpc>
                <a:spcPct val="110000"/>
              </a:lnSpc>
              <a:defRPr sz="3000">
                <a:latin typeface="Courier"/>
                <a:ea typeface="Courier"/>
                <a:cs typeface="Courier"/>
                <a:sym typeface="Courier"/>
              </a:defRPr>
            </a:pPr>
            <a:r>
              <a:rPr b="0">
                <a:solidFill>
                  <a:srgbClr val="0C417C"/>
                </a:solidFill>
              </a:rPr>
              <a:t>nirts</a:t>
            </a:r>
            <a:endParaRPr b="0">
              <a:solidFill>
                <a:srgbClr val="0C417C"/>
              </a:solidFill>
            </a:endParaRPr>
          </a:p>
          <a:p>
            <a:pPr algn="just">
              <a:lnSpc>
                <a:spcPct val="110000"/>
              </a:lnSpc>
              <a:defRPr sz="3000">
                <a:latin typeface="Courier"/>
                <a:ea typeface="Courier"/>
                <a:cs typeface="Courier"/>
                <a:sym typeface="Courier"/>
              </a:defRPr>
            </a:pPr>
            <a:r>
              <a:rPr b="0">
                <a:solidFill>
                  <a:srgbClr val="0C417C"/>
                </a:solidFill>
              </a:rPr>
              <a:t>ls gnirts</a:t>
            </a:r>
            <a:endParaRPr b="0">
              <a:solidFill>
                <a:srgbClr val="0C417C"/>
              </a:solidFill>
            </a:endParaRPr>
          </a:p>
          <a:p>
            <a:pPr algn="just">
              <a:lnSpc>
                <a:spcPct val="110000"/>
              </a:lnSpc>
              <a:defRPr sz="3000">
                <a:latin typeface="Courier"/>
                <a:ea typeface="Courier"/>
                <a:cs typeface="Courier"/>
                <a:sym typeface="Courier"/>
              </a:defRPr>
            </a:pPr>
            <a:r>
              <a:rPr b="0">
                <a:solidFill>
                  <a:srgbClr val="0C417C"/>
                </a:solidFill>
              </a:rPr>
              <a:t>pmaxe gnicils gnirts</a:t>
            </a:r>
            <a:endParaRPr b="0">
              <a:solidFill>
                <a:srgbClr val="0C417C"/>
              </a:solidFill>
            </a:endParaRPr>
          </a:p>
        </p:txBody>
      </p:sp>
      <p:sp>
        <p:nvSpPr>
          <p:cNvPr id="329" name="String Slicing(reversely)"/>
          <p:cNvSpPr txBox="1"/>
          <p:nvPr/>
        </p:nvSpPr>
        <p:spPr>
          <a:xfrm>
            <a:off x="2822943" y="673050"/>
            <a:ext cx="7358914" cy="905981"/>
          </a:xfrm>
          <a:prstGeom prst="rect">
            <a:avLst/>
          </a:prstGeom>
          <a:ln w="12700">
            <a:miter lim="400000"/>
          </a:ln>
        </p:spPr>
        <p:txBody>
          <a:bodyPr wrap="none" lIns="50800" tIns="50800" rIns="50800" bIns="50800" anchor="ctr">
            <a:spAutoFit/>
          </a:bodyPr>
          <a:lstStyle>
            <a:lvl1pPr>
              <a:defRPr sz="5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String Slicing(reversely)</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String Slicing with Steps"/>
          <p:cNvSpPr txBox="1"/>
          <p:nvPr/>
        </p:nvSpPr>
        <p:spPr>
          <a:xfrm>
            <a:off x="2672718" y="727509"/>
            <a:ext cx="7633964" cy="905981"/>
          </a:xfrm>
          <a:prstGeom prst="rect">
            <a:avLst/>
          </a:prstGeom>
          <a:ln w="12700">
            <a:miter lim="400000"/>
          </a:ln>
        </p:spPr>
        <p:txBody>
          <a:bodyPr wrap="none" lIns="50800" tIns="50800" rIns="50800" bIns="50800" anchor="ctr">
            <a:spAutoFit/>
          </a:bodyPr>
          <a:lstStyle>
            <a:lvl1pPr>
              <a:defRPr sz="5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String Slicing with Steps</a:t>
            </a:r>
          </a:p>
        </p:txBody>
      </p:sp>
      <p:grpSp>
        <p:nvGrpSpPr>
          <p:cNvPr id="334" name="print(s1[1:10:3])  # from index 1 to index 10 with steps 3…"/>
          <p:cNvGrpSpPr/>
          <p:nvPr/>
        </p:nvGrpSpPr>
        <p:grpSpPr>
          <a:xfrm>
            <a:off x="426661" y="2257926"/>
            <a:ext cx="12126078" cy="3767543"/>
            <a:chOff x="0" y="0"/>
            <a:chExt cx="12126076" cy="3767542"/>
          </a:xfrm>
        </p:grpSpPr>
        <p:sp>
          <p:nvSpPr>
            <p:cNvPr id="333" name="print(s1[1:10:3])  # from index 1 to index 10 with steps 3…"/>
            <p:cNvSpPr txBox="1"/>
            <p:nvPr/>
          </p:nvSpPr>
          <p:spPr>
            <a:xfrm>
              <a:off x="35921" y="35921"/>
              <a:ext cx="12054235" cy="3695701"/>
            </a:xfrm>
            <a:prstGeom prst="rect">
              <a:avLst/>
            </a:prstGeom>
            <a:noFill/>
            <a:ln>
              <a:noFill/>
            </a:ln>
            <a:effectLst/>
          </p:spPr>
          <p:txBody>
            <a:bodyPr wrap="none" lIns="50800" tIns="50800" rIns="50800" bIns="50800" numCol="1" anchor="ctr">
              <a:spAutoFit/>
            </a:bodyPr>
            <a:lstStyle/>
            <a:p>
              <a:pPr algn="l" defTabSz="457200">
                <a:defRPr sz="2600" b="0" i="1">
                  <a:solidFill>
                    <a:srgbClr val="808080"/>
                  </a:solidFill>
                  <a:latin typeface="Courier"/>
                  <a:ea typeface="Courier"/>
                  <a:cs typeface="Courier"/>
                  <a:sym typeface="Courier"/>
                </a:defRPr>
              </a:pPr>
              <a:r>
                <a:rPr i="0">
                  <a:solidFill>
                    <a:srgbClr val="011480"/>
                  </a:solidFill>
                </a:rPr>
                <a:t>print</a:t>
              </a:r>
              <a:r>
                <a:rPr i="0">
                  <a:solidFill>
                    <a:srgbClr val="000000"/>
                  </a:solidFill>
                </a:rPr>
                <a:t>(s1[</a:t>
              </a:r>
              <a:r>
                <a:rPr i="0">
                  <a:solidFill>
                    <a:srgbClr val="0432FF"/>
                  </a:solidFill>
                </a:rPr>
                <a:t>1</a:t>
              </a:r>
              <a:r>
                <a:rPr i="0">
                  <a:solidFill>
                    <a:srgbClr val="000000"/>
                  </a:solidFill>
                </a:rPr>
                <a:t>:</a:t>
              </a:r>
              <a:r>
                <a:rPr i="0">
                  <a:solidFill>
                    <a:srgbClr val="0432FF"/>
                  </a:solidFill>
                </a:rPr>
                <a:t>10</a:t>
              </a:r>
              <a:r>
                <a:rPr i="0">
                  <a:solidFill>
                    <a:srgbClr val="000000"/>
                  </a:solidFill>
                </a:rPr>
                <a:t>:</a:t>
              </a:r>
              <a:r>
                <a:rPr i="0">
                  <a:solidFill>
                    <a:srgbClr val="0432FF"/>
                  </a:solidFill>
                </a:rPr>
                <a:t>3</a:t>
              </a:r>
              <a:r>
                <a:rPr i="0">
                  <a:solidFill>
                    <a:srgbClr val="000000"/>
                  </a:solidFill>
                </a:rPr>
                <a:t>])  </a:t>
              </a:r>
              <a:r>
                <a:t># from index 1 to index 10 with steps 3</a:t>
              </a:r>
            </a:p>
            <a:p>
              <a:pPr algn="l" defTabSz="457200">
                <a:defRPr sz="2600" b="0" i="1">
                  <a:solidFill>
                    <a:srgbClr val="808080"/>
                  </a:solidFill>
                  <a:latin typeface="Courier"/>
                  <a:ea typeface="Courier"/>
                  <a:cs typeface="Courier"/>
                  <a:sym typeface="Courier"/>
                </a:defRPr>
              </a:pPr>
            </a:p>
            <a:p>
              <a:pPr algn="l" defTabSz="457200">
                <a:defRPr sz="2600" b="0" i="1">
                  <a:solidFill>
                    <a:srgbClr val="808080"/>
                  </a:solidFill>
                  <a:latin typeface="Courier"/>
                  <a:ea typeface="Courier"/>
                  <a:cs typeface="Courier"/>
                  <a:sym typeface="Courier"/>
                </a:defRPr>
              </a:pPr>
              <a:r>
                <a:rPr i="0">
                  <a:solidFill>
                    <a:srgbClr val="011480"/>
                  </a:solidFill>
                </a:rPr>
                <a:t>print</a:t>
              </a:r>
              <a:r>
                <a:rPr i="0">
                  <a:solidFill>
                    <a:srgbClr val="000000"/>
                  </a:solidFill>
                </a:rPr>
                <a:t>(s1[-</a:t>
              </a:r>
              <a:r>
                <a:rPr i="0">
                  <a:solidFill>
                    <a:srgbClr val="0432FF"/>
                  </a:solidFill>
                </a:rPr>
                <a:t>5</a:t>
              </a:r>
              <a:r>
                <a:rPr i="0">
                  <a:solidFill>
                    <a:srgbClr val="000000"/>
                  </a:solidFill>
                </a:rPr>
                <a:t>:-</a:t>
              </a:r>
              <a:r>
                <a:rPr i="0">
                  <a:solidFill>
                    <a:srgbClr val="0432FF"/>
                  </a:solidFill>
                </a:rPr>
                <a:t>1</a:t>
              </a:r>
              <a:r>
                <a:rPr i="0">
                  <a:solidFill>
                    <a:srgbClr val="000000"/>
                  </a:solidFill>
                </a:rPr>
                <a:t>:</a:t>
              </a:r>
              <a:r>
                <a:rPr i="0">
                  <a:solidFill>
                    <a:srgbClr val="0432FF"/>
                  </a:solidFill>
                </a:rPr>
                <a:t>2</a:t>
              </a:r>
              <a:r>
                <a:rPr i="0">
                  <a:solidFill>
                    <a:srgbClr val="000000"/>
                  </a:solidFill>
                </a:rPr>
                <a:t>])  </a:t>
              </a:r>
              <a:r>
                <a:t># from index -5 to index -2 with steps 2</a:t>
              </a:r>
            </a:p>
            <a:p>
              <a:pPr algn="l" defTabSz="457200">
                <a:defRPr sz="2600" b="0" i="1">
                  <a:solidFill>
                    <a:srgbClr val="808080"/>
                  </a:solidFill>
                  <a:latin typeface="Courier"/>
                  <a:ea typeface="Courier"/>
                  <a:cs typeface="Courier"/>
                  <a:sym typeface="Courier"/>
                </a:defRPr>
              </a:pPr>
            </a:p>
            <a:p>
              <a:pPr algn="l" defTabSz="457200">
                <a:defRPr sz="2600" b="0" i="1">
                  <a:solidFill>
                    <a:srgbClr val="808080"/>
                  </a:solidFill>
                  <a:latin typeface="Courier"/>
                  <a:ea typeface="Courier"/>
                  <a:cs typeface="Courier"/>
                  <a:sym typeface="Courier"/>
                </a:defRPr>
              </a:pPr>
              <a:r>
                <a:rPr i="0">
                  <a:solidFill>
                    <a:srgbClr val="011480"/>
                  </a:solidFill>
                </a:rPr>
                <a:t>print</a:t>
              </a:r>
              <a:r>
                <a:rPr i="0">
                  <a:solidFill>
                    <a:srgbClr val="000000"/>
                  </a:solidFill>
                </a:rPr>
                <a:t>(s1[:</a:t>
              </a:r>
              <a:r>
                <a:rPr i="0">
                  <a:solidFill>
                    <a:srgbClr val="0432FF"/>
                  </a:solidFill>
                </a:rPr>
                <a:t>4</a:t>
              </a:r>
              <a:r>
                <a:rPr i="0">
                  <a:solidFill>
                    <a:srgbClr val="000000"/>
                  </a:solidFill>
                </a:rPr>
                <a:t>:</a:t>
              </a:r>
              <a:r>
                <a:rPr i="0">
                  <a:solidFill>
                    <a:srgbClr val="0432FF"/>
                  </a:solidFill>
                </a:rPr>
                <a:t>2</a:t>
              </a:r>
              <a:r>
                <a:rPr i="0">
                  <a:solidFill>
                    <a:srgbClr val="000000"/>
                  </a:solidFill>
                </a:rPr>
                <a:t>])   </a:t>
              </a:r>
              <a:r>
                <a:t># from index 0 to index 3 with steps 2</a:t>
              </a:r>
            </a:p>
            <a:p>
              <a:pPr algn="l" defTabSz="457200">
                <a:defRPr sz="2600" b="0" i="1">
                  <a:solidFill>
                    <a:srgbClr val="808080"/>
                  </a:solidFill>
                  <a:latin typeface="Courier"/>
                  <a:ea typeface="Courier"/>
                  <a:cs typeface="Courier"/>
                  <a:sym typeface="Courier"/>
                </a:defRPr>
              </a:pPr>
            </a:p>
            <a:p>
              <a:pPr algn="l" defTabSz="457200">
                <a:defRPr sz="2600" b="0" i="1">
                  <a:solidFill>
                    <a:srgbClr val="808080"/>
                  </a:solidFill>
                  <a:latin typeface="Courier"/>
                  <a:ea typeface="Courier"/>
                  <a:cs typeface="Courier"/>
                  <a:sym typeface="Courier"/>
                </a:defRPr>
              </a:pPr>
              <a:r>
                <a:rPr i="0">
                  <a:solidFill>
                    <a:srgbClr val="011480"/>
                  </a:solidFill>
                </a:rPr>
                <a:t>print</a:t>
              </a:r>
              <a:r>
                <a:rPr i="0">
                  <a:solidFill>
                    <a:srgbClr val="000000"/>
                  </a:solidFill>
                </a:rPr>
                <a:t>(s1[</a:t>
              </a:r>
              <a:r>
                <a:rPr i="0">
                  <a:solidFill>
                    <a:srgbClr val="0432FF"/>
                  </a:solidFill>
                </a:rPr>
                <a:t>8</a:t>
              </a:r>
              <a:r>
                <a:rPr i="0">
                  <a:solidFill>
                    <a:srgbClr val="000000"/>
                  </a:solidFill>
                </a:rPr>
                <a:t>::</a:t>
              </a:r>
              <a:r>
                <a:rPr i="0">
                  <a:solidFill>
                    <a:srgbClr val="0432FF"/>
                  </a:solidFill>
                </a:rPr>
                <a:t>2</a:t>
              </a:r>
              <a:r>
                <a:rPr i="0">
                  <a:solidFill>
                    <a:srgbClr val="000000"/>
                  </a:solidFill>
                </a:rPr>
                <a:t>])  </a:t>
              </a:r>
              <a:r>
                <a:t># from index 8 to the end with steps 2</a:t>
              </a:r>
            </a:p>
            <a:p>
              <a:pPr algn="l" defTabSz="457200">
                <a:defRPr sz="2600" b="0" i="1">
                  <a:solidFill>
                    <a:srgbClr val="808080"/>
                  </a:solidFill>
                  <a:latin typeface="Courier"/>
                  <a:ea typeface="Courier"/>
                  <a:cs typeface="Courier"/>
                  <a:sym typeface="Courier"/>
                </a:defRPr>
              </a:pPr>
            </a:p>
            <a:p>
              <a:pPr algn="l" defTabSz="457200">
                <a:defRPr sz="2600" b="0" i="1">
                  <a:solidFill>
                    <a:srgbClr val="808080"/>
                  </a:solidFill>
                  <a:latin typeface="Courier"/>
                  <a:ea typeface="Courier"/>
                  <a:cs typeface="Courier"/>
                  <a:sym typeface="Courier"/>
                </a:defRPr>
              </a:pPr>
              <a:r>
                <a:rPr i="0">
                  <a:solidFill>
                    <a:srgbClr val="011480"/>
                  </a:solidFill>
                </a:rPr>
                <a:t>print</a:t>
              </a:r>
              <a:r>
                <a:rPr i="0">
                  <a:solidFill>
                    <a:srgbClr val="000000"/>
                  </a:solidFill>
                </a:rPr>
                <a:t>(s1[-</a:t>
              </a:r>
              <a:r>
                <a:rPr i="0">
                  <a:solidFill>
                    <a:srgbClr val="0432FF"/>
                  </a:solidFill>
                </a:rPr>
                <a:t>5</a:t>
              </a:r>
              <a:r>
                <a:rPr i="0">
                  <a:solidFill>
                    <a:srgbClr val="000000"/>
                  </a:solidFill>
                </a:rPr>
                <a:t>::</a:t>
              </a:r>
              <a:r>
                <a:rPr i="0">
                  <a:solidFill>
                    <a:srgbClr val="0432FF"/>
                  </a:solidFill>
                </a:rPr>
                <a:t>3</a:t>
              </a:r>
              <a:r>
                <a:rPr i="0">
                  <a:solidFill>
                    <a:srgbClr val="000000"/>
                  </a:solidFill>
                </a:rPr>
                <a:t>])  </a:t>
              </a:r>
              <a:r>
                <a:t># # from index -5 to the end with steps 3</a:t>
              </a:r>
            </a:p>
          </p:txBody>
        </p:sp>
        <p:pic>
          <p:nvPicPr>
            <p:cNvPr id="332" name="print(s1[1:10:3])  # from index 1 to index 10 with steps 3… print(s1[1:10:3])  # from index 1 to index 10 with steps 3print(s1[-5:-1:2])  # from index -5 to index -2 with steps 2print(s1[:4:2])   # from index 0 to index 3 with steps 2print(s1[8::2])  # f" descr="print(s1[1:10:3])  # from index 1 to index 10 with steps 3… print(s1[1:10:3])  # from index 1 to index 10 with steps 3print(s1[-5:-1:2])  # from index -5 to index -2 with steps 2print(s1[:4:2])   # from index 0 to index 3 with steps 2print(s1[8::2])  # from index 8 to the end with steps 2print(s1[-5::3])  # # from index -5 to the end with steps 3"/>
            <p:cNvPicPr/>
            <p:nvPr/>
          </p:nvPicPr>
          <p:blipFill>
            <a:blip r:embed="rId1"/>
            <a:stretch>
              <a:fillRect/>
            </a:stretch>
          </p:blipFill>
          <p:spPr>
            <a:xfrm>
              <a:off x="-1" y="-1"/>
              <a:ext cx="12126078" cy="3767544"/>
            </a:xfrm>
            <a:prstGeom prst="rect">
              <a:avLst/>
            </a:prstGeom>
            <a:effectLst/>
          </p:spPr>
        </p:pic>
      </p:grpSp>
      <p:sp>
        <p:nvSpPr>
          <p:cNvPr id="335" name="Output: tns…"/>
          <p:cNvSpPr txBox="1"/>
          <p:nvPr/>
        </p:nvSpPr>
        <p:spPr>
          <a:xfrm>
            <a:off x="8064500" y="6388099"/>
            <a:ext cx="1714761" cy="3073402"/>
          </a:xfrm>
          <a:prstGeom prst="rect">
            <a:avLst/>
          </a:prstGeom>
          <a:ln w="12700">
            <a:miter lim="400000"/>
          </a:ln>
        </p:spPr>
        <p:txBody>
          <a:bodyPr wrap="none" lIns="50800" tIns="50800" rIns="50800" bIns="50800" anchor="ctr">
            <a:spAutoFit/>
          </a:bodyPr>
          <a:lstStyle/>
          <a:p>
            <a:pPr algn="just">
              <a:lnSpc>
                <a:spcPct val="110000"/>
              </a:lnSpc>
              <a:defRPr sz="3000">
                <a:latin typeface="Courier"/>
                <a:ea typeface="Courier"/>
                <a:cs typeface="Courier"/>
                <a:sym typeface="Courier"/>
              </a:defRPr>
            </a:pPr>
            <a:r>
              <a:rPr>
                <a:solidFill>
                  <a:srgbClr val="0C417C"/>
                </a:solidFill>
              </a:rPr>
              <a:t>Output:</a:t>
            </a:r>
            <a:br>
              <a:rPr>
                <a:solidFill>
                  <a:srgbClr val="0C417C"/>
                </a:solidFill>
              </a:rPr>
            </a:br>
            <a:r>
              <a:rPr b="0">
                <a:solidFill>
                  <a:srgbClr val="0C417C"/>
                </a:solidFill>
              </a:rPr>
              <a:t>tns</a:t>
            </a:r>
            <a:endParaRPr b="0">
              <a:solidFill>
                <a:srgbClr val="0C417C"/>
              </a:solidFill>
            </a:endParaRPr>
          </a:p>
          <a:p>
            <a:pPr algn="just">
              <a:lnSpc>
                <a:spcPct val="110000"/>
              </a:lnSpc>
              <a:defRPr sz="3000">
                <a:latin typeface="Courier"/>
                <a:ea typeface="Courier"/>
                <a:cs typeface="Courier"/>
                <a:sym typeface="Courier"/>
              </a:defRPr>
            </a:pPr>
            <a:r>
              <a:rPr b="0">
                <a:solidFill>
                  <a:srgbClr val="0C417C"/>
                </a:solidFill>
              </a:rPr>
              <a:t>ap</a:t>
            </a:r>
            <a:endParaRPr b="0">
              <a:solidFill>
                <a:srgbClr val="0C417C"/>
              </a:solidFill>
            </a:endParaRPr>
          </a:p>
          <a:p>
            <a:pPr algn="just">
              <a:lnSpc>
                <a:spcPct val="110000"/>
              </a:lnSpc>
              <a:defRPr sz="3000">
                <a:latin typeface="Courier"/>
                <a:ea typeface="Courier"/>
                <a:cs typeface="Courier"/>
                <a:sym typeface="Courier"/>
              </a:defRPr>
            </a:pPr>
            <a:r>
              <a:rPr b="0">
                <a:solidFill>
                  <a:srgbClr val="0C417C"/>
                </a:solidFill>
              </a:rPr>
              <a:t>sr</a:t>
            </a:r>
            <a:endParaRPr b="0">
              <a:solidFill>
                <a:srgbClr val="0C417C"/>
              </a:solidFill>
            </a:endParaRPr>
          </a:p>
          <a:p>
            <a:pPr algn="just">
              <a:lnSpc>
                <a:spcPct val="110000"/>
              </a:lnSpc>
              <a:defRPr sz="3000">
                <a:latin typeface="Courier"/>
                <a:ea typeface="Courier"/>
                <a:cs typeface="Courier"/>
                <a:sym typeface="Courier"/>
              </a:defRPr>
            </a:pPr>
            <a:r>
              <a:rPr b="0">
                <a:solidFill>
                  <a:srgbClr val="0C417C"/>
                </a:solidFill>
              </a:rPr>
              <a:t>lcn xml</a:t>
            </a:r>
            <a:endParaRPr b="0">
              <a:solidFill>
                <a:srgbClr val="0C417C"/>
              </a:solidFill>
            </a:endParaRPr>
          </a:p>
          <a:p>
            <a:pPr algn="just">
              <a:lnSpc>
                <a:spcPct val="110000"/>
              </a:lnSpc>
              <a:defRPr sz="3000">
                <a:latin typeface="Courier"/>
                <a:ea typeface="Courier"/>
                <a:cs typeface="Courier"/>
                <a:sym typeface="Courier"/>
              </a:defRPr>
            </a:pPr>
            <a:r>
              <a:rPr b="0">
                <a:solidFill>
                  <a:srgbClr val="0C417C"/>
                </a:solidFill>
              </a:rPr>
              <a:t>al</a:t>
            </a:r>
            <a:endParaRPr b="0">
              <a:solidFill>
                <a:srgbClr val="0C417C"/>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Lesson 17: string"/>
          <p:cNvSpPr txBox="1"/>
          <p:nvPr>
            <p:ph type="title"/>
          </p:nvPr>
        </p:nvSpPr>
        <p:spPr>
          <a:prstGeom prst="rect">
            <a:avLst/>
          </a:prstGeom>
        </p:spPr>
        <p:txBody>
          <a:bodyPr/>
          <a:lstStyle>
            <a:lvl1pPr>
              <a:defRPr>
                <a:gradFill flip="none" rotWithShape="1">
                  <a:gsLst>
                    <a:gs pos="0">
                      <a:srgbClr val="EC622B"/>
                    </a:gs>
                    <a:gs pos="100000">
                      <a:srgbClr val="F5C182"/>
                    </a:gs>
                  </a:gsLst>
                  <a:lin ang="5400000" scaled="0"/>
                </a:gradFill>
              </a:defRPr>
            </a:lvl1pPr>
          </a:lstStyle>
          <a:p>
            <a:pPr>
              <a:defRPr b="0">
                <a:latin typeface="Wawati SC Regular" panose="040B0500000000000000" charset="-122"/>
                <a:ea typeface="Wawati SC Regular" panose="040B0500000000000000" charset="-122"/>
                <a:cs typeface="Wawati SC Regular" panose="040B0500000000000000" charset="-122"/>
                <a:sym typeface="Wawati SC Regular" panose="040B0500000000000000" charset="-122"/>
              </a:defRPr>
            </a:pPr>
            <a:r>
              <a:rPr b="1">
                <a:latin typeface="Chalkboard" panose="03050602040202020205"/>
                <a:ea typeface="Chalkboard" panose="03050602040202020205"/>
                <a:cs typeface="Chalkboard" panose="03050602040202020205"/>
                <a:sym typeface="Chalkboard" panose="03050602040202020205"/>
              </a:rPr>
              <a:t>Lesson 17: string</a:t>
            </a:r>
            <a:endParaRPr b="1">
              <a:latin typeface="Chalkboard" panose="03050602040202020205"/>
              <a:ea typeface="Chalkboard" panose="03050602040202020205"/>
              <a:cs typeface="Chalkboard" panose="03050602040202020205"/>
              <a:sym typeface="Chalkboard" panose="03050602040202020205"/>
            </a:endParaRPr>
          </a:p>
        </p:txBody>
      </p:sp>
      <p:pic>
        <p:nvPicPr>
          <p:cNvPr id="145" name="图像" descr="图像"/>
          <p:cNvPicPr>
            <a:picLocks noChangeAspect="1"/>
          </p:cNvPicPr>
          <p:nvPr/>
        </p:nvPicPr>
        <p:blipFill>
          <a:blip r:embed="rId1"/>
          <a:stretch>
            <a:fillRect/>
          </a:stretch>
        </p:blipFill>
        <p:spPr>
          <a:xfrm>
            <a:off x="183780" y="202293"/>
            <a:ext cx="1943101" cy="749301"/>
          </a:xfrm>
          <a:prstGeom prst="rect">
            <a:avLst/>
          </a:prstGeom>
          <a:ln w="12700">
            <a:miter lim="400000"/>
            <a:headEnd/>
            <a:tailEnd/>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9" name="string = &quot;hello world&quot;…"/>
          <p:cNvGrpSpPr/>
          <p:nvPr/>
        </p:nvGrpSpPr>
        <p:grpSpPr>
          <a:xfrm>
            <a:off x="2999922" y="2839509"/>
            <a:ext cx="7004956" cy="2723964"/>
            <a:chOff x="0" y="0"/>
            <a:chExt cx="7004954" cy="2723962"/>
          </a:xfrm>
        </p:grpSpPr>
        <p:sp>
          <p:nvSpPr>
            <p:cNvPr id="338" name="string = &quot;hello world&quot;…"/>
            <p:cNvSpPr txBox="1"/>
            <p:nvPr/>
          </p:nvSpPr>
          <p:spPr>
            <a:xfrm>
              <a:off x="53881" y="53881"/>
              <a:ext cx="6897192" cy="2616201"/>
            </a:xfrm>
            <a:prstGeom prst="rect">
              <a:avLst/>
            </a:prstGeom>
            <a:noFill/>
            <a:ln>
              <a:noFill/>
            </a:ln>
            <a:effectLst/>
          </p:spPr>
          <p:txBody>
            <a:bodyPr wrap="none" lIns="50800" tIns="50800" rIns="50800" bIns="50800" numCol="1" anchor="ctr">
              <a:spAutoFit/>
            </a:bodyPr>
            <a:lstStyle/>
            <a:p>
              <a:pPr algn="l" defTabSz="457200">
                <a:lnSpc>
                  <a:spcPct val="150000"/>
                </a:lnSpc>
                <a:defRPr sz="4000">
                  <a:solidFill>
                    <a:srgbClr val="008080"/>
                  </a:solidFill>
                  <a:latin typeface="Courier"/>
                  <a:ea typeface="Courier"/>
                  <a:cs typeface="Courier"/>
                  <a:sym typeface="Courier"/>
                </a:defRPr>
              </a:pPr>
              <a:r>
                <a:rPr b="0">
                  <a:solidFill>
                    <a:srgbClr val="000000"/>
                  </a:solidFill>
                </a:rPr>
                <a:t>string = </a:t>
              </a:r>
              <a:r>
                <a:t>"hello world"</a:t>
              </a:r>
            </a:p>
            <a:p>
              <a:pPr algn="l" defTabSz="457200">
                <a:lnSpc>
                  <a:spcPct val="150000"/>
                </a:lnSpc>
                <a:defRPr sz="4000" b="0">
                  <a:latin typeface="Courier"/>
                  <a:ea typeface="Courier"/>
                  <a:cs typeface="Courier"/>
                  <a:sym typeface="Courier"/>
                </a:defRPr>
              </a:pPr>
              <a:r>
                <a:rPr>
                  <a:solidFill>
                    <a:srgbClr val="011480"/>
                  </a:solidFill>
                </a:rPr>
                <a:t>print</a:t>
              </a:r>
              <a:r>
                <a:t>(string[::-</a:t>
              </a:r>
              <a:r>
                <a:rPr>
                  <a:solidFill>
                    <a:srgbClr val="0432FF"/>
                  </a:solidFill>
                </a:rPr>
                <a:t>1</a:t>
              </a:r>
              <a:r>
                <a:t>])</a:t>
              </a:r>
            </a:p>
            <a:p>
              <a:pPr algn="l" defTabSz="457200">
                <a:lnSpc>
                  <a:spcPct val="150000"/>
                </a:lnSpc>
                <a:defRPr sz="4000" b="0">
                  <a:latin typeface="Courier"/>
                  <a:ea typeface="Courier"/>
                  <a:cs typeface="Courier"/>
                  <a:sym typeface="Courier"/>
                </a:defRPr>
              </a:pPr>
              <a:r>
                <a:rPr>
                  <a:solidFill>
                    <a:srgbClr val="011480"/>
                  </a:solidFill>
                </a:rPr>
                <a:t>print</a:t>
              </a:r>
              <a:r>
                <a:t>(string)</a:t>
              </a:r>
            </a:p>
          </p:txBody>
        </p:sp>
        <p:pic>
          <p:nvPicPr>
            <p:cNvPr id="337" name="string = &quot;hello world&quot;… string = &quot;hello world&quot;print(string[::-1])print(string)" descr="string = &quot;hello world&quot;… string = &quot;hello world&quot;print(string[::-1])print(string)"/>
            <p:cNvPicPr/>
            <p:nvPr/>
          </p:nvPicPr>
          <p:blipFill>
            <a:blip r:embed="rId1"/>
            <a:stretch>
              <a:fillRect/>
            </a:stretch>
          </p:blipFill>
          <p:spPr>
            <a:xfrm>
              <a:off x="-1" y="0"/>
              <a:ext cx="7004956" cy="2723964"/>
            </a:xfrm>
            <a:prstGeom prst="rect">
              <a:avLst/>
            </a:prstGeom>
            <a:effectLst/>
          </p:spPr>
        </p:pic>
      </p:grpSp>
      <p:sp>
        <p:nvSpPr>
          <p:cNvPr id="340" name="Reverse a String"/>
          <p:cNvSpPr txBox="1"/>
          <p:nvPr/>
        </p:nvSpPr>
        <p:spPr>
          <a:xfrm>
            <a:off x="3890164" y="972575"/>
            <a:ext cx="5224472" cy="905981"/>
          </a:xfrm>
          <a:prstGeom prst="rect">
            <a:avLst/>
          </a:prstGeom>
          <a:ln w="12700">
            <a:miter lim="400000"/>
          </a:ln>
        </p:spPr>
        <p:txBody>
          <a:bodyPr wrap="none" lIns="50800" tIns="50800" rIns="50800" bIns="50800" anchor="ctr">
            <a:spAutoFit/>
          </a:bodyPr>
          <a:lstStyle>
            <a:lvl1pPr>
              <a:defRPr sz="5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Reverse a String</a:t>
            </a:r>
          </a:p>
        </p:txBody>
      </p:sp>
      <p:sp>
        <p:nvSpPr>
          <p:cNvPr id="341" name="Output: dlrow olleh…"/>
          <p:cNvSpPr txBox="1"/>
          <p:nvPr/>
        </p:nvSpPr>
        <p:spPr>
          <a:xfrm>
            <a:off x="7510274" y="5812795"/>
            <a:ext cx="2629310" cy="1564641"/>
          </a:xfrm>
          <a:prstGeom prst="rect">
            <a:avLst/>
          </a:prstGeom>
          <a:ln w="12700">
            <a:miter lim="400000"/>
          </a:ln>
        </p:spPr>
        <p:txBody>
          <a:bodyPr wrap="none" lIns="50800" tIns="50800" rIns="50800" bIns="50800" anchor="ctr">
            <a:spAutoFit/>
          </a:bodyPr>
          <a:lstStyle/>
          <a:p>
            <a:pPr algn="just">
              <a:lnSpc>
                <a:spcPct val="110000"/>
              </a:lnSpc>
              <a:defRPr sz="3000">
                <a:latin typeface="Courier"/>
                <a:ea typeface="Courier"/>
                <a:cs typeface="Courier"/>
                <a:sym typeface="Courier"/>
              </a:defRPr>
            </a:pPr>
            <a:r>
              <a:rPr>
                <a:solidFill>
                  <a:srgbClr val="0C417C"/>
                </a:solidFill>
              </a:rPr>
              <a:t>Output:</a:t>
            </a:r>
            <a:br>
              <a:rPr>
                <a:solidFill>
                  <a:srgbClr val="0C417C"/>
                </a:solidFill>
              </a:rPr>
            </a:br>
            <a:r>
              <a:rPr b="0">
                <a:solidFill>
                  <a:srgbClr val="0C417C"/>
                </a:solidFill>
              </a:rPr>
              <a:t>dlrow olleh</a:t>
            </a:r>
            <a:endParaRPr b="0">
              <a:solidFill>
                <a:srgbClr val="0C417C"/>
              </a:solidFill>
            </a:endParaRPr>
          </a:p>
          <a:p>
            <a:pPr algn="just">
              <a:lnSpc>
                <a:spcPct val="110000"/>
              </a:lnSpc>
              <a:defRPr sz="3000" b="0">
                <a:latin typeface="Courier"/>
                <a:ea typeface="Courier"/>
                <a:cs typeface="Courier"/>
                <a:sym typeface="Courier"/>
              </a:defRPr>
            </a:pPr>
            <a:r>
              <a:rPr>
                <a:solidFill>
                  <a:srgbClr val="0C417C"/>
                </a:solidFill>
              </a:rPr>
              <a:t>hello world</a:t>
            </a:r>
            <a:endParaRPr>
              <a:solidFill>
                <a:srgbClr val="0C417C"/>
              </a:solidFill>
            </a:endParaRPr>
          </a:p>
        </p:txBody>
      </p:sp>
      <p:grpSp>
        <p:nvGrpSpPr>
          <p:cNvPr id="344" name="Note that slicing does not change the original string"/>
          <p:cNvGrpSpPr/>
          <p:nvPr/>
        </p:nvGrpSpPr>
        <p:grpSpPr>
          <a:xfrm>
            <a:off x="525541" y="8026715"/>
            <a:ext cx="12050238" cy="1023529"/>
            <a:chOff x="48259" y="53881"/>
            <a:chExt cx="12050236" cy="1023528"/>
          </a:xfrm>
        </p:grpSpPr>
        <p:sp>
          <p:nvSpPr>
            <p:cNvPr id="343" name="Note that slicing does not change the original string"/>
            <p:cNvSpPr txBox="1"/>
            <p:nvPr/>
          </p:nvSpPr>
          <p:spPr>
            <a:xfrm>
              <a:off x="53881" y="53881"/>
              <a:ext cx="11942472" cy="609601"/>
            </a:xfrm>
            <a:prstGeom prst="rect">
              <a:avLst/>
            </a:prstGeom>
            <a:solidFill>
              <a:srgbClr val="FFFFFF"/>
            </a:solidFill>
            <a:ln>
              <a:noFill/>
            </a:ln>
            <a:effectLst/>
          </p:spPr>
          <p:txBody>
            <a:bodyPr wrap="none" lIns="50800" tIns="50800" rIns="50800" bIns="50800" numCol="1" anchor="ctr">
              <a:spAutoFit/>
            </a:bodyPr>
            <a:lstStyle>
              <a:lvl1pPr>
                <a:lnSpc>
                  <a:spcPct val="300000"/>
                </a:lnSpc>
                <a:defRPr sz="2900">
                  <a:solidFill>
                    <a:srgbClr val="ED7038"/>
                  </a:solidFill>
                  <a:latin typeface="Menlo Regular" panose="020B0609030804020204"/>
                  <a:ea typeface="Menlo Regular" panose="020B0609030804020204"/>
                  <a:cs typeface="Menlo Regular" panose="020B0609030804020204"/>
                  <a:sym typeface="Menlo Regular" panose="020B0609030804020204"/>
                </a:defRPr>
              </a:lvl1pPr>
            </a:lstStyle>
            <a:p>
              <a:r>
                <a:t>Note that slicing does not change the original string</a:t>
              </a:r>
            </a:p>
          </p:txBody>
        </p:sp>
        <p:pic>
          <p:nvPicPr>
            <p:cNvPr id="342" name="Note that slicing does not change the original string Note that slicing does not change the original string" descr="Note that slicing does not change the original string Note that slicing does not change the original string"/>
            <p:cNvPicPr/>
            <p:nvPr/>
          </p:nvPicPr>
          <p:blipFill>
            <a:blip r:embed="rId2"/>
            <a:stretch>
              <a:fillRect/>
            </a:stretch>
          </p:blipFill>
          <p:spPr>
            <a:xfrm>
              <a:off x="48259" y="360044"/>
              <a:ext cx="12050236" cy="717365"/>
            </a:xfrm>
            <a:prstGeom prst="rect">
              <a:avLst/>
            </a:prstGeom>
            <a:effectLst/>
          </p:spPr>
        </p:pic>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Python Strings are immutable"/>
          <p:cNvSpPr txBox="1"/>
          <p:nvPr/>
        </p:nvSpPr>
        <p:spPr>
          <a:xfrm>
            <a:off x="1956045" y="718518"/>
            <a:ext cx="9092710" cy="905981"/>
          </a:xfrm>
          <a:prstGeom prst="rect">
            <a:avLst/>
          </a:prstGeom>
          <a:ln w="12700">
            <a:miter lim="400000"/>
          </a:ln>
        </p:spPr>
        <p:txBody>
          <a:bodyPr wrap="none" lIns="50800" tIns="50800" rIns="50800" bIns="50800" anchor="ctr">
            <a:spAutoFit/>
          </a:bodyPr>
          <a:lstStyle>
            <a:lvl1pPr>
              <a:defRPr sz="5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Python Strings are immutable</a:t>
            </a:r>
          </a:p>
        </p:txBody>
      </p:sp>
      <p:sp>
        <p:nvSpPr>
          <p:cNvPr id="347" name="In Python, strings are immutable. That means the characters of a string cannot be changed. For example："/>
          <p:cNvSpPr txBox="1"/>
          <p:nvPr/>
        </p:nvSpPr>
        <p:spPr>
          <a:xfrm>
            <a:off x="883233" y="2033529"/>
            <a:ext cx="11238334" cy="1841501"/>
          </a:xfrm>
          <a:prstGeom prst="rect">
            <a:avLst/>
          </a:prstGeom>
          <a:ln w="12700">
            <a:miter lim="400000"/>
          </a:ln>
        </p:spPr>
        <p:txBody>
          <a:bodyPr lIns="50800" tIns="50800" rIns="50800" bIns="50800" anchor="ctr">
            <a:spAutoFit/>
          </a:bodyPr>
          <a:lstStyle>
            <a:lvl1pPr algn="just">
              <a:defRPr sz="3500" b="0">
                <a:solidFill>
                  <a:srgbClr val="082D55"/>
                </a:solidFill>
                <a:latin typeface="Chalkboard" panose="03050602040202020205"/>
                <a:ea typeface="Chalkboard" panose="03050602040202020205"/>
                <a:cs typeface="Chalkboard" panose="03050602040202020205"/>
                <a:sym typeface="Chalkboard" panose="03050602040202020205"/>
              </a:defRPr>
            </a:lvl1pPr>
          </a:lstStyle>
          <a:p>
            <a:r>
              <a:t>In Python, strings are immutable. That means the characters of a string cannot be changed. For example：</a:t>
            </a:r>
          </a:p>
        </p:txBody>
      </p:sp>
      <p:grpSp>
        <p:nvGrpSpPr>
          <p:cNvPr id="350" name="message = &quot;hello world&quot;…"/>
          <p:cNvGrpSpPr/>
          <p:nvPr/>
        </p:nvGrpSpPr>
        <p:grpSpPr>
          <a:xfrm>
            <a:off x="3198074" y="3913281"/>
            <a:ext cx="6608652" cy="2142304"/>
            <a:chOff x="0" y="0"/>
            <a:chExt cx="6608650" cy="2142303"/>
          </a:xfrm>
        </p:grpSpPr>
        <p:sp>
          <p:nvSpPr>
            <p:cNvPr id="349" name="message = &quot;hello world&quot;…"/>
            <p:cNvSpPr txBox="1"/>
            <p:nvPr/>
          </p:nvSpPr>
          <p:spPr>
            <a:xfrm>
              <a:off x="53881" y="53881"/>
              <a:ext cx="6500888" cy="2034541"/>
            </a:xfrm>
            <a:prstGeom prst="rect">
              <a:avLst/>
            </a:prstGeom>
            <a:noFill/>
            <a:ln>
              <a:noFill/>
            </a:ln>
            <a:effectLst/>
          </p:spPr>
          <p:txBody>
            <a:bodyPr wrap="none" lIns="50800" tIns="50800" rIns="50800" bIns="50800" numCol="1" anchor="ctr">
              <a:spAutoFit/>
            </a:bodyPr>
            <a:lstStyle/>
            <a:p>
              <a:pPr algn="l" defTabSz="457200">
                <a:lnSpc>
                  <a:spcPct val="120000"/>
                </a:lnSpc>
                <a:defRPr sz="3600">
                  <a:solidFill>
                    <a:srgbClr val="008080"/>
                  </a:solidFill>
                  <a:latin typeface="Courier"/>
                  <a:ea typeface="Courier"/>
                  <a:cs typeface="Courier"/>
                  <a:sym typeface="Courier"/>
                </a:defRPr>
              </a:pPr>
              <a:r>
                <a:rPr b="0">
                  <a:solidFill>
                    <a:srgbClr val="000000"/>
                  </a:solidFill>
                </a:rPr>
                <a:t>message = "</a:t>
              </a:r>
              <a:r>
                <a:t>hello world</a:t>
              </a:r>
              <a:r>
                <a:rPr b="0">
                  <a:solidFill>
                    <a:srgbClr val="000000"/>
                  </a:solidFill>
                </a:rPr>
                <a:t>"</a:t>
              </a:r>
              <a:endParaRPr b="0">
                <a:solidFill>
                  <a:srgbClr val="000000"/>
                </a:solidFill>
              </a:endParaRPr>
            </a:p>
            <a:p>
              <a:pPr algn="l" defTabSz="457200">
                <a:lnSpc>
                  <a:spcPct val="120000"/>
                </a:lnSpc>
                <a:defRPr sz="3600" b="0">
                  <a:latin typeface="Courier"/>
                  <a:ea typeface="Courier"/>
                  <a:cs typeface="Courier"/>
                  <a:sym typeface="Courier"/>
                </a:defRPr>
              </a:pPr>
              <a:r>
                <a:t>message[</a:t>
              </a:r>
              <a:r>
                <a:rPr>
                  <a:solidFill>
                    <a:srgbClr val="0432FF"/>
                  </a:solidFill>
                </a:rPr>
                <a:t>0</a:t>
              </a:r>
              <a:r>
                <a:t>] = "</a:t>
              </a:r>
              <a:r>
                <a:rPr b="1">
                  <a:solidFill>
                    <a:srgbClr val="008080"/>
                  </a:solidFill>
                </a:rPr>
                <a:t>H</a:t>
              </a:r>
              <a:r>
                <a:t>"</a:t>
              </a:r>
              <a:endParaRPr b="1">
                <a:solidFill>
                  <a:srgbClr val="008080"/>
                </a:solidFill>
              </a:endParaRPr>
            </a:p>
            <a:p>
              <a:pPr algn="l" defTabSz="457200">
                <a:lnSpc>
                  <a:spcPct val="120000"/>
                </a:lnSpc>
                <a:defRPr sz="3600" b="0">
                  <a:latin typeface="Courier"/>
                  <a:ea typeface="Courier"/>
                  <a:cs typeface="Courier"/>
                  <a:sym typeface="Courier"/>
                </a:defRPr>
              </a:pPr>
              <a:r>
                <a:rPr>
                  <a:solidFill>
                    <a:srgbClr val="011480"/>
                  </a:solidFill>
                </a:rPr>
                <a:t>print</a:t>
              </a:r>
              <a:r>
                <a:t>(message)</a:t>
              </a:r>
            </a:p>
          </p:txBody>
        </p:sp>
        <p:pic>
          <p:nvPicPr>
            <p:cNvPr id="348" name="message = &quot;hello world&quot;… message = &quot;hello world&quot;message[0] = &quot;H&quot;print(message)" descr="message = &quot;hello world&quot;… message = &quot;hello world&quot;message[0] = &quot;H&quot;print(message)"/>
            <p:cNvPicPr/>
            <p:nvPr/>
          </p:nvPicPr>
          <p:blipFill>
            <a:blip r:embed="rId1"/>
            <a:stretch>
              <a:fillRect/>
            </a:stretch>
          </p:blipFill>
          <p:spPr>
            <a:xfrm>
              <a:off x="-1" y="-1"/>
              <a:ext cx="6608652" cy="2142305"/>
            </a:xfrm>
            <a:prstGeom prst="rect">
              <a:avLst/>
            </a:prstGeom>
            <a:effectLst/>
          </p:spPr>
        </p:pic>
      </p:grpSp>
      <p:grpSp>
        <p:nvGrpSpPr>
          <p:cNvPr id="353" name="TypeError: 'str' object does not support item assignment"/>
          <p:cNvGrpSpPr/>
          <p:nvPr/>
        </p:nvGrpSpPr>
        <p:grpSpPr>
          <a:xfrm>
            <a:off x="1215124" y="8212885"/>
            <a:ext cx="10574551" cy="833029"/>
            <a:chOff x="-1" y="53881"/>
            <a:chExt cx="10574549" cy="833028"/>
          </a:xfrm>
        </p:grpSpPr>
        <p:sp>
          <p:nvSpPr>
            <p:cNvPr id="352" name="TypeError: 'str' object does not support item assignment"/>
            <p:cNvSpPr txBox="1"/>
            <p:nvPr/>
          </p:nvSpPr>
          <p:spPr>
            <a:xfrm>
              <a:off x="53881" y="53881"/>
              <a:ext cx="10466785" cy="533401"/>
            </a:xfrm>
            <a:prstGeom prst="rect">
              <a:avLst/>
            </a:prstGeom>
            <a:solidFill>
              <a:srgbClr val="FFFFFF"/>
            </a:solidFill>
            <a:ln>
              <a:noFill/>
            </a:ln>
            <a:effectLst/>
          </p:spPr>
          <p:txBody>
            <a:bodyPr wrap="none" lIns="50800" tIns="50800" rIns="50800" bIns="50800" numCol="1" anchor="ctr">
              <a:spAutoFit/>
            </a:bodyPr>
            <a:lstStyle>
              <a:lvl1pPr>
                <a:lnSpc>
                  <a:spcPct val="300000"/>
                </a:lnSpc>
                <a:defRPr>
                  <a:solidFill>
                    <a:srgbClr val="ED7138"/>
                  </a:solidFill>
                  <a:latin typeface="Menlo Regular" panose="020B0609030804020204"/>
                  <a:ea typeface="Menlo Regular" panose="020B0609030804020204"/>
                  <a:cs typeface="Menlo Regular" panose="020B0609030804020204"/>
                  <a:sym typeface="Menlo Regular" panose="020B0609030804020204"/>
                </a:defRPr>
              </a:lvl1pPr>
            </a:lstStyle>
            <a:p>
              <a:r>
                <a:t>TypeError: 'str' object does not support item assignment</a:t>
              </a:r>
            </a:p>
          </p:txBody>
        </p:sp>
        <p:pic>
          <p:nvPicPr>
            <p:cNvPr id="351" name="TypeError: 'str' object does not support item assignment TypeError: 'str' object does not support item assignment" descr="TypeError: 'str' object does not support item assignment TypeError: 'str' object does not support item assignment"/>
            <p:cNvPicPr/>
            <p:nvPr/>
          </p:nvPicPr>
          <p:blipFill>
            <a:blip r:embed="rId2"/>
            <a:stretch>
              <a:fillRect/>
            </a:stretch>
          </p:blipFill>
          <p:spPr>
            <a:xfrm>
              <a:off x="-1" y="245744"/>
              <a:ext cx="10574549" cy="641165"/>
            </a:xfrm>
            <a:prstGeom prst="rect">
              <a:avLst/>
            </a:prstGeom>
            <a:effectLst/>
          </p:spPr>
        </p:pic>
      </p:grpSp>
      <p:grpSp>
        <p:nvGrpSpPr>
          <p:cNvPr id="356" name="message = &quot;hello world&quot;…"/>
          <p:cNvGrpSpPr/>
          <p:nvPr/>
        </p:nvGrpSpPr>
        <p:grpSpPr>
          <a:xfrm>
            <a:off x="3198074" y="6418413"/>
            <a:ext cx="6608652" cy="1377764"/>
            <a:chOff x="0" y="0"/>
            <a:chExt cx="6608650" cy="1377763"/>
          </a:xfrm>
        </p:grpSpPr>
        <p:sp>
          <p:nvSpPr>
            <p:cNvPr id="355" name="message = &quot;hello world&quot;…"/>
            <p:cNvSpPr txBox="1"/>
            <p:nvPr/>
          </p:nvSpPr>
          <p:spPr>
            <a:xfrm>
              <a:off x="53881" y="53881"/>
              <a:ext cx="6500888" cy="1270001"/>
            </a:xfrm>
            <a:prstGeom prst="rect">
              <a:avLst/>
            </a:prstGeom>
            <a:noFill/>
            <a:ln>
              <a:noFill/>
            </a:ln>
            <a:effectLst/>
          </p:spPr>
          <p:txBody>
            <a:bodyPr wrap="none" lIns="50800" tIns="50800" rIns="50800" bIns="50800" numCol="1" anchor="ctr">
              <a:spAutoFit/>
            </a:bodyPr>
            <a:lstStyle/>
            <a:p>
              <a:pPr algn="l" defTabSz="457200">
                <a:defRPr sz="3600">
                  <a:solidFill>
                    <a:srgbClr val="008080"/>
                  </a:solidFill>
                  <a:latin typeface="Courier"/>
                  <a:ea typeface="Courier"/>
                  <a:cs typeface="Courier"/>
                  <a:sym typeface="Courier"/>
                </a:defRPr>
              </a:pPr>
              <a:r>
                <a:rPr b="0">
                  <a:solidFill>
                    <a:srgbClr val="000000"/>
                  </a:solidFill>
                </a:rPr>
                <a:t>message = </a:t>
              </a:r>
              <a:r>
                <a:t>"hello world"</a:t>
              </a:r>
            </a:p>
            <a:p>
              <a:pPr algn="l" defTabSz="457200">
                <a:defRPr sz="3600" b="0">
                  <a:latin typeface="Courier"/>
                  <a:ea typeface="Courier"/>
                  <a:cs typeface="Courier"/>
                  <a:sym typeface="Courier"/>
                </a:defRPr>
              </a:pPr>
              <a:r>
                <a:t>message[:</a:t>
              </a:r>
              <a:r>
                <a:rPr>
                  <a:solidFill>
                    <a:srgbClr val="0432FF"/>
                  </a:solidFill>
                </a:rPr>
                <a:t>5</a:t>
              </a:r>
              <a:r>
                <a:t>] = </a:t>
              </a:r>
              <a:r>
                <a:rPr b="1">
                  <a:solidFill>
                    <a:srgbClr val="008080"/>
                  </a:solidFill>
                </a:rPr>
                <a:t>"Hello"</a:t>
              </a:r>
              <a:endParaRPr b="1">
                <a:solidFill>
                  <a:srgbClr val="008080"/>
                </a:solidFill>
              </a:endParaRPr>
            </a:p>
          </p:txBody>
        </p:sp>
        <p:pic>
          <p:nvPicPr>
            <p:cNvPr id="354" name="message = &quot;hello world&quot;… message = &quot;hello world&quot;message[:5] = &quot;Hello&quot;" descr="message = &quot;hello world&quot;… message = &quot;hello world&quot;message[:5] = &quot;Hello&quot;"/>
            <p:cNvPicPr/>
            <p:nvPr/>
          </p:nvPicPr>
          <p:blipFill>
            <a:blip r:embed="rId3"/>
            <a:stretch>
              <a:fillRect/>
            </a:stretch>
          </p:blipFill>
          <p:spPr>
            <a:xfrm>
              <a:off x="-1" y="-1"/>
              <a:ext cx="6608652" cy="1377765"/>
            </a:xfrm>
            <a:prstGeom prst="rect">
              <a:avLst/>
            </a:prstGeom>
            <a:effectLst/>
          </p:spPr>
        </p:pic>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ython Strings are immutable"/>
          <p:cNvSpPr txBox="1"/>
          <p:nvPr/>
        </p:nvSpPr>
        <p:spPr>
          <a:xfrm>
            <a:off x="1058204" y="1889371"/>
            <a:ext cx="10888392" cy="1069397"/>
          </a:xfrm>
          <a:prstGeom prst="rect">
            <a:avLst/>
          </a:prstGeom>
          <a:ln w="12700">
            <a:miter lim="400000"/>
          </a:ln>
        </p:spPr>
        <p:txBody>
          <a:bodyPr wrap="none" lIns="50800" tIns="50800" rIns="50800" bIns="50800" anchor="ctr">
            <a:spAutoFit/>
          </a:bodyPr>
          <a:lstStyle>
            <a:lvl1pPr>
              <a:defRPr sz="6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Python Strings are immutable</a:t>
            </a:r>
          </a:p>
        </p:txBody>
      </p:sp>
      <p:sp>
        <p:nvSpPr>
          <p:cNvPr id="359" name="Reassigning a string variable does not modify the original string, but discards it and re-points to a new string value."/>
          <p:cNvSpPr txBox="1"/>
          <p:nvPr/>
        </p:nvSpPr>
        <p:spPr>
          <a:xfrm>
            <a:off x="826401" y="3908933"/>
            <a:ext cx="11351999" cy="2294351"/>
          </a:xfrm>
          <a:prstGeom prst="rect">
            <a:avLst/>
          </a:prstGeom>
          <a:ln w="12700">
            <a:miter lim="400000"/>
          </a:ln>
        </p:spPr>
        <p:txBody>
          <a:bodyPr lIns="50800" tIns="50800" rIns="50800" bIns="50800" anchor="ctr">
            <a:spAutoFit/>
          </a:bodyPr>
          <a:lstStyle>
            <a:lvl1pPr algn="just">
              <a:lnSpc>
                <a:spcPct val="120000"/>
              </a:lnSpc>
              <a:defRPr sz="4000" b="0">
                <a:solidFill>
                  <a:srgbClr val="09315F"/>
                </a:solidFill>
                <a:latin typeface="Chalkboard" panose="03050602040202020205"/>
                <a:ea typeface="Chalkboard" panose="03050602040202020205"/>
                <a:cs typeface="Chalkboard" panose="03050602040202020205"/>
                <a:sym typeface="Chalkboard" panose="03050602040202020205"/>
              </a:defRPr>
            </a:lvl1pPr>
          </a:lstStyle>
          <a:p>
            <a:r>
              <a:t>Reassigning a string variable does not modify the original string, but discards it and re-points to a new string value.</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Python Strings are immutable"/>
          <p:cNvSpPr txBox="1"/>
          <p:nvPr/>
        </p:nvSpPr>
        <p:spPr>
          <a:xfrm>
            <a:off x="1956045" y="840737"/>
            <a:ext cx="9092710" cy="905981"/>
          </a:xfrm>
          <a:prstGeom prst="rect">
            <a:avLst/>
          </a:prstGeom>
          <a:ln w="12700">
            <a:miter lim="400000"/>
          </a:ln>
        </p:spPr>
        <p:txBody>
          <a:bodyPr wrap="none" lIns="50800" tIns="50800" rIns="50800" bIns="50800" anchor="ctr">
            <a:spAutoFit/>
          </a:bodyPr>
          <a:lstStyle>
            <a:lvl1pPr>
              <a:defRPr sz="5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Python Strings are immutable</a:t>
            </a:r>
          </a:p>
        </p:txBody>
      </p:sp>
      <p:grpSp>
        <p:nvGrpSpPr>
          <p:cNvPr id="364" name="message = &quot;hello world&quot;…"/>
          <p:cNvGrpSpPr/>
          <p:nvPr/>
        </p:nvGrpSpPr>
        <p:grpSpPr>
          <a:xfrm>
            <a:off x="1474483" y="5802372"/>
            <a:ext cx="5556920" cy="2663004"/>
            <a:chOff x="0" y="0"/>
            <a:chExt cx="5556918" cy="2663002"/>
          </a:xfrm>
        </p:grpSpPr>
        <p:sp>
          <p:nvSpPr>
            <p:cNvPr id="363" name="message = &quot;hello world&quot;…"/>
            <p:cNvSpPr txBox="1"/>
            <p:nvPr/>
          </p:nvSpPr>
          <p:spPr>
            <a:xfrm>
              <a:off x="53881" y="53881"/>
              <a:ext cx="5449157" cy="2555241"/>
            </a:xfrm>
            <a:prstGeom prst="rect">
              <a:avLst/>
            </a:prstGeom>
            <a:noFill/>
            <a:ln>
              <a:noFill/>
            </a:ln>
            <a:effectLst/>
          </p:spPr>
          <p:txBody>
            <a:bodyPr wrap="none" lIns="50800" tIns="50800" rIns="50800" bIns="50800" numCol="1" anchor="ctr">
              <a:spAutoFit/>
            </a:bodyPr>
            <a:lstStyle/>
            <a:p>
              <a:pPr algn="l" defTabSz="457200">
                <a:lnSpc>
                  <a:spcPct val="140000"/>
                </a:lnSpc>
                <a:defRPr sz="3000">
                  <a:solidFill>
                    <a:srgbClr val="008080"/>
                  </a:solidFill>
                  <a:latin typeface="Courier"/>
                  <a:ea typeface="Courier"/>
                  <a:cs typeface="Courier"/>
                  <a:sym typeface="Courier"/>
                </a:defRPr>
              </a:pPr>
              <a:r>
                <a:rPr b="0">
                  <a:solidFill>
                    <a:srgbClr val="000000"/>
                  </a:solidFill>
                </a:rPr>
                <a:t>message = </a:t>
              </a:r>
              <a:r>
                <a:t>"hello world"</a:t>
              </a:r>
            </a:p>
            <a:p>
              <a:pPr algn="l" defTabSz="457200">
                <a:lnSpc>
                  <a:spcPct val="140000"/>
                </a:lnSpc>
                <a:defRPr sz="3000" b="0">
                  <a:latin typeface="Courier"/>
                  <a:ea typeface="Courier"/>
                  <a:cs typeface="Courier"/>
                  <a:sym typeface="Courier"/>
                </a:defRPr>
              </a:pPr>
              <a:r>
                <a:rPr>
                  <a:solidFill>
                    <a:srgbClr val="011480"/>
                  </a:solidFill>
                </a:rPr>
                <a:t>print</a:t>
              </a:r>
              <a:r>
                <a:t>(message)</a:t>
              </a:r>
            </a:p>
            <a:p>
              <a:pPr algn="l" defTabSz="457200">
                <a:lnSpc>
                  <a:spcPct val="140000"/>
                </a:lnSpc>
                <a:defRPr sz="3000">
                  <a:solidFill>
                    <a:srgbClr val="008080"/>
                  </a:solidFill>
                  <a:latin typeface="Courier"/>
                  <a:ea typeface="Courier"/>
                  <a:cs typeface="Courier"/>
                  <a:sym typeface="Courier"/>
                </a:defRPr>
              </a:pPr>
              <a:r>
                <a:rPr b="0">
                  <a:solidFill>
                    <a:srgbClr val="000000"/>
                  </a:solidFill>
                </a:rPr>
                <a:t>message = </a:t>
              </a:r>
              <a:r>
                <a:t>"Hello world"</a:t>
              </a:r>
            </a:p>
            <a:p>
              <a:pPr algn="l" defTabSz="457200">
                <a:lnSpc>
                  <a:spcPct val="140000"/>
                </a:lnSpc>
                <a:defRPr sz="3000" b="0">
                  <a:latin typeface="Courier"/>
                  <a:ea typeface="Courier"/>
                  <a:cs typeface="Courier"/>
                  <a:sym typeface="Courier"/>
                </a:defRPr>
              </a:pPr>
              <a:r>
                <a:rPr>
                  <a:solidFill>
                    <a:srgbClr val="011480"/>
                  </a:solidFill>
                </a:rPr>
                <a:t>print</a:t>
              </a:r>
              <a:r>
                <a:t>(message)</a:t>
              </a:r>
            </a:p>
          </p:txBody>
        </p:sp>
        <p:pic>
          <p:nvPicPr>
            <p:cNvPr id="362" name="message = &quot;hello world&quot;… message = &quot;hello world&quot;print(message)message = &quot;Hello world&quot;print(message)" descr="message = &quot;hello world&quot;… message = &quot;hello world&quot;print(message)message = &quot;Hello world&quot;print(message)"/>
            <p:cNvPicPr/>
            <p:nvPr/>
          </p:nvPicPr>
          <p:blipFill>
            <a:blip r:embed="rId1"/>
            <a:stretch>
              <a:fillRect/>
            </a:stretch>
          </p:blipFill>
          <p:spPr>
            <a:xfrm>
              <a:off x="-1" y="0"/>
              <a:ext cx="5556920" cy="2663003"/>
            </a:xfrm>
            <a:prstGeom prst="rect">
              <a:avLst/>
            </a:prstGeom>
            <a:effectLst/>
          </p:spPr>
        </p:pic>
      </p:grpSp>
      <p:sp>
        <p:nvSpPr>
          <p:cNvPr id="365" name="Output: hello world…"/>
          <p:cNvSpPr txBox="1"/>
          <p:nvPr/>
        </p:nvSpPr>
        <p:spPr>
          <a:xfrm>
            <a:off x="7450005" y="6597882"/>
            <a:ext cx="2629311" cy="1838961"/>
          </a:xfrm>
          <a:prstGeom prst="rect">
            <a:avLst/>
          </a:prstGeom>
          <a:ln w="12700">
            <a:miter lim="400000"/>
          </a:ln>
        </p:spPr>
        <p:txBody>
          <a:bodyPr wrap="none" lIns="50800" tIns="50800" rIns="50800" bIns="50800" anchor="ctr">
            <a:spAutoFit/>
          </a:bodyPr>
          <a:lstStyle/>
          <a:p>
            <a:pPr algn="just">
              <a:lnSpc>
                <a:spcPct val="140000"/>
              </a:lnSpc>
              <a:defRPr sz="3000">
                <a:latin typeface="Courier"/>
                <a:ea typeface="Courier"/>
                <a:cs typeface="Courier"/>
                <a:sym typeface="Courier"/>
              </a:defRPr>
            </a:pPr>
            <a:r>
              <a:rPr>
                <a:solidFill>
                  <a:srgbClr val="0C417C"/>
                </a:solidFill>
              </a:rPr>
              <a:t>Output:</a:t>
            </a:r>
            <a:br>
              <a:rPr>
                <a:solidFill>
                  <a:srgbClr val="0C417C"/>
                </a:solidFill>
              </a:rPr>
            </a:br>
            <a:r>
              <a:rPr b="0">
                <a:solidFill>
                  <a:srgbClr val="0C417C"/>
                </a:solidFill>
              </a:rPr>
              <a:t>hello world</a:t>
            </a:r>
            <a:endParaRPr b="0">
              <a:solidFill>
                <a:srgbClr val="0C417C"/>
              </a:solidFill>
            </a:endParaRPr>
          </a:p>
          <a:p>
            <a:pPr algn="just">
              <a:lnSpc>
                <a:spcPct val="140000"/>
              </a:lnSpc>
              <a:defRPr sz="3000" b="0">
                <a:latin typeface="Courier"/>
                <a:ea typeface="Courier"/>
                <a:cs typeface="Courier"/>
                <a:sym typeface="Courier"/>
              </a:defRPr>
            </a:pPr>
            <a:r>
              <a:rPr>
                <a:solidFill>
                  <a:srgbClr val="0C417C"/>
                </a:solidFill>
              </a:rPr>
              <a:t>Hello world</a:t>
            </a:r>
            <a:endParaRPr>
              <a:solidFill>
                <a:srgbClr val="0C417C"/>
              </a:solidFill>
            </a:endParaRPr>
          </a:p>
        </p:txBody>
      </p:sp>
      <p:sp>
        <p:nvSpPr>
          <p:cNvPr id="366" name="message"/>
          <p:cNvSpPr txBox="1"/>
          <p:nvPr/>
        </p:nvSpPr>
        <p:spPr>
          <a:xfrm>
            <a:off x="2129239" y="3920956"/>
            <a:ext cx="2194900" cy="698501"/>
          </a:xfrm>
          <a:prstGeom prst="rect">
            <a:avLst/>
          </a:prstGeom>
          <a:ln w="12700">
            <a:miter lim="400000"/>
          </a:ln>
        </p:spPr>
        <p:txBody>
          <a:bodyPr wrap="none" lIns="50800" tIns="50800" rIns="50800" bIns="50800" anchor="ctr">
            <a:spAutoFit/>
          </a:bodyPr>
          <a:lstStyle>
            <a:lvl1pPr algn="l" defTabSz="457200">
              <a:lnSpc>
                <a:spcPct val="140000"/>
              </a:lnSpc>
              <a:defRPr sz="3900">
                <a:latin typeface="Courier"/>
                <a:ea typeface="Courier"/>
                <a:cs typeface="Courier"/>
                <a:sym typeface="Courier"/>
              </a:defRPr>
            </a:lvl1pPr>
          </a:lstStyle>
          <a:p>
            <a:pPr>
              <a:defRPr>
                <a:solidFill>
                  <a:srgbClr val="008080"/>
                </a:solidFill>
              </a:defRPr>
            </a:pPr>
            <a:r>
              <a:rPr>
                <a:solidFill>
                  <a:srgbClr val="000000"/>
                </a:solidFill>
              </a:rPr>
              <a:t>message</a:t>
            </a:r>
            <a:endParaRPr>
              <a:solidFill>
                <a:srgbClr val="000000"/>
              </a:solidFill>
            </a:endParaRPr>
          </a:p>
        </p:txBody>
      </p:sp>
      <p:sp>
        <p:nvSpPr>
          <p:cNvPr id="367" name="……"/>
          <p:cNvSpPr/>
          <p:nvPr/>
        </p:nvSpPr>
        <p:spPr>
          <a:xfrm>
            <a:off x="7448192" y="2736024"/>
            <a:ext cx="3673017" cy="558801"/>
          </a:xfrm>
          <a:prstGeom prst="rect">
            <a:avLst/>
          </a:prstGeom>
          <a:solidFill>
            <a:schemeClr val="accent1">
              <a:lumOff val="16847"/>
            </a:schemeClr>
          </a:solidFill>
          <a:ln w="12700">
            <a:miter lim="400000"/>
          </a:ln>
        </p:spPr>
        <p:txBody>
          <a:bodyPr lIns="50800" tIns="50800" rIns="50800" bIns="50800" anchor="ctr"/>
          <a:lstStyle>
            <a:lvl1pPr defTabSz="457200">
              <a:lnSpc>
                <a:spcPct val="140000"/>
              </a:lnSpc>
              <a:defRPr sz="3000">
                <a:latin typeface="Courier"/>
                <a:ea typeface="Courier"/>
                <a:cs typeface="Courier"/>
                <a:sym typeface="Courier"/>
              </a:defRPr>
            </a:lvl1pPr>
          </a:lstStyle>
          <a:p>
            <a:r>
              <a:t>……</a:t>
            </a:r>
          </a:p>
        </p:txBody>
      </p:sp>
      <p:sp>
        <p:nvSpPr>
          <p:cNvPr id="368" name="&quot;hello world&quot;"/>
          <p:cNvSpPr/>
          <p:nvPr/>
        </p:nvSpPr>
        <p:spPr>
          <a:xfrm>
            <a:off x="7448192" y="3308974"/>
            <a:ext cx="3673017" cy="558801"/>
          </a:xfrm>
          <a:prstGeom prst="rect">
            <a:avLst/>
          </a:prstGeom>
          <a:solidFill>
            <a:schemeClr val="accent1">
              <a:lumOff val="16847"/>
            </a:schemeClr>
          </a:solidFill>
          <a:ln w="12700">
            <a:miter lim="400000"/>
          </a:ln>
        </p:spPr>
        <p:txBody>
          <a:bodyPr lIns="50800" tIns="50800" rIns="50800" bIns="50800" anchor="ctr"/>
          <a:lstStyle>
            <a:lvl1pPr defTabSz="457200">
              <a:lnSpc>
                <a:spcPct val="140000"/>
              </a:lnSpc>
              <a:defRPr sz="3000">
                <a:latin typeface="Courier"/>
                <a:ea typeface="Courier"/>
                <a:cs typeface="Courier"/>
                <a:sym typeface="Courier"/>
              </a:defRPr>
            </a:lvl1pPr>
          </a:lstStyle>
          <a:p>
            <a:r>
              <a:t>"hello world"</a:t>
            </a:r>
          </a:p>
        </p:txBody>
      </p:sp>
      <p:sp>
        <p:nvSpPr>
          <p:cNvPr id="369" name="&quot;Hello world&quot;"/>
          <p:cNvSpPr/>
          <p:nvPr/>
        </p:nvSpPr>
        <p:spPr>
          <a:xfrm>
            <a:off x="7448192" y="4476826"/>
            <a:ext cx="3673017" cy="558801"/>
          </a:xfrm>
          <a:prstGeom prst="rect">
            <a:avLst/>
          </a:prstGeom>
          <a:solidFill>
            <a:schemeClr val="accent1">
              <a:lumOff val="16847"/>
            </a:schemeClr>
          </a:solidFill>
          <a:ln w="12700">
            <a:miter lim="400000"/>
          </a:ln>
        </p:spPr>
        <p:txBody>
          <a:bodyPr lIns="50800" tIns="50800" rIns="50800" bIns="50800" anchor="ctr"/>
          <a:lstStyle>
            <a:lvl1pPr defTabSz="457200">
              <a:lnSpc>
                <a:spcPct val="140000"/>
              </a:lnSpc>
              <a:defRPr sz="3000">
                <a:latin typeface="Courier"/>
                <a:ea typeface="Courier"/>
                <a:cs typeface="Courier"/>
                <a:sym typeface="Courier"/>
              </a:defRPr>
            </a:lvl1pPr>
          </a:lstStyle>
          <a:p>
            <a:r>
              <a:t>"Hello world"</a:t>
            </a:r>
          </a:p>
        </p:txBody>
      </p:sp>
      <p:sp>
        <p:nvSpPr>
          <p:cNvPr id="370" name="……"/>
          <p:cNvSpPr/>
          <p:nvPr/>
        </p:nvSpPr>
        <p:spPr>
          <a:xfrm>
            <a:off x="7448192" y="3892900"/>
            <a:ext cx="3673017" cy="558801"/>
          </a:xfrm>
          <a:prstGeom prst="rect">
            <a:avLst/>
          </a:prstGeom>
          <a:solidFill>
            <a:schemeClr val="accent1">
              <a:lumOff val="16847"/>
            </a:schemeClr>
          </a:solidFill>
          <a:ln w="12700">
            <a:miter lim="400000"/>
          </a:ln>
        </p:spPr>
        <p:txBody>
          <a:bodyPr lIns="50800" tIns="50800" rIns="50800" bIns="50800" anchor="ctr"/>
          <a:lstStyle>
            <a:lvl1pPr defTabSz="457200">
              <a:lnSpc>
                <a:spcPct val="140000"/>
              </a:lnSpc>
              <a:defRPr sz="3000">
                <a:latin typeface="Courier"/>
                <a:ea typeface="Courier"/>
                <a:cs typeface="Courier"/>
                <a:sym typeface="Courier"/>
              </a:defRPr>
            </a:lvl1pPr>
          </a:lstStyle>
          <a:p>
            <a:r>
              <a:t>……</a:t>
            </a:r>
          </a:p>
        </p:txBody>
      </p:sp>
      <p:sp>
        <p:nvSpPr>
          <p:cNvPr id="371" name="……"/>
          <p:cNvSpPr/>
          <p:nvPr/>
        </p:nvSpPr>
        <p:spPr>
          <a:xfrm>
            <a:off x="7448192" y="5060751"/>
            <a:ext cx="3673017" cy="558801"/>
          </a:xfrm>
          <a:prstGeom prst="rect">
            <a:avLst/>
          </a:prstGeom>
          <a:solidFill>
            <a:schemeClr val="accent1">
              <a:lumOff val="16847"/>
            </a:schemeClr>
          </a:solidFill>
          <a:ln w="12700">
            <a:miter lim="400000"/>
          </a:ln>
        </p:spPr>
        <p:txBody>
          <a:bodyPr lIns="50800" tIns="50800" rIns="50800" bIns="50800" anchor="ctr"/>
          <a:lstStyle>
            <a:lvl1pPr defTabSz="457200">
              <a:lnSpc>
                <a:spcPct val="140000"/>
              </a:lnSpc>
              <a:defRPr sz="3000">
                <a:latin typeface="Courier"/>
                <a:ea typeface="Courier"/>
                <a:cs typeface="Courier"/>
                <a:sym typeface="Courier"/>
              </a:defRPr>
            </a:lvl1pPr>
          </a:lstStyle>
          <a:p>
            <a:r>
              <a:t>……</a:t>
            </a:r>
          </a:p>
        </p:txBody>
      </p:sp>
      <p:pic>
        <p:nvPicPr>
          <p:cNvPr id="372" name="线条 线条" descr="线条 线条"/>
          <p:cNvPicPr/>
          <p:nvPr/>
        </p:nvPicPr>
        <p:blipFill>
          <a:blip r:embed="rId2"/>
          <a:stretch>
            <a:fillRect/>
          </a:stretch>
        </p:blipFill>
        <p:spPr>
          <a:xfrm rot="20961249">
            <a:off x="4374142" y="3750328"/>
            <a:ext cx="3067100" cy="352235"/>
          </a:xfrm>
          <a:prstGeom prst="rect">
            <a:avLst/>
          </a:prstGeom>
        </p:spPr>
      </p:pic>
      <p:pic>
        <p:nvPicPr>
          <p:cNvPr id="374" name="线条 线条" descr="线条 线条"/>
          <p:cNvPicPr/>
          <p:nvPr/>
        </p:nvPicPr>
        <p:blipFill>
          <a:blip r:embed="rId3"/>
          <a:stretch>
            <a:fillRect/>
          </a:stretch>
        </p:blipFill>
        <p:spPr>
          <a:xfrm rot="314059">
            <a:off x="4393872" y="4449370"/>
            <a:ext cx="2992130" cy="352235"/>
          </a:xfrm>
          <a:prstGeom prst="rect">
            <a:avLst/>
          </a:prstGeom>
        </p:spPr>
      </p:pic>
      <p:sp>
        <p:nvSpPr>
          <p:cNvPr id="376" name="❌"/>
          <p:cNvSpPr txBox="1"/>
          <p:nvPr/>
        </p:nvSpPr>
        <p:spPr>
          <a:xfrm>
            <a:off x="5475964" y="3387230"/>
            <a:ext cx="787401" cy="990601"/>
          </a:xfrm>
          <a:prstGeom prst="rect">
            <a:avLst/>
          </a:prstGeom>
          <a:ln w="12700">
            <a:miter lim="400000"/>
          </a:ln>
        </p:spPr>
        <p:txBody>
          <a:bodyPr wrap="none" lIns="50800" tIns="50800" rIns="50800" bIns="50800" anchor="ctr">
            <a:spAutoFit/>
          </a:bodyPr>
          <a:lstStyle>
            <a:lvl1pPr>
              <a:defRPr sz="5300"/>
            </a:lvl1pPr>
          </a:lstStyle>
          <a:p>
            <a:r>
              <a: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tring Concatenation"/>
          <p:cNvSpPr txBox="1"/>
          <p:nvPr/>
        </p:nvSpPr>
        <p:spPr>
          <a:xfrm>
            <a:off x="3325330" y="708485"/>
            <a:ext cx="6354140" cy="905981"/>
          </a:xfrm>
          <a:prstGeom prst="rect">
            <a:avLst/>
          </a:prstGeom>
          <a:ln w="12700">
            <a:miter lim="400000"/>
          </a:ln>
        </p:spPr>
        <p:txBody>
          <a:bodyPr wrap="none" lIns="50800" tIns="50800" rIns="50800" bIns="50800" anchor="ctr">
            <a:spAutoFit/>
          </a:bodyPr>
          <a:lstStyle>
            <a:lvl1pPr>
              <a:defRPr sz="5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String Concatenation</a:t>
            </a:r>
          </a:p>
        </p:txBody>
      </p:sp>
      <p:sp>
        <p:nvSpPr>
          <p:cNvPr id="379" name="Python string concatenation means combining or merging two strings. This can be achieved using the “+” operator."/>
          <p:cNvSpPr txBox="1"/>
          <p:nvPr/>
        </p:nvSpPr>
        <p:spPr>
          <a:xfrm>
            <a:off x="691645" y="2017552"/>
            <a:ext cx="11621510" cy="1213307"/>
          </a:xfrm>
          <a:prstGeom prst="rect">
            <a:avLst/>
          </a:prstGeom>
          <a:ln w="12700">
            <a:miter lim="400000"/>
          </a:ln>
        </p:spPr>
        <p:txBody>
          <a:bodyPr lIns="50800" tIns="50800" rIns="50800" bIns="50800" anchor="ctr">
            <a:spAutoFit/>
          </a:bodyPr>
          <a:lstStyle>
            <a:lvl1pPr algn="just">
              <a:defRPr sz="3500" b="0">
                <a:solidFill>
                  <a:srgbClr val="082E57"/>
                </a:solidFill>
                <a:latin typeface="Chalkboard" panose="03050602040202020205"/>
                <a:ea typeface="Chalkboard" panose="03050602040202020205"/>
                <a:cs typeface="Chalkboard" panose="03050602040202020205"/>
                <a:sym typeface="Chalkboard" panose="03050602040202020205"/>
              </a:defRPr>
            </a:lvl1pPr>
          </a:lstStyle>
          <a:p>
            <a:r>
              <a:t>Python string concatenation means combining or merging two strings. This can be achieved using the “+” operator.</a:t>
            </a:r>
          </a:p>
        </p:txBody>
      </p:sp>
      <p:grpSp>
        <p:nvGrpSpPr>
          <p:cNvPr id="382" name="Note that we can’t use the + operator to combine string and number."/>
          <p:cNvGrpSpPr/>
          <p:nvPr/>
        </p:nvGrpSpPr>
        <p:grpSpPr>
          <a:xfrm>
            <a:off x="205847" y="8249765"/>
            <a:ext cx="12593106" cy="868589"/>
            <a:chOff x="-1" y="53881"/>
            <a:chExt cx="12593105" cy="868588"/>
          </a:xfrm>
        </p:grpSpPr>
        <p:sp>
          <p:nvSpPr>
            <p:cNvPr id="381" name="Note that we can’t use the + operator to combine string and number."/>
            <p:cNvSpPr txBox="1"/>
            <p:nvPr/>
          </p:nvSpPr>
          <p:spPr>
            <a:xfrm>
              <a:off x="53881" y="53881"/>
              <a:ext cx="12485341" cy="533401"/>
            </a:xfrm>
            <a:prstGeom prst="rect">
              <a:avLst/>
            </a:prstGeom>
            <a:solidFill>
              <a:srgbClr val="FFFFFF"/>
            </a:solidFill>
            <a:ln>
              <a:noFill/>
            </a:ln>
            <a:effectLst/>
          </p:spPr>
          <p:txBody>
            <a:bodyPr wrap="none" lIns="50800" tIns="50800" rIns="50800" bIns="50800" numCol="1" anchor="ctr">
              <a:spAutoFit/>
            </a:bodyPr>
            <a:lstStyle>
              <a:lvl1pPr>
                <a:lnSpc>
                  <a:spcPct val="300000"/>
                </a:lnSpc>
                <a:defRPr>
                  <a:solidFill>
                    <a:srgbClr val="ED7138"/>
                  </a:solidFill>
                  <a:latin typeface="Menlo Regular" panose="020B0609030804020204"/>
                  <a:ea typeface="Menlo Regular" panose="020B0609030804020204"/>
                  <a:cs typeface="Menlo Regular" panose="020B0609030804020204"/>
                  <a:sym typeface="Menlo Regular" panose="020B0609030804020204"/>
                </a:defRPr>
              </a:lvl1pPr>
            </a:lstStyle>
            <a:p>
              <a:r>
                <a:t>Note that we can’t use the + operator to combine string and number.</a:t>
              </a:r>
            </a:p>
          </p:txBody>
        </p:sp>
        <p:pic>
          <p:nvPicPr>
            <p:cNvPr id="380" name="Note that we can’t use the + operator to combine string and number. Note that we can’t use the + operator to combine string and number." descr="Note that we can’t use the + operator to combine string and number. Note that we can’t use the + operator to combine string and number."/>
            <p:cNvPicPr/>
            <p:nvPr/>
          </p:nvPicPr>
          <p:blipFill>
            <a:blip r:embed="rId1"/>
            <a:stretch>
              <a:fillRect/>
            </a:stretch>
          </p:blipFill>
          <p:spPr>
            <a:xfrm>
              <a:off x="-1" y="281304"/>
              <a:ext cx="12593105" cy="641165"/>
            </a:xfrm>
            <a:prstGeom prst="rect">
              <a:avLst/>
            </a:prstGeom>
            <a:effectLst/>
          </p:spPr>
        </p:pic>
      </p:grpSp>
      <p:grpSp>
        <p:nvGrpSpPr>
          <p:cNvPr id="385" name="s1 = &quot;Hello&quot;…"/>
          <p:cNvGrpSpPr/>
          <p:nvPr/>
        </p:nvGrpSpPr>
        <p:grpSpPr>
          <a:xfrm>
            <a:off x="1744877" y="3810938"/>
            <a:ext cx="3499185" cy="3059244"/>
            <a:chOff x="0" y="0"/>
            <a:chExt cx="3499184" cy="3059243"/>
          </a:xfrm>
        </p:grpSpPr>
        <p:sp>
          <p:nvSpPr>
            <p:cNvPr id="384" name="s1 = &quot;Hello&quot;…"/>
            <p:cNvSpPr txBox="1"/>
            <p:nvPr/>
          </p:nvSpPr>
          <p:spPr>
            <a:xfrm>
              <a:off x="53881" y="53881"/>
              <a:ext cx="3391422" cy="2951481"/>
            </a:xfrm>
            <a:prstGeom prst="rect">
              <a:avLst/>
            </a:prstGeom>
            <a:noFill/>
            <a:ln>
              <a:noFill/>
            </a:ln>
            <a:effectLst/>
          </p:spPr>
          <p:txBody>
            <a:bodyPr wrap="none" lIns="50800" tIns="50800" rIns="50800" bIns="50800" numCol="1" anchor="ctr">
              <a:spAutoFit/>
            </a:bodyPr>
            <a:lstStyle/>
            <a:p>
              <a:pPr algn="l" defTabSz="457200">
                <a:lnSpc>
                  <a:spcPct val="140000"/>
                </a:lnSpc>
                <a:defRPr sz="3500">
                  <a:solidFill>
                    <a:srgbClr val="008080"/>
                  </a:solidFill>
                  <a:latin typeface="Courier"/>
                  <a:ea typeface="Courier"/>
                  <a:cs typeface="Courier"/>
                  <a:sym typeface="Courier"/>
                </a:defRPr>
              </a:pPr>
              <a:r>
                <a:rPr b="0">
                  <a:solidFill>
                    <a:srgbClr val="000000"/>
                  </a:solidFill>
                </a:rPr>
                <a:t>s1 = </a:t>
              </a:r>
              <a:r>
                <a:t>"Hello"</a:t>
              </a:r>
            </a:p>
            <a:p>
              <a:pPr algn="l" defTabSz="457200">
                <a:lnSpc>
                  <a:spcPct val="140000"/>
                </a:lnSpc>
                <a:defRPr sz="3500">
                  <a:solidFill>
                    <a:srgbClr val="008080"/>
                  </a:solidFill>
                  <a:latin typeface="Courier"/>
                  <a:ea typeface="Courier"/>
                  <a:cs typeface="Courier"/>
                  <a:sym typeface="Courier"/>
                </a:defRPr>
              </a:pPr>
              <a:r>
                <a:rPr b="0">
                  <a:solidFill>
                    <a:srgbClr val="000000"/>
                  </a:solidFill>
                </a:rPr>
                <a:t>s2 = </a:t>
              </a:r>
              <a:r>
                <a:t>"World"</a:t>
              </a:r>
            </a:p>
            <a:p>
              <a:pPr algn="l" defTabSz="457200">
                <a:lnSpc>
                  <a:spcPct val="140000"/>
                </a:lnSpc>
                <a:defRPr sz="3500" b="0">
                  <a:latin typeface="Courier"/>
                  <a:ea typeface="Courier"/>
                  <a:cs typeface="Courier"/>
                  <a:sym typeface="Courier"/>
                </a:defRPr>
              </a:pPr>
              <a:r>
                <a:t>s1 = s1 + s2</a:t>
              </a:r>
            </a:p>
            <a:p>
              <a:pPr algn="l" defTabSz="457200">
                <a:lnSpc>
                  <a:spcPct val="140000"/>
                </a:lnSpc>
                <a:defRPr sz="3500" b="0">
                  <a:solidFill>
                    <a:srgbClr val="011480"/>
                  </a:solidFill>
                  <a:latin typeface="Courier"/>
                  <a:ea typeface="Courier"/>
                  <a:cs typeface="Courier"/>
                  <a:sym typeface="Courier"/>
                </a:defRPr>
              </a:pPr>
              <a:r>
                <a:t>print</a:t>
              </a:r>
              <a:r>
                <a:rPr>
                  <a:solidFill>
                    <a:srgbClr val="000000"/>
                  </a:solidFill>
                </a:rPr>
                <a:t>(s1)</a:t>
              </a:r>
              <a:endParaRPr>
                <a:solidFill>
                  <a:srgbClr val="000000"/>
                </a:solidFill>
              </a:endParaRPr>
            </a:p>
          </p:txBody>
        </p:sp>
        <p:pic>
          <p:nvPicPr>
            <p:cNvPr id="383" name="s1 = &quot;Hello&quot;… s1 = &quot;Hello&quot;s2 = &quot;World&quot;s1 = s1 + s2print(s1)" descr="s1 = &quot;Hello&quot;… s1 = &quot;Hello&quot;s2 = &quot;World&quot;s1 = s1 + s2print(s1)"/>
            <p:cNvPicPr/>
            <p:nvPr/>
          </p:nvPicPr>
          <p:blipFill>
            <a:blip r:embed="rId2"/>
            <a:stretch>
              <a:fillRect/>
            </a:stretch>
          </p:blipFill>
          <p:spPr>
            <a:xfrm>
              <a:off x="-1" y="-1"/>
              <a:ext cx="3499186" cy="3059245"/>
            </a:xfrm>
            <a:prstGeom prst="rect">
              <a:avLst/>
            </a:prstGeom>
            <a:effectLst/>
          </p:spPr>
        </p:pic>
      </p:grpSp>
      <p:grpSp>
        <p:nvGrpSpPr>
          <p:cNvPr id="388" name="s1 = &quot;My age is &quot;…"/>
          <p:cNvGrpSpPr/>
          <p:nvPr/>
        </p:nvGrpSpPr>
        <p:grpSpPr>
          <a:xfrm>
            <a:off x="6140670" y="3810938"/>
            <a:ext cx="4832902" cy="3059244"/>
            <a:chOff x="0" y="0"/>
            <a:chExt cx="4832901" cy="3059243"/>
          </a:xfrm>
        </p:grpSpPr>
        <p:sp>
          <p:nvSpPr>
            <p:cNvPr id="387" name="s1 = &quot;My age is &quot;…"/>
            <p:cNvSpPr txBox="1"/>
            <p:nvPr/>
          </p:nvSpPr>
          <p:spPr>
            <a:xfrm>
              <a:off x="53881" y="53881"/>
              <a:ext cx="4725139" cy="2951481"/>
            </a:xfrm>
            <a:prstGeom prst="rect">
              <a:avLst/>
            </a:prstGeom>
            <a:noFill/>
            <a:ln>
              <a:noFill/>
            </a:ln>
            <a:effectLst/>
          </p:spPr>
          <p:txBody>
            <a:bodyPr wrap="none" lIns="50800" tIns="50800" rIns="50800" bIns="50800" numCol="1" anchor="ctr">
              <a:spAutoFit/>
            </a:bodyPr>
            <a:lstStyle/>
            <a:p>
              <a:pPr algn="l" defTabSz="457200">
                <a:lnSpc>
                  <a:spcPct val="140000"/>
                </a:lnSpc>
                <a:defRPr sz="3500">
                  <a:solidFill>
                    <a:srgbClr val="008080"/>
                  </a:solidFill>
                  <a:latin typeface="Courier"/>
                  <a:ea typeface="Courier"/>
                  <a:cs typeface="Courier"/>
                  <a:sym typeface="Courier"/>
                </a:defRPr>
              </a:pPr>
              <a:r>
                <a:rPr b="0">
                  <a:solidFill>
                    <a:srgbClr val="000000"/>
                  </a:solidFill>
                </a:rPr>
                <a:t>s1 = </a:t>
              </a:r>
              <a:r>
                <a:t>"My age is "</a:t>
              </a:r>
            </a:p>
            <a:p>
              <a:pPr algn="l" defTabSz="457200">
                <a:lnSpc>
                  <a:spcPct val="140000"/>
                </a:lnSpc>
                <a:defRPr sz="3500" b="0">
                  <a:latin typeface="Courier"/>
                  <a:ea typeface="Courier"/>
                  <a:cs typeface="Courier"/>
                  <a:sym typeface="Courier"/>
                </a:defRPr>
              </a:pPr>
              <a:r>
                <a:t>s2 = </a:t>
              </a:r>
              <a:r>
                <a:rPr>
                  <a:solidFill>
                    <a:srgbClr val="0432FF"/>
                  </a:solidFill>
                </a:rPr>
                <a:t>22</a:t>
              </a:r>
              <a:endParaRPr>
                <a:solidFill>
                  <a:srgbClr val="0432FF"/>
                </a:solidFill>
              </a:endParaRPr>
            </a:p>
            <a:p>
              <a:pPr algn="l" defTabSz="457200">
                <a:lnSpc>
                  <a:spcPct val="140000"/>
                </a:lnSpc>
                <a:defRPr sz="3500" b="0">
                  <a:latin typeface="Courier"/>
                  <a:ea typeface="Courier"/>
                  <a:cs typeface="Courier"/>
                  <a:sym typeface="Courier"/>
                </a:defRPr>
              </a:pPr>
              <a:r>
                <a:t>s1 = s1 + s2</a:t>
              </a:r>
            </a:p>
            <a:p>
              <a:pPr algn="l" defTabSz="457200">
                <a:lnSpc>
                  <a:spcPct val="140000"/>
                </a:lnSpc>
                <a:defRPr sz="3500" b="0">
                  <a:solidFill>
                    <a:srgbClr val="011480"/>
                  </a:solidFill>
                  <a:latin typeface="Courier"/>
                  <a:ea typeface="Courier"/>
                  <a:cs typeface="Courier"/>
                  <a:sym typeface="Courier"/>
                </a:defRPr>
              </a:pPr>
              <a:r>
                <a:t>print</a:t>
              </a:r>
              <a:r>
                <a:rPr>
                  <a:solidFill>
                    <a:srgbClr val="000000"/>
                  </a:solidFill>
                </a:rPr>
                <a:t>(s1)</a:t>
              </a:r>
              <a:endParaRPr>
                <a:solidFill>
                  <a:srgbClr val="000000"/>
                </a:solidFill>
              </a:endParaRPr>
            </a:p>
          </p:txBody>
        </p:sp>
        <p:pic>
          <p:nvPicPr>
            <p:cNvPr id="386" name="s1 = &quot;My age is &quot;… s1 = &quot;My age is &quot;s2 = 22s1 = s1 + s2print(s1)" descr="s1 = &quot;My age is &quot;… s1 = &quot;My age is &quot;s2 = 22s1 = s1 + s2print(s1)"/>
            <p:cNvPicPr/>
            <p:nvPr/>
          </p:nvPicPr>
          <p:blipFill>
            <a:blip r:embed="rId3"/>
            <a:stretch>
              <a:fillRect/>
            </a:stretch>
          </p:blipFill>
          <p:spPr>
            <a:xfrm>
              <a:off x="-1" y="-1"/>
              <a:ext cx="4832903" cy="3059245"/>
            </a:xfrm>
            <a:prstGeom prst="rect">
              <a:avLst/>
            </a:prstGeom>
            <a:effectLst/>
          </p:spPr>
        </p:pic>
      </p:grpSp>
      <p:sp>
        <p:nvSpPr>
          <p:cNvPr id="389" name="❌"/>
          <p:cNvSpPr txBox="1"/>
          <p:nvPr/>
        </p:nvSpPr>
        <p:spPr>
          <a:xfrm>
            <a:off x="8292982" y="7037723"/>
            <a:ext cx="787401" cy="990601"/>
          </a:xfrm>
          <a:prstGeom prst="rect">
            <a:avLst/>
          </a:prstGeom>
          <a:ln w="12700">
            <a:miter lim="400000"/>
          </a:ln>
        </p:spPr>
        <p:txBody>
          <a:bodyPr wrap="none" lIns="50800" tIns="50800" rIns="50800" bIns="50800" anchor="ctr">
            <a:spAutoFit/>
          </a:bodyPr>
          <a:lstStyle>
            <a:lvl1pPr>
              <a:defRPr sz="5300"/>
            </a:lvl1pPr>
          </a:lstStyle>
          <a:p>
            <a:r>
              <a:t>❌</a:t>
            </a:r>
          </a:p>
        </p:txBody>
      </p:sp>
      <p:sp>
        <p:nvSpPr>
          <p:cNvPr id="390" name="✅"/>
          <p:cNvSpPr txBox="1"/>
          <p:nvPr/>
        </p:nvSpPr>
        <p:spPr>
          <a:xfrm>
            <a:off x="3192223" y="7037723"/>
            <a:ext cx="787401" cy="990601"/>
          </a:xfrm>
          <a:prstGeom prst="rect">
            <a:avLst/>
          </a:prstGeom>
          <a:ln w="12700">
            <a:miter lim="400000"/>
          </a:ln>
        </p:spPr>
        <p:txBody>
          <a:bodyPr wrap="none" lIns="50800" tIns="50800" rIns="50800" bIns="50800" anchor="ctr">
            <a:spAutoFit/>
          </a:bodyPr>
          <a:lstStyle>
            <a:lvl1pPr>
              <a:defRPr sz="5300"/>
            </a:lvl1pPr>
          </a:lstStyle>
          <a:p>
            <a:r>
              <a: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Repeat a String"/>
          <p:cNvSpPr txBox="1"/>
          <p:nvPr/>
        </p:nvSpPr>
        <p:spPr>
          <a:xfrm>
            <a:off x="4025584" y="852354"/>
            <a:ext cx="4953632" cy="905981"/>
          </a:xfrm>
          <a:prstGeom prst="rect">
            <a:avLst/>
          </a:prstGeom>
          <a:ln w="12700">
            <a:miter lim="400000"/>
          </a:ln>
        </p:spPr>
        <p:txBody>
          <a:bodyPr wrap="none" lIns="50800" tIns="50800" rIns="50800" bIns="50800" anchor="ctr">
            <a:spAutoFit/>
          </a:bodyPr>
          <a:lstStyle>
            <a:lvl1pPr>
              <a:defRPr sz="5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Repeat a String</a:t>
            </a:r>
          </a:p>
        </p:txBody>
      </p:sp>
      <p:sp>
        <p:nvSpPr>
          <p:cNvPr id="393" name="What happens when you multiply a string with any number?…"/>
          <p:cNvSpPr txBox="1"/>
          <p:nvPr/>
        </p:nvSpPr>
        <p:spPr>
          <a:xfrm>
            <a:off x="517633" y="2232539"/>
            <a:ext cx="11969535" cy="2662651"/>
          </a:xfrm>
          <a:prstGeom prst="rect">
            <a:avLst/>
          </a:prstGeom>
          <a:ln w="12700">
            <a:miter lim="400000"/>
          </a:ln>
        </p:spPr>
        <p:txBody>
          <a:bodyPr lIns="50800" tIns="50800" rIns="50800" bIns="50800" anchor="ctr">
            <a:spAutoFit/>
          </a:bodyPr>
          <a:lstStyle/>
          <a:p>
            <a:pPr algn="just">
              <a:lnSpc>
                <a:spcPct val="120000"/>
              </a:lnSpc>
              <a:defRPr sz="3500" b="0">
                <a:solidFill>
                  <a:srgbClr val="08305D"/>
                </a:solidFill>
                <a:latin typeface="Chalkboard" panose="03050602040202020205"/>
                <a:ea typeface="Chalkboard" panose="03050602040202020205"/>
                <a:cs typeface="Chalkboard" panose="03050602040202020205"/>
                <a:sym typeface="Chalkboard" panose="03050602040202020205"/>
              </a:defRPr>
            </a:pPr>
            <a:r>
              <a:t>What happens when you multiply a string with any number?</a:t>
            </a:r>
          </a:p>
          <a:p>
            <a:pPr algn="just">
              <a:lnSpc>
                <a:spcPct val="120000"/>
              </a:lnSpc>
              <a:defRPr sz="3500" b="0">
                <a:solidFill>
                  <a:srgbClr val="08305D"/>
                </a:solidFill>
                <a:latin typeface="Chalkboard" panose="03050602040202020205"/>
                <a:ea typeface="Chalkboard" panose="03050602040202020205"/>
                <a:cs typeface="Chalkboard" panose="03050602040202020205"/>
                <a:sym typeface="Chalkboard" panose="03050602040202020205"/>
              </a:defRPr>
            </a:pPr>
            <a:r>
              <a:t>==&gt;the string gets concatenated together by N number of time.</a:t>
            </a:r>
          </a:p>
        </p:txBody>
      </p:sp>
      <p:grpSp>
        <p:nvGrpSpPr>
          <p:cNvPr id="396" name="n = int(input())…"/>
          <p:cNvGrpSpPr/>
          <p:nvPr/>
        </p:nvGrpSpPr>
        <p:grpSpPr>
          <a:xfrm>
            <a:off x="3762046" y="5256529"/>
            <a:ext cx="5480708" cy="3455484"/>
            <a:chOff x="0" y="0"/>
            <a:chExt cx="5480706" cy="3455482"/>
          </a:xfrm>
        </p:grpSpPr>
        <p:sp>
          <p:nvSpPr>
            <p:cNvPr id="395" name="n = int(input())…"/>
            <p:cNvSpPr txBox="1"/>
            <p:nvPr/>
          </p:nvSpPr>
          <p:spPr>
            <a:xfrm>
              <a:off x="53881" y="53881"/>
              <a:ext cx="5372944" cy="3347721"/>
            </a:xfrm>
            <a:prstGeom prst="rect">
              <a:avLst/>
            </a:prstGeom>
            <a:noFill/>
            <a:ln>
              <a:noFill/>
            </a:ln>
            <a:effectLst/>
          </p:spPr>
          <p:txBody>
            <a:bodyPr wrap="none" lIns="50800" tIns="50800" rIns="50800" bIns="50800" numCol="1" anchor="ctr">
              <a:spAutoFit/>
            </a:bodyPr>
            <a:lstStyle/>
            <a:p>
              <a:pPr algn="l" defTabSz="457200">
                <a:lnSpc>
                  <a:spcPct val="140000"/>
                </a:lnSpc>
                <a:defRPr sz="4000" b="0">
                  <a:solidFill>
                    <a:srgbClr val="011480"/>
                  </a:solidFill>
                  <a:latin typeface="Courier"/>
                  <a:ea typeface="Courier"/>
                  <a:cs typeface="Courier"/>
                  <a:sym typeface="Courier"/>
                </a:defRPr>
              </a:pPr>
              <a:r>
                <a:rPr>
                  <a:solidFill>
                    <a:srgbClr val="000000"/>
                  </a:solidFill>
                </a:rPr>
                <a:t>n = </a:t>
              </a:r>
              <a:r>
                <a:t>int</a:t>
              </a:r>
              <a:r>
                <a:rPr>
                  <a:solidFill>
                    <a:srgbClr val="000000"/>
                  </a:solidFill>
                </a:rPr>
                <a:t>(</a:t>
              </a:r>
              <a:r>
                <a:t>input</a:t>
              </a:r>
              <a:r>
                <a:rPr>
                  <a:solidFill>
                    <a:srgbClr val="000000"/>
                  </a:solidFill>
                </a:rPr>
                <a:t>())</a:t>
              </a:r>
              <a:endParaRPr>
                <a:solidFill>
                  <a:srgbClr val="000000"/>
                </a:solidFill>
              </a:endParaRPr>
            </a:p>
            <a:p>
              <a:pPr algn="l" defTabSz="457200">
                <a:lnSpc>
                  <a:spcPct val="140000"/>
                </a:lnSpc>
                <a:defRPr sz="4000" b="0">
                  <a:latin typeface="Courier"/>
                  <a:ea typeface="Courier"/>
                  <a:cs typeface="Courier"/>
                  <a:sym typeface="Courier"/>
                </a:defRPr>
              </a:pPr>
              <a:r>
                <a:t>s1 = </a:t>
              </a:r>
              <a:r>
                <a:rPr b="1">
                  <a:solidFill>
                    <a:srgbClr val="008080"/>
                  </a:solidFill>
                </a:rPr>
                <a:t>"go" </a:t>
              </a:r>
              <a:r>
                <a:t>* </a:t>
              </a:r>
              <a:r>
                <a:rPr>
                  <a:solidFill>
                    <a:srgbClr val="0432FF"/>
                  </a:solidFill>
                </a:rPr>
                <a:t>3</a:t>
              </a:r>
              <a:endParaRPr>
                <a:solidFill>
                  <a:srgbClr val="0432FF"/>
                </a:solidFill>
              </a:endParaRPr>
            </a:p>
            <a:p>
              <a:pPr algn="l" defTabSz="457200">
                <a:lnSpc>
                  <a:spcPct val="140000"/>
                </a:lnSpc>
                <a:defRPr sz="4000" b="0">
                  <a:latin typeface="Courier"/>
                  <a:ea typeface="Courier"/>
                  <a:cs typeface="Courier"/>
                  <a:sym typeface="Courier"/>
                </a:defRPr>
              </a:pPr>
              <a:r>
                <a:t>s2 = (s1+</a:t>
              </a:r>
              <a:r>
                <a:rPr b="1">
                  <a:solidFill>
                    <a:srgbClr val="008080"/>
                  </a:solidFill>
                </a:rPr>
                <a:t>"!"</a:t>
              </a:r>
              <a:r>
                <a:t>) * n</a:t>
              </a:r>
            </a:p>
            <a:p>
              <a:pPr algn="l" defTabSz="457200">
                <a:lnSpc>
                  <a:spcPct val="140000"/>
                </a:lnSpc>
                <a:defRPr sz="4000" b="0">
                  <a:solidFill>
                    <a:srgbClr val="011480"/>
                  </a:solidFill>
                  <a:latin typeface="Courier"/>
                  <a:ea typeface="Courier"/>
                  <a:cs typeface="Courier"/>
                  <a:sym typeface="Courier"/>
                </a:defRPr>
              </a:pPr>
              <a:r>
                <a:t>print</a:t>
              </a:r>
              <a:r>
                <a:rPr>
                  <a:solidFill>
                    <a:srgbClr val="000000"/>
                  </a:solidFill>
                </a:rPr>
                <a:t>(s2)</a:t>
              </a:r>
              <a:endParaRPr>
                <a:solidFill>
                  <a:srgbClr val="000000"/>
                </a:solidFill>
              </a:endParaRPr>
            </a:p>
          </p:txBody>
        </p:sp>
        <p:pic>
          <p:nvPicPr>
            <p:cNvPr id="394" name="n = int(input())… n = int(input())s1 = &quot;go&quot; * 3s2 = (s1+&quot;!&quot;) * nprint(s2)" descr="n = int(input())… n = int(input())s1 = &quot;go&quot; * 3s2 = (s1+&quot;!&quot;) * nprint(s2)"/>
            <p:cNvPicPr/>
            <p:nvPr/>
          </p:nvPicPr>
          <p:blipFill>
            <a:blip r:embed="rId1"/>
            <a:stretch>
              <a:fillRect/>
            </a:stretch>
          </p:blipFill>
          <p:spPr>
            <a:xfrm>
              <a:off x="-1" y="0"/>
              <a:ext cx="5480708" cy="3455483"/>
            </a:xfrm>
            <a:prstGeom prst="rect">
              <a:avLst/>
            </a:prstGeom>
            <a:effectLst/>
          </p:spPr>
        </p:pic>
      </p:gr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Check if two strings have the same value"/>
          <p:cNvSpPr txBox="1"/>
          <p:nvPr/>
        </p:nvSpPr>
        <p:spPr>
          <a:xfrm>
            <a:off x="1426154" y="745767"/>
            <a:ext cx="10152493" cy="742565"/>
          </a:xfrm>
          <a:prstGeom prst="rect">
            <a:avLst/>
          </a:prstGeom>
          <a:ln w="12700">
            <a:miter lim="400000"/>
          </a:ln>
        </p:spPr>
        <p:txBody>
          <a:bodyPr wrap="none" lIns="50800" tIns="50800" rIns="50800" bIns="50800" anchor="ctr">
            <a:spAutoFit/>
          </a:bodyPr>
          <a:lstStyle>
            <a:lvl1pPr>
              <a:defRPr sz="4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Check if two strings have the same value</a:t>
            </a:r>
          </a:p>
        </p:txBody>
      </p:sp>
      <p:sp>
        <p:nvSpPr>
          <p:cNvPr id="399" name="we need to use the “==” operators."/>
          <p:cNvSpPr txBox="1"/>
          <p:nvPr/>
        </p:nvSpPr>
        <p:spPr>
          <a:xfrm>
            <a:off x="2182907" y="1965271"/>
            <a:ext cx="7107441" cy="654507"/>
          </a:xfrm>
          <a:prstGeom prst="rect">
            <a:avLst/>
          </a:prstGeom>
          <a:ln w="12700">
            <a:miter lim="400000"/>
          </a:ln>
        </p:spPr>
        <p:txBody>
          <a:bodyPr wrap="none" lIns="50800" tIns="50800" rIns="50800" bIns="50800" anchor="ctr">
            <a:spAutoFit/>
          </a:bodyPr>
          <a:lstStyle>
            <a:lvl1pPr algn="just">
              <a:defRPr sz="3500" b="0">
                <a:solidFill>
                  <a:srgbClr val="072D57"/>
                </a:solidFill>
                <a:latin typeface="Chalkboard" panose="03050602040202020205"/>
                <a:ea typeface="Chalkboard" panose="03050602040202020205"/>
                <a:cs typeface="Chalkboard" panose="03050602040202020205"/>
                <a:sym typeface="Chalkboard" panose="03050602040202020205"/>
              </a:defRPr>
            </a:lvl1pPr>
          </a:lstStyle>
          <a:p>
            <a:r>
              <a:t>we need to use the “==” operators.</a:t>
            </a:r>
          </a:p>
        </p:txBody>
      </p:sp>
      <p:grpSp>
        <p:nvGrpSpPr>
          <p:cNvPr id="402" name="s1 = &quot;hello world&quot;…"/>
          <p:cNvGrpSpPr/>
          <p:nvPr/>
        </p:nvGrpSpPr>
        <p:grpSpPr>
          <a:xfrm>
            <a:off x="2237798" y="2840102"/>
            <a:ext cx="8529204" cy="6229165"/>
            <a:chOff x="0" y="0"/>
            <a:chExt cx="8529202" cy="6229163"/>
          </a:xfrm>
        </p:grpSpPr>
        <p:sp>
          <p:nvSpPr>
            <p:cNvPr id="401" name="s1 = &quot;hello world&quot;…"/>
            <p:cNvSpPr txBox="1"/>
            <p:nvPr/>
          </p:nvSpPr>
          <p:spPr>
            <a:xfrm>
              <a:off x="53881" y="53881"/>
              <a:ext cx="8421440" cy="6121401"/>
            </a:xfrm>
            <a:prstGeom prst="rect">
              <a:avLst/>
            </a:prstGeom>
            <a:noFill/>
            <a:ln>
              <a:noFill/>
            </a:ln>
            <a:effectLst/>
          </p:spPr>
          <p:txBody>
            <a:bodyPr wrap="none" lIns="50800" tIns="50800" rIns="50800" bIns="50800" numCol="1" anchor="ctr">
              <a:spAutoFit/>
            </a:bodyPr>
            <a:lstStyle/>
            <a:p>
              <a:pPr algn="l" defTabSz="457200">
                <a:defRPr sz="3000">
                  <a:solidFill>
                    <a:srgbClr val="008080"/>
                  </a:solidFill>
                  <a:latin typeface="Courier"/>
                  <a:ea typeface="Courier"/>
                  <a:cs typeface="Courier"/>
                  <a:sym typeface="Courier"/>
                </a:defRPr>
              </a:pPr>
              <a:r>
                <a:rPr b="0">
                  <a:solidFill>
                    <a:srgbClr val="000000"/>
                  </a:solidFill>
                </a:rPr>
                <a:t>s1 = </a:t>
              </a:r>
              <a:r>
                <a:t>"hello world"</a:t>
              </a:r>
            </a:p>
            <a:p>
              <a:pPr algn="l" defTabSz="457200">
                <a:defRPr sz="3000">
                  <a:solidFill>
                    <a:srgbClr val="008080"/>
                  </a:solidFill>
                  <a:latin typeface="Courier"/>
                  <a:ea typeface="Courier"/>
                  <a:cs typeface="Courier"/>
                  <a:sym typeface="Courier"/>
                </a:defRPr>
              </a:pPr>
              <a:r>
                <a:rPr b="0">
                  <a:solidFill>
                    <a:srgbClr val="000000"/>
                  </a:solidFill>
                </a:rPr>
                <a:t>s2 = </a:t>
              </a:r>
              <a:r>
                <a:t>"Hello world"</a:t>
              </a:r>
            </a:p>
            <a:p>
              <a:pPr algn="l" defTabSz="457200">
                <a:defRPr sz="3000">
                  <a:solidFill>
                    <a:srgbClr val="008080"/>
                  </a:solidFill>
                  <a:latin typeface="Courier"/>
                  <a:ea typeface="Courier"/>
                  <a:cs typeface="Courier"/>
                  <a:sym typeface="Courier"/>
                </a:defRPr>
              </a:pPr>
              <a:r>
                <a:rPr b="0">
                  <a:solidFill>
                    <a:srgbClr val="000000"/>
                  </a:solidFill>
                </a:rPr>
                <a:t>s3 = </a:t>
              </a:r>
              <a:r>
                <a:t>"hello world"</a:t>
              </a:r>
            </a:p>
            <a:p>
              <a:pPr algn="l" defTabSz="457200">
                <a:defRPr sz="3000">
                  <a:solidFill>
                    <a:srgbClr val="008080"/>
                  </a:solidFill>
                  <a:latin typeface="Courier"/>
                  <a:ea typeface="Courier"/>
                  <a:cs typeface="Courier"/>
                  <a:sym typeface="Courier"/>
                </a:defRPr>
              </a:pPr>
            </a:p>
            <a:p>
              <a:pPr algn="l" defTabSz="457200">
                <a:defRPr sz="3000" b="0">
                  <a:latin typeface="Courier"/>
                  <a:ea typeface="Courier"/>
                  <a:cs typeface="Courier"/>
                  <a:sym typeface="Courier"/>
                </a:defRPr>
              </a:pPr>
              <a:r>
                <a:rPr b="1">
                  <a:solidFill>
                    <a:srgbClr val="011480"/>
                  </a:solidFill>
                </a:rPr>
                <a:t>if </a:t>
              </a:r>
              <a:r>
                <a:t>s1 == s2:</a:t>
              </a:r>
            </a:p>
            <a:p>
              <a:pPr algn="l" defTabSz="457200">
                <a:defRPr sz="3000">
                  <a:solidFill>
                    <a:srgbClr val="008080"/>
                  </a:solidFill>
                  <a:latin typeface="Courier"/>
                  <a:ea typeface="Courier"/>
                  <a:cs typeface="Courier"/>
                  <a:sym typeface="Courier"/>
                </a:defRPr>
              </a:pPr>
              <a:r>
                <a:rPr b="0">
                  <a:solidFill>
                    <a:srgbClr val="000000"/>
                  </a:solidFill>
                </a:rPr>
                <a:t>    </a:t>
              </a:r>
              <a:r>
                <a:rPr b="0">
                  <a:solidFill>
                    <a:srgbClr val="011480"/>
                  </a:solidFill>
                </a:rPr>
                <a:t>print</a:t>
              </a:r>
              <a:r>
                <a:rPr b="0">
                  <a:solidFill>
                    <a:srgbClr val="000000"/>
                  </a:solidFill>
                </a:rPr>
                <a:t>(</a:t>
              </a:r>
              <a:r>
                <a:t>"s1 is same as s2"</a:t>
              </a:r>
              <a:r>
                <a:rPr b="0">
                  <a:solidFill>
                    <a:srgbClr val="000000"/>
                  </a:solidFill>
                </a:rPr>
                <a:t>)</a:t>
              </a:r>
              <a:endParaRPr b="0">
                <a:solidFill>
                  <a:srgbClr val="000000"/>
                </a:solidFill>
              </a:endParaRPr>
            </a:p>
            <a:p>
              <a:pPr algn="l" defTabSz="457200">
                <a:defRPr sz="3000">
                  <a:solidFill>
                    <a:srgbClr val="011480"/>
                  </a:solidFill>
                  <a:latin typeface="Courier"/>
                  <a:ea typeface="Courier"/>
                  <a:cs typeface="Courier"/>
                  <a:sym typeface="Courier"/>
                </a:defRPr>
              </a:pPr>
              <a:r>
                <a:t>else</a:t>
              </a:r>
              <a:r>
                <a:rPr b="0">
                  <a:solidFill>
                    <a:srgbClr val="000000"/>
                  </a:solidFill>
                </a:rPr>
                <a:t>:</a:t>
              </a:r>
              <a:endParaRPr b="0">
                <a:solidFill>
                  <a:srgbClr val="000000"/>
                </a:solidFill>
              </a:endParaRPr>
            </a:p>
            <a:p>
              <a:pPr algn="l" defTabSz="457200">
                <a:defRPr sz="3000">
                  <a:solidFill>
                    <a:srgbClr val="008080"/>
                  </a:solidFill>
                  <a:latin typeface="Courier"/>
                  <a:ea typeface="Courier"/>
                  <a:cs typeface="Courier"/>
                  <a:sym typeface="Courier"/>
                </a:defRPr>
              </a:pPr>
              <a:r>
                <a:rPr b="0">
                  <a:solidFill>
                    <a:srgbClr val="000000"/>
                  </a:solidFill>
                </a:rPr>
                <a:t>    </a:t>
              </a:r>
              <a:r>
                <a:rPr b="0">
                  <a:solidFill>
                    <a:srgbClr val="011480"/>
                  </a:solidFill>
                </a:rPr>
                <a:t>print</a:t>
              </a:r>
              <a:r>
                <a:rPr b="0">
                  <a:solidFill>
                    <a:srgbClr val="000000"/>
                  </a:solidFill>
                </a:rPr>
                <a:t>(</a:t>
              </a:r>
              <a:r>
                <a:t>"s1 is different from s2"</a:t>
              </a:r>
              <a:r>
                <a:rPr b="0">
                  <a:solidFill>
                    <a:srgbClr val="000000"/>
                  </a:solidFill>
                </a:rPr>
                <a:t>)</a:t>
              </a:r>
              <a:endParaRPr b="0">
                <a:solidFill>
                  <a:srgbClr val="000000"/>
                </a:solidFill>
              </a:endParaRPr>
            </a:p>
            <a:p>
              <a:pPr algn="l" defTabSz="457200">
                <a:defRPr sz="3000" b="0">
                  <a:latin typeface="Courier"/>
                  <a:ea typeface="Courier"/>
                  <a:cs typeface="Courier"/>
                  <a:sym typeface="Courier"/>
                </a:defRPr>
              </a:pPr>
            </a:p>
            <a:p>
              <a:pPr algn="l" defTabSz="457200">
                <a:defRPr sz="3000" b="0">
                  <a:latin typeface="Courier"/>
                  <a:ea typeface="Courier"/>
                  <a:cs typeface="Courier"/>
                  <a:sym typeface="Courier"/>
                </a:defRPr>
              </a:pPr>
              <a:r>
                <a:rPr b="1">
                  <a:solidFill>
                    <a:srgbClr val="011480"/>
                  </a:solidFill>
                </a:rPr>
                <a:t>if </a:t>
              </a:r>
              <a:r>
                <a:t>s1 == s3:</a:t>
              </a:r>
            </a:p>
            <a:p>
              <a:pPr algn="l" defTabSz="457200">
                <a:defRPr sz="3000">
                  <a:solidFill>
                    <a:srgbClr val="008080"/>
                  </a:solidFill>
                  <a:latin typeface="Courier"/>
                  <a:ea typeface="Courier"/>
                  <a:cs typeface="Courier"/>
                  <a:sym typeface="Courier"/>
                </a:defRPr>
              </a:pPr>
              <a:r>
                <a:rPr b="0">
                  <a:solidFill>
                    <a:srgbClr val="000000"/>
                  </a:solidFill>
                </a:rPr>
                <a:t>    </a:t>
              </a:r>
              <a:r>
                <a:rPr b="0">
                  <a:solidFill>
                    <a:srgbClr val="011480"/>
                  </a:solidFill>
                </a:rPr>
                <a:t>print</a:t>
              </a:r>
              <a:r>
                <a:rPr b="0">
                  <a:solidFill>
                    <a:srgbClr val="000000"/>
                  </a:solidFill>
                </a:rPr>
                <a:t>(</a:t>
              </a:r>
              <a:r>
                <a:t>"s1 is same as s3"</a:t>
              </a:r>
              <a:r>
                <a:rPr b="0">
                  <a:solidFill>
                    <a:srgbClr val="000000"/>
                  </a:solidFill>
                </a:rPr>
                <a:t>)</a:t>
              </a:r>
              <a:endParaRPr b="0">
                <a:solidFill>
                  <a:srgbClr val="000000"/>
                </a:solidFill>
              </a:endParaRPr>
            </a:p>
            <a:p>
              <a:pPr algn="l" defTabSz="457200">
                <a:defRPr sz="3000">
                  <a:solidFill>
                    <a:srgbClr val="011480"/>
                  </a:solidFill>
                  <a:latin typeface="Courier"/>
                  <a:ea typeface="Courier"/>
                  <a:cs typeface="Courier"/>
                  <a:sym typeface="Courier"/>
                </a:defRPr>
              </a:pPr>
              <a:r>
                <a:t>else</a:t>
              </a:r>
              <a:r>
                <a:rPr b="0">
                  <a:solidFill>
                    <a:srgbClr val="000000"/>
                  </a:solidFill>
                </a:rPr>
                <a:t>:</a:t>
              </a:r>
              <a:endParaRPr b="0">
                <a:solidFill>
                  <a:srgbClr val="000000"/>
                </a:solidFill>
              </a:endParaRPr>
            </a:p>
            <a:p>
              <a:pPr algn="l" defTabSz="457200">
                <a:defRPr sz="3000">
                  <a:solidFill>
                    <a:srgbClr val="008080"/>
                  </a:solidFill>
                  <a:latin typeface="Courier"/>
                  <a:ea typeface="Courier"/>
                  <a:cs typeface="Courier"/>
                  <a:sym typeface="Courier"/>
                </a:defRPr>
              </a:pPr>
              <a:r>
                <a:rPr b="0">
                  <a:solidFill>
                    <a:srgbClr val="000000"/>
                  </a:solidFill>
                </a:rPr>
                <a:t>    </a:t>
              </a:r>
              <a:r>
                <a:rPr b="0">
                  <a:solidFill>
                    <a:srgbClr val="011480"/>
                  </a:solidFill>
                </a:rPr>
                <a:t>print</a:t>
              </a:r>
              <a:r>
                <a:rPr b="0">
                  <a:solidFill>
                    <a:srgbClr val="000000"/>
                  </a:solidFill>
                </a:rPr>
                <a:t>(</a:t>
              </a:r>
              <a:r>
                <a:t>"s1 is different from s3"</a:t>
              </a:r>
              <a:r>
                <a:rPr b="0">
                  <a:solidFill>
                    <a:srgbClr val="000000"/>
                  </a:solidFill>
                </a:rPr>
                <a:t>)</a:t>
              </a:r>
              <a:endParaRPr b="0">
                <a:solidFill>
                  <a:srgbClr val="000000"/>
                </a:solidFill>
              </a:endParaRPr>
            </a:p>
          </p:txBody>
        </p:sp>
        <p:pic>
          <p:nvPicPr>
            <p:cNvPr id="400" name="s1 = &quot;hello world&quot;… s1 = &quot;hello world&quot;s2 = &quot;Hello world&quot;s3 = &quot;hello world&quot;if s1 == s2:    print(&quot;s1 is same as s2&quot;)else:    print(&quot;s1 is different from s2&quot;)if s1 == s3:    print(&quot;s1 is same as s3&quot;)else:    print(&quot;s1 is different from s3&quot;)" descr="s1 = &quot;hello world&quot;… s1 = &quot;hello world&quot;s2 = &quot;Hello world&quot;s3 = &quot;hello world&quot;if s1 == s2:    print(&quot;s1 is same as s2&quot;)else:    print(&quot;s1 is different from s2&quot;)if s1 == s3:    print(&quot;s1 is same as s3&quot;)else:    print(&quot;s1 is different from s3&quot;)"/>
            <p:cNvPicPr/>
            <p:nvPr/>
          </p:nvPicPr>
          <p:blipFill>
            <a:blip r:embed="rId1"/>
            <a:stretch>
              <a:fillRect/>
            </a:stretch>
          </p:blipFill>
          <p:spPr>
            <a:xfrm>
              <a:off x="-1" y="-1"/>
              <a:ext cx="8529204" cy="6229165"/>
            </a:xfrm>
            <a:prstGeom prst="rect">
              <a:avLst/>
            </a:prstGeom>
            <a:effectLst/>
          </p:spPr>
        </p:pic>
      </p:gr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heck if a string contains a specific substring"/>
          <p:cNvSpPr txBox="1"/>
          <p:nvPr/>
        </p:nvSpPr>
        <p:spPr>
          <a:xfrm>
            <a:off x="896262" y="1031678"/>
            <a:ext cx="11212276" cy="742564"/>
          </a:xfrm>
          <a:prstGeom prst="rect">
            <a:avLst/>
          </a:prstGeom>
          <a:ln w="12700">
            <a:miter lim="400000"/>
          </a:ln>
        </p:spPr>
        <p:txBody>
          <a:bodyPr wrap="none" lIns="50800" tIns="50800" rIns="50800" bIns="50800" anchor="ctr">
            <a:spAutoFit/>
          </a:bodyPr>
          <a:lstStyle>
            <a:lvl1pPr>
              <a:defRPr sz="4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Check if a string contains a specific substring</a:t>
            </a:r>
          </a:p>
        </p:txBody>
      </p:sp>
      <p:sp>
        <p:nvSpPr>
          <p:cNvPr id="405" name="To check the presence of a substring in a string we can use the “in” operator. If a substring is present in the string the operator will return True otherwise False."/>
          <p:cNvSpPr txBox="1"/>
          <p:nvPr/>
        </p:nvSpPr>
        <p:spPr>
          <a:xfrm>
            <a:off x="722472" y="2403247"/>
            <a:ext cx="11559856" cy="1772106"/>
          </a:xfrm>
          <a:prstGeom prst="rect">
            <a:avLst/>
          </a:prstGeom>
          <a:ln w="12700">
            <a:miter lim="400000"/>
          </a:ln>
        </p:spPr>
        <p:txBody>
          <a:bodyPr lIns="50800" tIns="50800" rIns="50800" bIns="50800" anchor="ctr">
            <a:spAutoFit/>
          </a:bodyPr>
          <a:lstStyle>
            <a:lvl1pPr algn="just">
              <a:defRPr sz="3500" b="0">
                <a:solidFill>
                  <a:srgbClr val="082E57"/>
                </a:solidFill>
                <a:latin typeface="Chalkboard" panose="03050602040202020205"/>
                <a:ea typeface="Chalkboard" panose="03050602040202020205"/>
                <a:cs typeface="Chalkboard" panose="03050602040202020205"/>
                <a:sym typeface="Chalkboard" panose="03050602040202020205"/>
              </a:defRPr>
            </a:lvl1pPr>
          </a:lstStyle>
          <a:p>
            <a:r>
              <a:t>To check the presence of a substring in a string we can use the “in” operator. If a substring is present in the string the operator will return True otherwise False.</a:t>
            </a:r>
          </a:p>
        </p:txBody>
      </p:sp>
      <p:grpSp>
        <p:nvGrpSpPr>
          <p:cNvPr id="408" name="s1 = &quot;hello world&quot;…"/>
          <p:cNvGrpSpPr/>
          <p:nvPr/>
        </p:nvGrpSpPr>
        <p:grpSpPr>
          <a:xfrm>
            <a:off x="2268459" y="4628624"/>
            <a:ext cx="8467882" cy="3973283"/>
            <a:chOff x="0" y="0"/>
            <a:chExt cx="8467881" cy="3973282"/>
          </a:xfrm>
        </p:grpSpPr>
        <p:sp>
          <p:nvSpPr>
            <p:cNvPr id="407" name="s1 = &quot;hello world&quot;…"/>
            <p:cNvSpPr txBox="1"/>
            <p:nvPr/>
          </p:nvSpPr>
          <p:spPr>
            <a:xfrm>
              <a:off x="35921" y="35921"/>
              <a:ext cx="8396040" cy="3901441"/>
            </a:xfrm>
            <a:prstGeom prst="rect">
              <a:avLst/>
            </a:prstGeom>
            <a:noFill/>
            <a:ln>
              <a:noFill/>
            </a:ln>
            <a:effectLst/>
          </p:spPr>
          <p:txBody>
            <a:bodyPr wrap="none" lIns="50800" tIns="50800" rIns="50800" bIns="50800" numCol="1" anchor="ctr">
              <a:spAutoFit/>
            </a:bodyPr>
            <a:lstStyle/>
            <a:p>
              <a:pPr algn="l" defTabSz="457200">
                <a:lnSpc>
                  <a:spcPct val="120000"/>
                </a:lnSpc>
                <a:defRPr sz="3000">
                  <a:solidFill>
                    <a:srgbClr val="008080"/>
                  </a:solidFill>
                  <a:latin typeface="Courier"/>
                  <a:ea typeface="Courier"/>
                  <a:cs typeface="Courier"/>
                  <a:sym typeface="Courier"/>
                </a:defRPr>
              </a:pPr>
              <a:r>
                <a:rPr b="0">
                  <a:solidFill>
                    <a:srgbClr val="000000"/>
                  </a:solidFill>
                </a:rPr>
                <a:t>s1 = </a:t>
              </a:r>
              <a:r>
                <a:t>"hello world"</a:t>
              </a:r>
            </a:p>
            <a:p>
              <a:pPr algn="l" defTabSz="457200">
                <a:lnSpc>
                  <a:spcPct val="120000"/>
                </a:lnSpc>
                <a:defRPr sz="3000">
                  <a:solidFill>
                    <a:srgbClr val="808080"/>
                  </a:solidFill>
                  <a:latin typeface="Courier"/>
                  <a:ea typeface="Courier"/>
                  <a:cs typeface="Courier"/>
                  <a:sym typeface="Courier"/>
                </a:defRPr>
              </a:pPr>
              <a:r>
                <a:rPr b="0">
                  <a:solidFill>
                    <a:srgbClr val="011480"/>
                  </a:solidFill>
                </a:rPr>
                <a:t>print</a:t>
              </a:r>
              <a:r>
                <a:rPr b="0">
                  <a:solidFill>
                    <a:srgbClr val="000000"/>
                  </a:solidFill>
                </a:rPr>
                <a:t>(</a:t>
              </a:r>
              <a:r>
                <a:rPr>
                  <a:solidFill>
                    <a:srgbClr val="008080"/>
                  </a:solidFill>
                </a:rPr>
                <a:t>"world" </a:t>
              </a:r>
              <a:r>
                <a:rPr>
                  <a:solidFill>
                    <a:srgbClr val="011480"/>
                  </a:solidFill>
                </a:rPr>
                <a:t>in </a:t>
              </a:r>
              <a:r>
                <a:rPr b="0">
                  <a:solidFill>
                    <a:srgbClr val="000000"/>
                  </a:solidFill>
                </a:rPr>
                <a:t>s1)  </a:t>
              </a:r>
              <a:r>
                <a:rPr b="0" i="1"/>
                <a:t># =&gt; True</a:t>
              </a:r>
              <a:endParaRPr b="0" i="1"/>
            </a:p>
            <a:p>
              <a:pPr algn="l" defTabSz="457200">
                <a:lnSpc>
                  <a:spcPct val="120000"/>
                </a:lnSpc>
                <a:defRPr sz="3000" b="0" i="1">
                  <a:solidFill>
                    <a:srgbClr val="808080"/>
                  </a:solidFill>
                  <a:latin typeface="Courier"/>
                  <a:ea typeface="Courier"/>
                  <a:cs typeface="Courier"/>
                  <a:sym typeface="Courier"/>
                </a:defRPr>
              </a:pPr>
              <a:r>
                <a:rPr i="0">
                  <a:solidFill>
                    <a:srgbClr val="011480"/>
                  </a:solidFill>
                </a:rPr>
                <a:t>print</a:t>
              </a:r>
              <a:r>
                <a:rPr i="0">
                  <a:solidFill>
                    <a:srgbClr val="000000"/>
                  </a:solidFill>
                </a:rPr>
                <a:t>(</a:t>
              </a:r>
              <a:r>
                <a:rPr b="1" i="0">
                  <a:solidFill>
                    <a:srgbClr val="008080"/>
                  </a:solidFill>
                </a:rPr>
                <a:t>"word" </a:t>
              </a:r>
              <a:r>
                <a:rPr b="1" i="0">
                  <a:solidFill>
                    <a:srgbClr val="011480"/>
                  </a:solidFill>
                </a:rPr>
                <a:t>in </a:t>
              </a:r>
              <a:r>
                <a:rPr i="0">
                  <a:solidFill>
                    <a:srgbClr val="000000"/>
                  </a:solidFill>
                </a:rPr>
                <a:t>s1)  </a:t>
              </a:r>
              <a:r>
                <a:t># =&gt; False</a:t>
              </a:r>
            </a:p>
            <a:p>
              <a:pPr algn="l" defTabSz="457200">
                <a:lnSpc>
                  <a:spcPct val="120000"/>
                </a:lnSpc>
                <a:defRPr sz="3000" b="0" i="1">
                  <a:solidFill>
                    <a:srgbClr val="808080"/>
                  </a:solidFill>
                  <a:latin typeface="Courier"/>
                  <a:ea typeface="Courier"/>
                  <a:cs typeface="Courier"/>
                  <a:sym typeface="Courier"/>
                </a:defRPr>
              </a:pPr>
            </a:p>
            <a:p>
              <a:pPr algn="l" defTabSz="457200">
                <a:lnSpc>
                  <a:spcPct val="120000"/>
                </a:lnSpc>
                <a:defRPr sz="3000">
                  <a:solidFill>
                    <a:srgbClr val="008080"/>
                  </a:solidFill>
                  <a:latin typeface="Courier"/>
                  <a:ea typeface="Courier"/>
                  <a:cs typeface="Courier"/>
                  <a:sym typeface="Courier"/>
                </a:defRPr>
              </a:pPr>
              <a:r>
                <a:rPr b="0">
                  <a:solidFill>
                    <a:srgbClr val="000000"/>
                  </a:solidFill>
                </a:rPr>
                <a:t>s1 = </a:t>
              </a:r>
              <a:r>
                <a:t>"hello world"</a:t>
              </a:r>
            </a:p>
            <a:p>
              <a:pPr algn="l" defTabSz="457200">
                <a:lnSpc>
                  <a:spcPct val="120000"/>
                </a:lnSpc>
                <a:defRPr sz="3000">
                  <a:solidFill>
                    <a:srgbClr val="808080"/>
                  </a:solidFill>
                  <a:latin typeface="Courier"/>
                  <a:ea typeface="Courier"/>
                  <a:cs typeface="Courier"/>
                  <a:sym typeface="Courier"/>
                </a:defRPr>
              </a:pPr>
              <a:r>
                <a:rPr b="0">
                  <a:solidFill>
                    <a:srgbClr val="011480"/>
                  </a:solidFill>
                </a:rPr>
                <a:t>print</a:t>
              </a:r>
              <a:r>
                <a:rPr b="0">
                  <a:solidFill>
                    <a:srgbClr val="000000"/>
                  </a:solidFill>
                </a:rPr>
                <a:t>(</a:t>
              </a:r>
              <a:r>
                <a:rPr>
                  <a:solidFill>
                    <a:srgbClr val="008080"/>
                  </a:solidFill>
                </a:rPr>
                <a:t>"hello" </a:t>
              </a:r>
              <a:r>
                <a:rPr>
                  <a:solidFill>
                    <a:srgbClr val="011480"/>
                  </a:solidFill>
                </a:rPr>
                <a:t>not</a:t>
              </a:r>
              <a:r>
                <a:rPr>
                  <a:solidFill>
                    <a:srgbClr val="008080"/>
                  </a:solidFill>
                </a:rPr>
                <a:t> </a:t>
              </a:r>
              <a:r>
                <a:rPr>
                  <a:solidFill>
                    <a:srgbClr val="011480"/>
                  </a:solidFill>
                </a:rPr>
                <a:t>in </a:t>
              </a:r>
              <a:r>
                <a:rPr b="0">
                  <a:solidFill>
                    <a:srgbClr val="000000"/>
                  </a:solidFill>
                </a:rPr>
                <a:t>s1)  </a:t>
              </a:r>
              <a:r>
                <a:rPr b="0" i="1"/>
                <a:t># =&gt; False</a:t>
              </a:r>
              <a:endParaRPr b="0" i="1"/>
            </a:p>
            <a:p>
              <a:pPr algn="l" defTabSz="457200">
                <a:lnSpc>
                  <a:spcPct val="120000"/>
                </a:lnSpc>
                <a:defRPr sz="3000">
                  <a:solidFill>
                    <a:srgbClr val="808080"/>
                  </a:solidFill>
                  <a:latin typeface="Courier"/>
                  <a:ea typeface="Courier"/>
                  <a:cs typeface="Courier"/>
                  <a:sym typeface="Courier"/>
                </a:defRPr>
              </a:pPr>
              <a:r>
                <a:rPr b="0">
                  <a:solidFill>
                    <a:srgbClr val="011480"/>
                  </a:solidFill>
                </a:rPr>
                <a:t>print</a:t>
              </a:r>
              <a:r>
                <a:rPr b="0">
                  <a:solidFill>
                    <a:srgbClr val="000000"/>
                  </a:solidFill>
                </a:rPr>
                <a:t>(</a:t>
              </a:r>
              <a:r>
                <a:rPr>
                  <a:solidFill>
                    <a:srgbClr val="008080"/>
                  </a:solidFill>
                </a:rPr>
                <a:t>"Hello" </a:t>
              </a:r>
              <a:r>
                <a:rPr>
                  <a:solidFill>
                    <a:srgbClr val="011480"/>
                  </a:solidFill>
                </a:rPr>
                <a:t>not in </a:t>
              </a:r>
              <a:r>
                <a:rPr b="0">
                  <a:solidFill>
                    <a:srgbClr val="000000"/>
                  </a:solidFill>
                </a:rPr>
                <a:t>s1)  </a:t>
              </a:r>
              <a:r>
                <a:rPr b="0" i="1"/>
                <a:t># =&gt; True</a:t>
              </a:r>
              <a:endParaRPr b="0" i="1"/>
            </a:p>
          </p:txBody>
        </p:sp>
        <p:pic>
          <p:nvPicPr>
            <p:cNvPr id="406" name="s1 = &quot;hello world&quot;… s1 = &quot;hello world&quot;print(&quot;world&quot; in s1)  # =&gt; Trueprint(&quot;word&quot; in s1)  # =&gt; Falses1 = &quot;hello world&quot;print(&quot;hello&quot; not in s1)  # =&gt; Falseprint(&quot;Hello&quot; not in s1)  # =&gt; True" descr="s1 = &quot;hello world&quot;… s1 = &quot;hello world&quot;print(&quot;world&quot; in s1)  # =&gt; Trueprint(&quot;word&quot; in s1)  # =&gt; Falses1 = &quot;hello world&quot;print(&quot;hello&quot; not in s1)  # =&gt; Falseprint(&quot;Hello&quot; not in s1)  # =&gt; True"/>
            <p:cNvPicPr/>
            <p:nvPr/>
          </p:nvPicPr>
          <p:blipFill>
            <a:blip r:embed="rId1"/>
            <a:stretch>
              <a:fillRect/>
            </a:stretch>
          </p:blipFill>
          <p:spPr>
            <a:xfrm>
              <a:off x="-1" y="-1"/>
              <a:ext cx="8467883" cy="3973284"/>
            </a:xfrm>
            <a:prstGeom prst="rect">
              <a:avLst/>
            </a:prstGeom>
            <a:effectLst/>
          </p:spPr>
        </p:pic>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hello"/>
          <p:cNvSpPr/>
          <p:nvPr/>
        </p:nvSpPr>
        <p:spPr>
          <a:xfrm>
            <a:off x="2537320" y="5842748"/>
            <a:ext cx="1792661" cy="1420905"/>
          </a:xfrm>
          <a:prstGeom prst="roundRect">
            <a:avLst>
              <a:gd name="adj" fmla="val 16437"/>
            </a:avLst>
          </a:prstGeom>
          <a:solidFill>
            <a:srgbClr val="D6D5D5"/>
          </a:solidFill>
          <a:ln w="12700">
            <a:miter lim="400000"/>
          </a:ln>
        </p:spPr>
        <p:txBody>
          <a:bodyPr lIns="50800" tIns="50800" rIns="50800" bIns="50800" anchor="ctr"/>
          <a:lstStyle>
            <a:lvl1pPr>
              <a:defRPr sz="3000" b="0">
                <a:latin typeface="Courier"/>
                <a:ea typeface="Courier"/>
                <a:cs typeface="Courier"/>
                <a:sym typeface="Courier"/>
              </a:defRPr>
            </a:lvl1pPr>
          </a:lstStyle>
          <a:p>
            <a:r>
              <a:t>hello</a:t>
            </a:r>
          </a:p>
        </p:txBody>
      </p:sp>
      <p:sp>
        <p:nvSpPr>
          <p:cNvPr id="148" name="hello"/>
          <p:cNvSpPr/>
          <p:nvPr/>
        </p:nvSpPr>
        <p:spPr>
          <a:xfrm>
            <a:off x="8620938" y="5842748"/>
            <a:ext cx="1792661" cy="1420905"/>
          </a:xfrm>
          <a:prstGeom prst="roundRect">
            <a:avLst>
              <a:gd name="adj" fmla="val 16437"/>
            </a:avLst>
          </a:prstGeom>
          <a:solidFill>
            <a:srgbClr val="D6D5D5"/>
          </a:solidFill>
          <a:ln w="12700">
            <a:miter lim="400000"/>
          </a:ln>
        </p:spPr>
        <p:txBody>
          <a:bodyPr lIns="50800" tIns="50800" rIns="50800" bIns="50800" anchor="ctr"/>
          <a:lstStyle>
            <a:lvl1pPr>
              <a:defRPr sz="3000" b="0">
                <a:latin typeface="Courier"/>
                <a:ea typeface="Courier"/>
                <a:cs typeface="Courier"/>
                <a:sym typeface="Courier"/>
              </a:defRPr>
            </a:lvl1pPr>
          </a:lstStyle>
          <a:p>
            <a:r>
              <a:t>hello</a:t>
            </a:r>
          </a:p>
        </p:txBody>
      </p:sp>
      <p:sp>
        <p:nvSpPr>
          <p:cNvPr id="149" name="线条"/>
          <p:cNvSpPr/>
          <p:nvPr/>
        </p:nvSpPr>
        <p:spPr>
          <a:xfrm>
            <a:off x="4607802" y="6553200"/>
            <a:ext cx="3735315" cy="0"/>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panose="02000503000000020004"/>
              </a:defRPr>
            </a:pPr>
          </a:p>
        </p:txBody>
      </p:sp>
      <p:sp>
        <p:nvSpPr>
          <p:cNvPr id="150" name="10100…11011"/>
          <p:cNvSpPr txBox="1"/>
          <p:nvPr/>
        </p:nvSpPr>
        <p:spPr>
          <a:xfrm>
            <a:off x="5405094" y="5955940"/>
            <a:ext cx="2113789" cy="461060"/>
          </a:xfrm>
          <a:prstGeom prst="rect">
            <a:avLst/>
          </a:prstGeom>
          <a:ln w="12700">
            <a:miter lim="400000"/>
          </a:ln>
        </p:spPr>
        <p:txBody>
          <a:bodyPr wrap="none" lIns="50800" tIns="50800" rIns="50800" bIns="50800" anchor="ctr">
            <a:spAutoFit/>
          </a:bodyPr>
          <a:lstStyle/>
          <a:p>
            <a:r>
              <a:t>10100…11011</a:t>
            </a:r>
          </a:p>
        </p:txBody>
      </p:sp>
      <p:sp>
        <p:nvSpPr>
          <p:cNvPr id="151" name="Sender"/>
          <p:cNvSpPr txBox="1"/>
          <p:nvPr/>
        </p:nvSpPr>
        <p:spPr>
          <a:xfrm>
            <a:off x="2736315" y="7273546"/>
            <a:ext cx="1394670" cy="533401"/>
          </a:xfrm>
          <a:prstGeom prst="rect">
            <a:avLst/>
          </a:prstGeom>
          <a:ln w="12700">
            <a:miter lim="400000"/>
          </a:ln>
        </p:spPr>
        <p:txBody>
          <a:bodyPr wrap="none" lIns="50800" tIns="50800" rIns="50800" bIns="50800" anchor="ctr">
            <a:spAutoFit/>
          </a:bodyPr>
          <a:lstStyle>
            <a:lvl1pPr algn="just">
              <a:lnSpc>
                <a:spcPct val="120000"/>
              </a:lnSpc>
              <a:defRPr sz="2800">
                <a:latin typeface="Courier"/>
                <a:ea typeface="Courier"/>
                <a:cs typeface="Courier"/>
                <a:sym typeface="Courier"/>
              </a:defRPr>
            </a:lvl1pPr>
          </a:lstStyle>
          <a:p>
            <a:r>
              <a:t>Sender</a:t>
            </a:r>
          </a:p>
        </p:txBody>
      </p:sp>
      <p:sp>
        <p:nvSpPr>
          <p:cNvPr id="152" name="Receiver"/>
          <p:cNvSpPr txBox="1"/>
          <p:nvPr/>
        </p:nvSpPr>
        <p:spPr>
          <a:xfrm>
            <a:off x="8606539" y="7273546"/>
            <a:ext cx="1821458" cy="533401"/>
          </a:xfrm>
          <a:prstGeom prst="rect">
            <a:avLst/>
          </a:prstGeom>
          <a:ln w="12700">
            <a:miter lim="400000"/>
          </a:ln>
        </p:spPr>
        <p:txBody>
          <a:bodyPr wrap="none" lIns="50800" tIns="50800" rIns="50800" bIns="50800" anchor="ctr">
            <a:spAutoFit/>
          </a:bodyPr>
          <a:lstStyle>
            <a:lvl1pPr algn="just">
              <a:lnSpc>
                <a:spcPct val="120000"/>
              </a:lnSpc>
              <a:defRPr sz="2800">
                <a:latin typeface="Courier"/>
                <a:ea typeface="Courier"/>
                <a:cs typeface="Courier"/>
                <a:sym typeface="Courier"/>
              </a:defRPr>
            </a:lvl1pPr>
          </a:lstStyle>
          <a:p>
            <a:r>
              <a:t>Receiver</a:t>
            </a:r>
          </a:p>
        </p:txBody>
      </p:sp>
      <p:sp>
        <p:nvSpPr>
          <p:cNvPr id="153" name="男"/>
          <p:cNvSpPr/>
          <p:nvPr/>
        </p:nvSpPr>
        <p:spPr>
          <a:xfrm>
            <a:off x="1719247" y="5787969"/>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3"/>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panose="02000503000000020004"/>
              </a:defRPr>
            </a:pPr>
          </a:p>
        </p:txBody>
      </p:sp>
      <p:sp>
        <p:nvSpPr>
          <p:cNvPr id="154" name="男"/>
          <p:cNvSpPr/>
          <p:nvPr/>
        </p:nvSpPr>
        <p:spPr>
          <a:xfrm>
            <a:off x="10691420" y="5787969"/>
            <a:ext cx="567191"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5">
              <a:hueOff val="-82419"/>
              <a:satOff val="-9511"/>
              <a:lumOff val="-16341"/>
            </a:schemeClr>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panose="02000503000000020004"/>
              </a:defRPr>
            </a:pPr>
          </a:p>
        </p:txBody>
      </p:sp>
      <p:sp>
        <p:nvSpPr>
          <p:cNvPr id="162" name="连接线"/>
          <p:cNvSpPr/>
          <p:nvPr/>
        </p:nvSpPr>
        <p:spPr>
          <a:xfrm>
            <a:off x="3397724" y="5244380"/>
            <a:ext cx="2434263" cy="7548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6824" y="-5355"/>
                  <a:pt x="14024" y="-5400"/>
                  <a:pt x="21600" y="16065"/>
                </a:cubicBezTo>
              </a:path>
            </a:pathLst>
          </a:custGeom>
          <a:ln w="25400">
            <a:solidFill>
              <a:srgbClr val="000000"/>
            </a:solidFill>
            <a:miter lim="400000"/>
            <a:tailEnd type="triangle"/>
          </a:ln>
        </p:spPr>
        <p:txBody>
          <a:bodyPr/>
          <a:lstStyle/>
          <a:p/>
        </p:txBody>
      </p:sp>
      <p:sp>
        <p:nvSpPr>
          <p:cNvPr id="156" name="Encoding 编码"/>
          <p:cNvSpPr txBox="1"/>
          <p:nvPr/>
        </p:nvSpPr>
        <p:spPr>
          <a:xfrm>
            <a:off x="3343485" y="4660900"/>
            <a:ext cx="2746053" cy="609601"/>
          </a:xfrm>
          <a:prstGeom prst="rect">
            <a:avLst/>
          </a:prstGeom>
          <a:ln w="12700">
            <a:miter lim="400000"/>
          </a:ln>
        </p:spPr>
        <p:txBody>
          <a:bodyPr wrap="none" lIns="50800" tIns="50800" rIns="50800" bIns="50800" anchor="ctr">
            <a:spAutoFit/>
          </a:bodyPr>
          <a:lstStyle>
            <a:lvl1pPr algn="just">
              <a:lnSpc>
                <a:spcPct val="120000"/>
              </a:lnSpc>
              <a:defRPr sz="2800">
                <a:latin typeface="Courier"/>
                <a:ea typeface="Courier"/>
                <a:cs typeface="Courier"/>
                <a:sym typeface="Courier"/>
              </a:defRPr>
            </a:lvl1pPr>
          </a:lstStyle>
          <a:p>
            <a:r>
              <a:t>Encoding 编码</a:t>
            </a:r>
          </a:p>
        </p:txBody>
      </p:sp>
      <p:sp>
        <p:nvSpPr>
          <p:cNvPr id="157" name="Decoding 解码"/>
          <p:cNvSpPr txBox="1"/>
          <p:nvPr/>
        </p:nvSpPr>
        <p:spPr>
          <a:xfrm>
            <a:off x="6995374" y="4668643"/>
            <a:ext cx="2746054" cy="609601"/>
          </a:xfrm>
          <a:prstGeom prst="rect">
            <a:avLst/>
          </a:prstGeom>
          <a:ln w="12700">
            <a:miter lim="400000"/>
          </a:ln>
        </p:spPr>
        <p:txBody>
          <a:bodyPr wrap="none" lIns="50800" tIns="50800" rIns="50800" bIns="50800" anchor="ctr">
            <a:spAutoFit/>
          </a:bodyPr>
          <a:lstStyle>
            <a:lvl1pPr algn="just">
              <a:lnSpc>
                <a:spcPct val="120000"/>
              </a:lnSpc>
              <a:defRPr sz="2800">
                <a:latin typeface="Courier"/>
                <a:ea typeface="Courier"/>
                <a:cs typeface="Courier"/>
                <a:sym typeface="Courier"/>
              </a:defRPr>
            </a:lvl1pPr>
          </a:lstStyle>
          <a:p>
            <a:r>
              <a:t>Decoding 解码</a:t>
            </a:r>
          </a:p>
        </p:txBody>
      </p:sp>
      <p:sp>
        <p:nvSpPr>
          <p:cNvPr id="163" name="连接线"/>
          <p:cNvSpPr/>
          <p:nvPr/>
        </p:nvSpPr>
        <p:spPr>
          <a:xfrm>
            <a:off x="7049613" y="5185566"/>
            <a:ext cx="2434263" cy="7548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6824" y="-5355"/>
                  <a:pt x="14024" y="-5400"/>
                  <a:pt x="21600" y="16065"/>
                </a:cubicBezTo>
              </a:path>
            </a:pathLst>
          </a:custGeom>
          <a:ln w="25400">
            <a:solidFill>
              <a:srgbClr val="000000"/>
            </a:solidFill>
            <a:miter lim="400000"/>
            <a:tailEnd type="triangle"/>
          </a:ln>
        </p:spPr>
        <p:txBody>
          <a:bodyPr/>
          <a:lstStyle/>
          <a:p/>
        </p:txBody>
      </p:sp>
      <p:sp>
        <p:nvSpPr>
          <p:cNvPr id="159" name="transmit"/>
          <p:cNvSpPr txBox="1"/>
          <p:nvPr/>
        </p:nvSpPr>
        <p:spPr>
          <a:xfrm>
            <a:off x="5551259" y="6587007"/>
            <a:ext cx="1821459" cy="533401"/>
          </a:xfrm>
          <a:prstGeom prst="rect">
            <a:avLst/>
          </a:prstGeom>
          <a:ln w="12700">
            <a:miter lim="400000"/>
          </a:ln>
        </p:spPr>
        <p:txBody>
          <a:bodyPr wrap="none" lIns="50800" tIns="50800" rIns="50800" bIns="50800" anchor="ctr">
            <a:spAutoFit/>
          </a:bodyPr>
          <a:lstStyle>
            <a:lvl1pPr algn="just">
              <a:lnSpc>
                <a:spcPct val="120000"/>
              </a:lnSpc>
              <a:defRPr sz="2800">
                <a:latin typeface="Courier"/>
                <a:ea typeface="Courier"/>
                <a:cs typeface="Courier"/>
                <a:sym typeface="Courier"/>
              </a:defRPr>
            </a:lvl1pPr>
          </a:lstStyle>
          <a:p>
            <a:r>
              <a:t>transmit</a:t>
            </a:r>
          </a:p>
        </p:txBody>
      </p:sp>
      <p:sp>
        <p:nvSpPr>
          <p:cNvPr id="160" name="Character Encoding 1（字符编码）"/>
          <p:cNvSpPr txBox="1"/>
          <p:nvPr/>
        </p:nvSpPr>
        <p:spPr>
          <a:xfrm>
            <a:off x="2397528" y="1056756"/>
            <a:ext cx="8209744" cy="812801"/>
          </a:xfrm>
          <a:prstGeom prst="rect">
            <a:avLst/>
          </a:prstGeom>
          <a:ln w="12700">
            <a:miter lim="400000"/>
          </a:ln>
        </p:spPr>
        <p:txBody>
          <a:bodyPr wrap="none" lIns="50800" tIns="50800" rIns="50800" bIns="50800" anchor="b">
            <a:normAutofit/>
          </a:bodyPr>
          <a:lstStyle/>
          <a:p>
            <a:pPr>
              <a:defRPr sz="4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pPr>
            <a:r>
              <a:t>Character Encoding 1</a:t>
            </a:r>
            <a:r>
              <a:rPr b="0">
                <a:latin typeface="Wawati SC Regular" panose="040B0500000000000000" charset="-122"/>
                <a:ea typeface="Wawati SC Regular" panose="040B0500000000000000" charset="-122"/>
                <a:cs typeface="Wawati SC Regular" panose="040B0500000000000000" charset="-122"/>
                <a:sym typeface="Wawati SC Regular" panose="040B0500000000000000" charset="-122"/>
              </a:rPr>
              <a:t>（字符编码）</a:t>
            </a:r>
            <a:endParaRPr b="0">
              <a:latin typeface="Wawati SC Regular" panose="040B0500000000000000" charset="-122"/>
              <a:ea typeface="Wawati SC Regular" panose="040B0500000000000000" charset="-122"/>
              <a:cs typeface="Wawati SC Regular" panose="040B0500000000000000" charset="-122"/>
              <a:sym typeface="Wawati SC Regular" panose="040B0500000000000000" charset="-122"/>
            </a:endParaRPr>
          </a:p>
        </p:txBody>
      </p:sp>
      <p:sp>
        <p:nvSpPr>
          <p:cNvPr id="161" name="Character encoding is the process of assigning numbers to characters allowing them to be stored, transmitted, and transformed."/>
          <p:cNvSpPr txBox="1"/>
          <p:nvPr/>
        </p:nvSpPr>
        <p:spPr>
          <a:xfrm>
            <a:off x="778368" y="2498847"/>
            <a:ext cx="11448063" cy="1073843"/>
          </a:xfrm>
          <a:prstGeom prst="rect">
            <a:avLst/>
          </a:prstGeom>
          <a:ln w="12700">
            <a:miter lim="400000"/>
          </a:ln>
        </p:spPr>
        <p:txBody>
          <a:bodyPr lIns="50800" tIns="50800" rIns="50800" bIns="50800" anchor="ctr">
            <a:spAutoFit/>
          </a:bodyPr>
          <a:lstStyle>
            <a:lvl1pPr algn="just">
              <a:lnSpc>
                <a:spcPct val="120000"/>
              </a:lnSpc>
              <a:defRPr sz="2800" b="0">
                <a:solidFill>
                  <a:srgbClr val="0E407C"/>
                </a:solidFill>
                <a:latin typeface="Chalkboard" panose="03050602040202020205"/>
                <a:ea typeface="Chalkboard" panose="03050602040202020205"/>
                <a:cs typeface="Chalkboard" panose="03050602040202020205"/>
                <a:sym typeface="Chalkboard" panose="03050602040202020205"/>
              </a:defRPr>
            </a:lvl1pPr>
          </a:lstStyle>
          <a:p>
            <a:r>
              <a:t>Character encoding is the process of assigning numbers to characters allowing them to be stored, transmitted, and transformed.</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haracter Encoding 2（字符编码）"/>
          <p:cNvSpPr txBox="1"/>
          <p:nvPr/>
        </p:nvSpPr>
        <p:spPr>
          <a:xfrm>
            <a:off x="2347289" y="1056756"/>
            <a:ext cx="8310222" cy="812801"/>
          </a:xfrm>
          <a:prstGeom prst="rect">
            <a:avLst/>
          </a:prstGeom>
          <a:ln w="12700">
            <a:miter lim="400000"/>
          </a:ln>
        </p:spPr>
        <p:txBody>
          <a:bodyPr wrap="none" lIns="50800" tIns="50800" rIns="50800" bIns="50800" anchor="b">
            <a:normAutofit/>
          </a:bodyPr>
          <a:lstStyle/>
          <a:p>
            <a:pPr>
              <a:defRPr sz="4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pPr>
            <a:r>
              <a:t>Character Encoding 2</a:t>
            </a:r>
            <a:r>
              <a:rPr b="0">
                <a:latin typeface="Wawati SC Regular" panose="040B0500000000000000" charset="-122"/>
                <a:ea typeface="Wawati SC Regular" panose="040B0500000000000000" charset="-122"/>
                <a:cs typeface="Wawati SC Regular" panose="040B0500000000000000" charset="-122"/>
                <a:sym typeface="Wawati SC Regular" panose="040B0500000000000000" charset="-122"/>
              </a:rPr>
              <a:t>（字符编码）</a:t>
            </a:r>
            <a:endParaRPr b="0">
              <a:latin typeface="Wawati SC Regular" panose="040B0500000000000000" charset="-122"/>
              <a:ea typeface="Wawati SC Regular" panose="040B0500000000000000" charset="-122"/>
              <a:cs typeface="Wawati SC Regular" panose="040B0500000000000000" charset="-122"/>
              <a:sym typeface="Wawati SC Regular" panose="040B0500000000000000" charset="-122"/>
            </a:endParaRPr>
          </a:p>
        </p:txBody>
      </p:sp>
      <p:sp>
        <p:nvSpPr>
          <p:cNvPr id="166" name="Character encoding is the process of assigning numbers to characters allowing them to be stored, transmitted, and transformed."/>
          <p:cNvSpPr txBox="1"/>
          <p:nvPr/>
        </p:nvSpPr>
        <p:spPr>
          <a:xfrm>
            <a:off x="778368" y="2498847"/>
            <a:ext cx="11448063" cy="1073843"/>
          </a:xfrm>
          <a:prstGeom prst="rect">
            <a:avLst/>
          </a:prstGeom>
          <a:ln w="12700">
            <a:miter lim="400000"/>
          </a:ln>
        </p:spPr>
        <p:txBody>
          <a:bodyPr lIns="50800" tIns="50800" rIns="50800" bIns="50800" anchor="ctr">
            <a:spAutoFit/>
          </a:bodyPr>
          <a:lstStyle>
            <a:lvl1pPr algn="just">
              <a:lnSpc>
                <a:spcPct val="120000"/>
              </a:lnSpc>
              <a:defRPr sz="2800" b="0">
                <a:solidFill>
                  <a:srgbClr val="0E407C"/>
                </a:solidFill>
                <a:latin typeface="Chalkboard" panose="03050602040202020205"/>
                <a:ea typeface="Chalkboard" panose="03050602040202020205"/>
                <a:cs typeface="Chalkboard" panose="03050602040202020205"/>
                <a:sym typeface="Chalkboard" panose="03050602040202020205"/>
              </a:defRPr>
            </a:lvl1pPr>
          </a:lstStyle>
          <a:p>
            <a:r>
              <a:t>Character encoding is the process of assigning numbers to characters allowing them to be stored, transmitted, and transformed.</a:t>
            </a:r>
          </a:p>
        </p:txBody>
      </p:sp>
      <p:sp>
        <p:nvSpPr>
          <p:cNvPr id="167" name="Storage Space"/>
          <p:cNvSpPr/>
          <p:nvPr/>
        </p:nvSpPr>
        <p:spPr>
          <a:xfrm>
            <a:off x="8389041" y="5394822"/>
            <a:ext cx="3156579" cy="1270001"/>
          </a:xfrm>
          <a:prstGeom prst="roundRect">
            <a:avLst>
              <a:gd name="adj" fmla="val 15000"/>
            </a:avLst>
          </a:prstGeom>
          <a:solidFill>
            <a:srgbClr val="D6D5D5"/>
          </a:solidFill>
          <a:ln w="12700">
            <a:miter lim="400000"/>
          </a:ln>
        </p:spPr>
        <p:txBody>
          <a:bodyPr lIns="50800" tIns="50800" rIns="50800" bIns="50800" anchor="ctr"/>
          <a:lstStyle>
            <a:lvl1pPr>
              <a:lnSpc>
                <a:spcPct val="120000"/>
              </a:lnSpc>
              <a:defRPr sz="2800">
                <a:latin typeface="Courier"/>
                <a:ea typeface="Courier"/>
                <a:cs typeface="Courier"/>
                <a:sym typeface="Courier"/>
              </a:defRPr>
            </a:lvl1pPr>
          </a:lstStyle>
          <a:p>
            <a:r>
              <a:t>Storage Space</a:t>
            </a:r>
          </a:p>
        </p:txBody>
      </p:sp>
      <p:sp>
        <p:nvSpPr>
          <p:cNvPr id="168" name="Some Text"/>
          <p:cNvSpPr txBox="1"/>
          <p:nvPr/>
        </p:nvSpPr>
        <p:spPr>
          <a:xfrm>
            <a:off x="1459181" y="5684115"/>
            <a:ext cx="2446400" cy="622301"/>
          </a:xfrm>
          <a:prstGeom prst="rect">
            <a:avLst/>
          </a:prstGeom>
          <a:solidFill>
            <a:schemeClr val="accent3"/>
          </a:solidFill>
          <a:ln w="12700">
            <a:miter lim="400000"/>
          </a:ln>
        </p:spPr>
        <p:txBody>
          <a:bodyPr wrap="none" lIns="50800" tIns="50800" rIns="50800" bIns="50800" anchor="ctr">
            <a:spAutoFit/>
          </a:bodyPr>
          <a:lstStyle>
            <a:lvl1pPr>
              <a:defRPr sz="3400">
                <a:latin typeface="Courier"/>
                <a:ea typeface="Courier"/>
                <a:cs typeface="Courier"/>
                <a:sym typeface="Courier"/>
              </a:defRPr>
            </a:lvl1pPr>
          </a:lstStyle>
          <a:p>
            <a:r>
              <a:t>Some Text</a:t>
            </a:r>
          </a:p>
        </p:txBody>
      </p:sp>
      <p:sp>
        <p:nvSpPr>
          <p:cNvPr id="169" name="10100…11011"/>
          <p:cNvSpPr txBox="1"/>
          <p:nvPr/>
        </p:nvSpPr>
        <p:spPr>
          <a:xfrm>
            <a:off x="4969343" y="5799293"/>
            <a:ext cx="2113789" cy="461059"/>
          </a:xfrm>
          <a:prstGeom prst="rect">
            <a:avLst/>
          </a:prstGeom>
          <a:ln w="12700">
            <a:miter lim="400000"/>
          </a:ln>
        </p:spPr>
        <p:txBody>
          <a:bodyPr wrap="none" lIns="50800" tIns="50800" rIns="50800" bIns="50800" anchor="ctr">
            <a:spAutoFit/>
          </a:bodyPr>
          <a:lstStyle/>
          <a:p>
            <a:r>
              <a:t>10100…11011</a:t>
            </a:r>
          </a:p>
        </p:txBody>
      </p:sp>
      <p:sp>
        <p:nvSpPr>
          <p:cNvPr id="178" name="连接线"/>
          <p:cNvSpPr/>
          <p:nvPr/>
        </p:nvSpPr>
        <p:spPr>
          <a:xfrm>
            <a:off x="3471630" y="5343615"/>
            <a:ext cx="2418522" cy="432940"/>
          </a:xfrm>
          <a:custGeom>
            <a:avLst/>
            <a:gdLst/>
            <a:ahLst/>
            <a:cxnLst>
              <a:cxn ang="0">
                <a:pos x="wd2" y="hd2"/>
              </a:cxn>
              <a:cxn ang="5400000">
                <a:pos x="wd2" y="hd2"/>
              </a:cxn>
              <a:cxn ang="10800000">
                <a:pos x="wd2" y="hd2"/>
              </a:cxn>
              <a:cxn ang="16200000">
                <a:pos x="wd2" y="hd2"/>
              </a:cxn>
            </a:cxnLst>
            <a:rect l="0" t="0" r="r" b="b"/>
            <a:pathLst>
              <a:path w="21600" h="16211" extrusionOk="0">
                <a:moveTo>
                  <a:pt x="0" y="14602"/>
                </a:moveTo>
                <a:cubicBezTo>
                  <a:pt x="7083" y="-5389"/>
                  <a:pt x="14283" y="-4853"/>
                  <a:pt x="21600" y="16211"/>
                </a:cubicBezTo>
              </a:path>
            </a:pathLst>
          </a:custGeom>
          <a:ln w="25400">
            <a:solidFill>
              <a:srgbClr val="000000"/>
            </a:solidFill>
            <a:miter lim="400000"/>
            <a:tailEnd type="triangle"/>
          </a:ln>
        </p:spPr>
        <p:txBody>
          <a:bodyPr/>
          <a:lstStyle/>
          <a:p/>
        </p:txBody>
      </p:sp>
      <p:sp>
        <p:nvSpPr>
          <p:cNvPr id="171" name="Encoding 编码"/>
          <p:cNvSpPr txBox="1"/>
          <p:nvPr/>
        </p:nvSpPr>
        <p:spPr>
          <a:xfrm>
            <a:off x="3411016" y="4698576"/>
            <a:ext cx="2746053" cy="609601"/>
          </a:xfrm>
          <a:prstGeom prst="rect">
            <a:avLst/>
          </a:prstGeom>
          <a:ln w="12700">
            <a:miter lim="400000"/>
          </a:ln>
        </p:spPr>
        <p:txBody>
          <a:bodyPr wrap="none" lIns="50800" tIns="50800" rIns="50800" bIns="50800" anchor="ctr">
            <a:spAutoFit/>
          </a:bodyPr>
          <a:lstStyle>
            <a:lvl1pPr algn="just">
              <a:lnSpc>
                <a:spcPct val="120000"/>
              </a:lnSpc>
              <a:defRPr sz="2800">
                <a:latin typeface="Courier"/>
                <a:ea typeface="Courier"/>
                <a:cs typeface="Courier"/>
                <a:sym typeface="Courier"/>
              </a:defRPr>
            </a:lvl1pPr>
          </a:lstStyle>
          <a:p>
            <a:r>
              <a:t>Encoding 编码</a:t>
            </a:r>
          </a:p>
        </p:txBody>
      </p:sp>
      <p:sp>
        <p:nvSpPr>
          <p:cNvPr id="179" name="连接线"/>
          <p:cNvSpPr/>
          <p:nvPr/>
        </p:nvSpPr>
        <p:spPr>
          <a:xfrm>
            <a:off x="6401744" y="5343615"/>
            <a:ext cx="2418522" cy="432940"/>
          </a:xfrm>
          <a:custGeom>
            <a:avLst/>
            <a:gdLst/>
            <a:ahLst/>
            <a:cxnLst>
              <a:cxn ang="0">
                <a:pos x="wd2" y="hd2"/>
              </a:cxn>
              <a:cxn ang="5400000">
                <a:pos x="wd2" y="hd2"/>
              </a:cxn>
              <a:cxn ang="10800000">
                <a:pos x="wd2" y="hd2"/>
              </a:cxn>
              <a:cxn ang="16200000">
                <a:pos x="wd2" y="hd2"/>
              </a:cxn>
            </a:cxnLst>
            <a:rect l="0" t="0" r="r" b="b"/>
            <a:pathLst>
              <a:path w="21600" h="16211" extrusionOk="0">
                <a:moveTo>
                  <a:pt x="0" y="14602"/>
                </a:moveTo>
                <a:cubicBezTo>
                  <a:pt x="7083" y="-5389"/>
                  <a:pt x="14283" y="-4853"/>
                  <a:pt x="21600" y="16211"/>
                </a:cubicBezTo>
              </a:path>
            </a:pathLst>
          </a:custGeom>
          <a:ln w="25400">
            <a:solidFill>
              <a:srgbClr val="000000"/>
            </a:solidFill>
            <a:miter lim="400000"/>
            <a:tailEnd type="triangle"/>
          </a:ln>
        </p:spPr>
        <p:txBody>
          <a:bodyPr/>
          <a:lstStyle/>
          <a:p/>
        </p:txBody>
      </p:sp>
      <p:sp>
        <p:nvSpPr>
          <p:cNvPr id="173" name="Write"/>
          <p:cNvSpPr txBox="1"/>
          <p:nvPr/>
        </p:nvSpPr>
        <p:spPr>
          <a:xfrm>
            <a:off x="7016822" y="4774776"/>
            <a:ext cx="1181275" cy="533401"/>
          </a:xfrm>
          <a:prstGeom prst="rect">
            <a:avLst/>
          </a:prstGeom>
          <a:ln w="12700">
            <a:miter lim="400000"/>
          </a:ln>
        </p:spPr>
        <p:txBody>
          <a:bodyPr wrap="none" lIns="50800" tIns="50800" rIns="50800" bIns="50800" anchor="ctr">
            <a:spAutoFit/>
          </a:bodyPr>
          <a:lstStyle>
            <a:lvl1pPr algn="just">
              <a:lnSpc>
                <a:spcPct val="120000"/>
              </a:lnSpc>
              <a:defRPr sz="2800">
                <a:latin typeface="Courier"/>
                <a:ea typeface="Courier"/>
                <a:cs typeface="Courier"/>
                <a:sym typeface="Courier"/>
              </a:defRPr>
            </a:lvl1pPr>
          </a:lstStyle>
          <a:p>
            <a:r>
              <a:t>Write</a:t>
            </a:r>
          </a:p>
        </p:txBody>
      </p:sp>
      <p:sp>
        <p:nvSpPr>
          <p:cNvPr id="180" name="连接线"/>
          <p:cNvSpPr/>
          <p:nvPr/>
        </p:nvSpPr>
        <p:spPr>
          <a:xfrm>
            <a:off x="6401744" y="6283091"/>
            <a:ext cx="2418522" cy="432940"/>
          </a:xfrm>
          <a:custGeom>
            <a:avLst/>
            <a:gdLst/>
            <a:ahLst/>
            <a:cxnLst>
              <a:cxn ang="0">
                <a:pos x="wd2" y="hd2"/>
              </a:cxn>
              <a:cxn ang="5400000">
                <a:pos x="wd2" y="hd2"/>
              </a:cxn>
              <a:cxn ang="10800000">
                <a:pos x="wd2" y="hd2"/>
              </a:cxn>
              <a:cxn ang="16200000">
                <a:pos x="wd2" y="hd2"/>
              </a:cxn>
            </a:cxnLst>
            <a:rect l="0" t="0" r="r" b="b"/>
            <a:pathLst>
              <a:path w="21600" h="16211" extrusionOk="0">
                <a:moveTo>
                  <a:pt x="0" y="1609"/>
                </a:moveTo>
                <a:cubicBezTo>
                  <a:pt x="7083" y="21600"/>
                  <a:pt x="14283" y="21064"/>
                  <a:pt x="21600" y="0"/>
                </a:cubicBezTo>
              </a:path>
            </a:pathLst>
          </a:custGeom>
          <a:ln w="25400">
            <a:solidFill>
              <a:srgbClr val="000000"/>
            </a:solidFill>
            <a:miter lim="400000"/>
            <a:headEnd type="triangle"/>
          </a:ln>
        </p:spPr>
        <p:txBody>
          <a:bodyPr/>
          <a:lstStyle/>
          <a:p/>
        </p:txBody>
      </p:sp>
      <p:sp>
        <p:nvSpPr>
          <p:cNvPr id="181" name="连接线"/>
          <p:cNvSpPr/>
          <p:nvPr/>
        </p:nvSpPr>
        <p:spPr>
          <a:xfrm>
            <a:off x="3471629" y="6444532"/>
            <a:ext cx="2418523" cy="432940"/>
          </a:xfrm>
          <a:custGeom>
            <a:avLst/>
            <a:gdLst/>
            <a:ahLst/>
            <a:cxnLst>
              <a:cxn ang="0">
                <a:pos x="wd2" y="hd2"/>
              </a:cxn>
              <a:cxn ang="5400000">
                <a:pos x="wd2" y="hd2"/>
              </a:cxn>
              <a:cxn ang="10800000">
                <a:pos x="wd2" y="hd2"/>
              </a:cxn>
              <a:cxn ang="16200000">
                <a:pos x="wd2" y="hd2"/>
              </a:cxn>
            </a:cxnLst>
            <a:rect l="0" t="0" r="r" b="b"/>
            <a:pathLst>
              <a:path w="21600" h="16211" extrusionOk="0">
                <a:moveTo>
                  <a:pt x="0" y="1609"/>
                </a:moveTo>
                <a:cubicBezTo>
                  <a:pt x="7083" y="21600"/>
                  <a:pt x="14283" y="21064"/>
                  <a:pt x="21600" y="0"/>
                </a:cubicBezTo>
              </a:path>
            </a:pathLst>
          </a:custGeom>
          <a:ln w="25400">
            <a:solidFill>
              <a:srgbClr val="000000"/>
            </a:solidFill>
            <a:miter lim="400000"/>
            <a:headEnd type="triangle"/>
          </a:ln>
        </p:spPr>
        <p:txBody>
          <a:bodyPr/>
          <a:lstStyle/>
          <a:p/>
        </p:txBody>
      </p:sp>
      <p:sp>
        <p:nvSpPr>
          <p:cNvPr id="176" name="Decoding 解码"/>
          <p:cNvSpPr txBox="1"/>
          <p:nvPr/>
        </p:nvSpPr>
        <p:spPr>
          <a:xfrm>
            <a:off x="6341131" y="6751470"/>
            <a:ext cx="2746053" cy="609601"/>
          </a:xfrm>
          <a:prstGeom prst="rect">
            <a:avLst/>
          </a:prstGeom>
          <a:ln w="12700">
            <a:miter lim="400000"/>
          </a:ln>
        </p:spPr>
        <p:txBody>
          <a:bodyPr wrap="none" lIns="50800" tIns="50800" rIns="50800" bIns="50800" anchor="ctr">
            <a:spAutoFit/>
          </a:bodyPr>
          <a:lstStyle>
            <a:lvl1pPr algn="just">
              <a:lnSpc>
                <a:spcPct val="120000"/>
              </a:lnSpc>
              <a:defRPr sz="2800">
                <a:latin typeface="Courier"/>
                <a:ea typeface="Courier"/>
                <a:cs typeface="Courier"/>
                <a:sym typeface="Courier"/>
              </a:defRPr>
            </a:lvl1pPr>
          </a:lstStyle>
          <a:p>
            <a:r>
              <a:t>Decoding 解码</a:t>
            </a:r>
          </a:p>
        </p:txBody>
      </p:sp>
      <p:sp>
        <p:nvSpPr>
          <p:cNvPr id="177" name="Read"/>
          <p:cNvSpPr txBox="1"/>
          <p:nvPr/>
        </p:nvSpPr>
        <p:spPr>
          <a:xfrm>
            <a:off x="4193405" y="6925732"/>
            <a:ext cx="967880" cy="533401"/>
          </a:xfrm>
          <a:prstGeom prst="rect">
            <a:avLst/>
          </a:prstGeom>
          <a:ln w="12700">
            <a:miter lim="400000"/>
          </a:ln>
        </p:spPr>
        <p:txBody>
          <a:bodyPr wrap="none" lIns="50800" tIns="50800" rIns="50800" bIns="50800" anchor="ctr">
            <a:spAutoFit/>
          </a:bodyPr>
          <a:lstStyle>
            <a:lvl1pPr algn="just">
              <a:lnSpc>
                <a:spcPct val="120000"/>
              </a:lnSpc>
              <a:defRPr sz="2800">
                <a:latin typeface="Courier"/>
                <a:ea typeface="Courier"/>
                <a:cs typeface="Courier"/>
                <a:sym typeface="Courier"/>
              </a:defRPr>
            </a:lvl1pPr>
          </a:lstStyle>
          <a:p>
            <a:r>
              <a:t>Read</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he first major character encoding standard — — ASCII"/>
          <p:cNvSpPr txBox="1"/>
          <p:nvPr/>
        </p:nvSpPr>
        <p:spPr>
          <a:xfrm>
            <a:off x="1235058" y="380583"/>
            <a:ext cx="10534684" cy="1390265"/>
          </a:xfrm>
          <a:prstGeom prst="rect">
            <a:avLst/>
          </a:prstGeom>
          <a:ln w="12700">
            <a:miter lim="400000"/>
          </a:ln>
        </p:spPr>
        <p:txBody>
          <a:bodyPr lIns="50800" tIns="50800" rIns="50800" bIns="50800" anchor="ctr">
            <a:spAutoFit/>
          </a:bodyPr>
          <a:lstStyle>
            <a:lvl1pPr>
              <a:defRPr sz="4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The first major character encoding standard — — ASCII</a:t>
            </a:r>
          </a:p>
        </p:txBody>
      </p:sp>
      <p:sp>
        <p:nvSpPr>
          <p:cNvPr id="184" name="American Standard Code for Information Interchange (ASCII) is a code for representing English characters as numbers, with each letter assigned a number from 0 to 127. It has both the encoding rule and charset."/>
          <p:cNvSpPr txBox="1"/>
          <p:nvPr/>
        </p:nvSpPr>
        <p:spPr>
          <a:xfrm>
            <a:off x="352175" y="2005953"/>
            <a:ext cx="12300451" cy="2255058"/>
          </a:xfrm>
          <a:prstGeom prst="rect">
            <a:avLst/>
          </a:prstGeom>
          <a:ln w="12700">
            <a:miter lim="400000"/>
          </a:ln>
        </p:spPr>
        <p:txBody>
          <a:bodyPr lIns="50800" tIns="50800" rIns="50800" bIns="50800" anchor="ctr">
            <a:spAutoFit/>
          </a:bodyPr>
          <a:lstStyle>
            <a:lvl1pPr algn="just" defTabSz="457200">
              <a:lnSpc>
                <a:spcPct val="120000"/>
              </a:lnSpc>
              <a:spcBef>
                <a:spcPts val="1700"/>
              </a:spcBef>
              <a:defRPr sz="3000" b="0">
                <a:solidFill>
                  <a:srgbClr val="0C3F7B"/>
                </a:solidFill>
                <a:latin typeface="Chalkboard" panose="03050602040202020205"/>
                <a:ea typeface="Chalkboard" panose="03050602040202020205"/>
                <a:cs typeface="Chalkboard" panose="03050602040202020205"/>
                <a:sym typeface="Chalkboard" panose="03050602040202020205"/>
              </a:defRPr>
            </a:lvl1pPr>
          </a:lstStyle>
          <a:p>
            <a:r>
              <a:t>American Standard Code for Information Interchange (ASCII) is a code for representing English characters as numbers, with each letter assigned a number from 0 to 127. It has both the encoding rule and charset.</a:t>
            </a:r>
          </a:p>
        </p:txBody>
      </p:sp>
      <p:pic>
        <p:nvPicPr>
          <p:cNvPr id="185" name="ASCII code.png" descr="ASCII code.png"/>
          <p:cNvPicPr>
            <a:picLocks noChangeAspect="1"/>
          </p:cNvPicPr>
          <p:nvPr/>
        </p:nvPicPr>
        <p:blipFill>
          <a:blip r:embed="rId1"/>
          <a:stretch>
            <a:fillRect/>
          </a:stretch>
        </p:blipFill>
        <p:spPr>
          <a:xfrm>
            <a:off x="4250050" y="3764439"/>
            <a:ext cx="8429227" cy="5591199"/>
          </a:xfrm>
          <a:prstGeom prst="rect">
            <a:avLst/>
          </a:prstGeom>
          <a:ln w="12700">
            <a:miter lim="400000"/>
            <a:headEnd/>
            <a:tailEnd/>
          </a:ln>
        </p:spPr>
      </p:pic>
      <p:sp>
        <p:nvSpPr>
          <p:cNvPr id="186" name="Encoding Rule +…"/>
          <p:cNvSpPr txBox="1"/>
          <p:nvPr/>
        </p:nvSpPr>
        <p:spPr>
          <a:xfrm>
            <a:off x="500372" y="4496115"/>
            <a:ext cx="2872657" cy="2209170"/>
          </a:xfrm>
          <a:prstGeom prst="rect">
            <a:avLst/>
          </a:prstGeom>
          <a:ln w="12700">
            <a:miter lim="400000"/>
          </a:ln>
        </p:spPr>
        <p:txBody>
          <a:bodyPr wrap="none" lIns="50800" tIns="50800" rIns="50800" bIns="50800" anchor="ctr">
            <a:spAutoFit/>
          </a:bodyPr>
          <a:lstStyle/>
          <a:p>
            <a:pPr algn="just" defTabSz="457200">
              <a:lnSpc>
                <a:spcPct val="120000"/>
              </a:lnSpc>
              <a:spcBef>
                <a:spcPts val="1700"/>
              </a:spcBef>
              <a:defRPr sz="3500" b="0">
                <a:solidFill>
                  <a:srgbClr val="0C3F7B"/>
                </a:solidFill>
                <a:latin typeface="Chalkboard" panose="03050602040202020205"/>
                <a:ea typeface="Chalkboard" panose="03050602040202020205"/>
                <a:cs typeface="Chalkboard" panose="03050602040202020205"/>
                <a:sym typeface="Chalkboard" panose="03050602040202020205"/>
              </a:defRPr>
            </a:pPr>
            <a:r>
              <a:t>Encoding Rule</a:t>
            </a:r>
            <a:br/>
            <a:r>
              <a:t>+</a:t>
            </a:r>
          </a:p>
          <a:p>
            <a:pPr algn="just" defTabSz="457200">
              <a:lnSpc>
                <a:spcPct val="120000"/>
              </a:lnSpc>
              <a:spcBef>
                <a:spcPts val="1700"/>
              </a:spcBef>
              <a:defRPr sz="3500" b="0">
                <a:solidFill>
                  <a:srgbClr val="0C3F7B"/>
                </a:solidFill>
                <a:latin typeface="Chalkboard" panose="03050602040202020205"/>
                <a:ea typeface="Chalkboard" panose="03050602040202020205"/>
                <a:cs typeface="Chalkboard" panose="03050602040202020205"/>
                <a:sym typeface="Chalkboard" panose="03050602040202020205"/>
              </a:defRPr>
            </a:pPr>
            <a:r>
              <a:t>Charset</a:t>
            </a:r>
          </a:p>
        </p:txBody>
      </p:sp>
      <p:sp>
        <p:nvSpPr>
          <p:cNvPr id="187" name="‘A’ - 65…"/>
          <p:cNvSpPr txBox="1"/>
          <p:nvPr/>
        </p:nvSpPr>
        <p:spPr>
          <a:xfrm>
            <a:off x="2198832" y="6677532"/>
            <a:ext cx="1548209" cy="2426248"/>
          </a:xfrm>
          <a:prstGeom prst="rect">
            <a:avLst/>
          </a:prstGeom>
          <a:ln w="12700">
            <a:miter lim="400000"/>
          </a:ln>
        </p:spPr>
        <p:txBody>
          <a:bodyPr wrap="none" lIns="50800" tIns="50800" rIns="50800" bIns="50800" anchor="ctr">
            <a:spAutoFit/>
          </a:bodyPr>
          <a:lstStyle/>
          <a:p>
            <a:pPr algn="just" defTabSz="457200">
              <a:lnSpc>
                <a:spcPct val="120000"/>
              </a:lnSpc>
              <a:spcBef>
                <a:spcPts val="1700"/>
              </a:spcBef>
              <a:defRPr sz="3000">
                <a:solidFill>
                  <a:srgbClr val="0C3F7B"/>
                </a:solidFill>
                <a:latin typeface="Chalkboard" panose="03050602040202020205"/>
                <a:ea typeface="Chalkboard" panose="03050602040202020205"/>
                <a:cs typeface="Chalkboard" panose="03050602040202020205"/>
                <a:sym typeface="Chalkboard" panose="03050602040202020205"/>
              </a:defRPr>
            </a:pPr>
            <a:r>
              <a:t>‘A’ - 65</a:t>
            </a:r>
          </a:p>
          <a:p>
            <a:pPr algn="just" defTabSz="457200">
              <a:lnSpc>
                <a:spcPct val="120000"/>
              </a:lnSpc>
              <a:spcBef>
                <a:spcPts val="1700"/>
              </a:spcBef>
              <a:defRPr sz="3000">
                <a:solidFill>
                  <a:srgbClr val="0C3F7B"/>
                </a:solidFill>
                <a:latin typeface="Chalkboard" panose="03050602040202020205"/>
                <a:ea typeface="Chalkboard" panose="03050602040202020205"/>
                <a:cs typeface="Chalkboard" panose="03050602040202020205"/>
                <a:sym typeface="Chalkboard" panose="03050602040202020205"/>
              </a:defRPr>
            </a:pPr>
            <a:r>
              <a:t>‘a’ - 97</a:t>
            </a:r>
          </a:p>
          <a:p>
            <a:pPr algn="just" defTabSz="457200">
              <a:lnSpc>
                <a:spcPct val="120000"/>
              </a:lnSpc>
              <a:spcBef>
                <a:spcPts val="1700"/>
              </a:spcBef>
              <a:defRPr sz="3000">
                <a:solidFill>
                  <a:srgbClr val="0C3F7B"/>
                </a:solidFill>
                <a:latin typeface="Chalkboard" panose="03050602040202020205"/>
                <a:ea typeface="Chalkboard" panose="03050602040202020205"/>
                <a:cs typeface="Chalkboard" panose="03050602040202020205"/>
                <a:sym typeface="Chalkboard" panose="03050602040202020205"/>
              </a:defRPr>
            </a:pPr>
            <a:r>
              <a:t>‘0’ - 48</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Unicode"/>
          <p:cNvSpPr txBox="1"/>
          <p:nvPr>
            <p:ph type="title"/>
          </p:nvPr>
        </p:nvSpPr>
        <p:spPr>
          <a:xfrm>
            <a:off x="952500" y="495300"/>
            <a:ext cx="11099800" cy="2159000"/>
          </a:xfrm>
          <a:prstGeom prst="rect">
            <a:avLst/>
          </a:prstGeom>
        </p:spPr>
        <p:txBody>
          <a:bodyPr/>
          <a:lstStyle>
            <a:lvl1pPr defTabSz="1300480">
              <a:defRPr sz="6200" b="1">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Unicode</a:t>
            </a:r>
          </a:p>
        </p:txBody>
      </p:sp>
      <p:sp>
        <p:nvSpPr>
          <p:cNvPr id="190" name="Unicode is a standard which defines the internal text coding system in almost all operating systems used in computers at present, whether it is Windows, Unix, Macintosh, Linux or whatever…"/>
          <p:cNvSpPr txBox="1"/>
          <p:nvPr>
            <p:ph type="body" idx="1"/>
          </p:nvPr>
        </p:nvSpPr>
        <p:spPr>
          <a:xfrm>
            <a:off x="952500" y="2432835"/>
            <a:ext cx="11099800" cy="4887930"/>
          </a:xfrm>
          <a:prstGeom prst="rect">
            <a:avLst/>
          </a:prstGeom>
        </p:spPr>
        <p:txBody>
          <a:bodyPr>
            <a:noAutofit/>
          </a:bodyPr>
          <a:lstStyle/>
          <a:p>
            <a:pPr marL="0" indent="0" algn="just" defTabSz="457200">
              <a:lnSpc>
                <a:spcPts val="5600"/>
              </a:lnSpc>
              <a:spcBef>
                <a:spcPts val="1700"/>
              </a:spcBef>
              <a:buSzTx/>
              <a:buNone/>
              <a:defRPr>
                <a:solidFill>
                  <a:srgbClr val="0B3E79"/>
                </a:solidFill>
                <a:latin typeface="Chalkboard" panose="03050602040202020205"/>
                <a:ea typeface="Chalkboard" panose="03050602040202020205"/>
                <a:cs typeface="Chalkboard" panose="03050602040202020205"/>
                <a:sym typeface="Chalkboard" panose="03050602040202020205"/>
              </a:defRPr>
            </a:pPr>
            <a:r>
              <a:t>Unicode is a standard which defines the internal text coding system in almost all operating systems used in computers at present, whether it is Windows, Unix, Macintosh, Linux or whatever</a:t>
            </a:r>
          </a:p>
          <a:p>
            <a:pPr marL="0" indent="0" algn="just" defTabSz="457200">
              <a:lnSpc>
                <a:spcPts val="5600"/>
              </a:lnSpc>
              <a:spcBef>
                <a:spcPts val="1700"/>
              </a:spcBef>
              <a:buSzTx/>
              <a:buNone/>
              <a:defRPr>
                <a:solidFill>
                  <a:srgbClr val="0B3E79"/>
                </a:solidFill>
                <a:latin typeface="Chalkboard" panose="03050602040202020205"/>
                <a:ea typeface="Chalkboard" panose="03050602040202020205"/>
                <a:cs typeface="Chalkboard" panose="03050602040202020205"/>
                <a:sym typeface="Chalkboard" panose="03050602040202020205"/>
              </a:defRPr>
            </a:pPr>
            <a:r>
              <a:t>Unicode can handle characters for almost all modern languages and even some ancient languages at the same time, as long as the client has fonts for the particular language installed in his system.</a:t>
            </a:r>
          </a:p>
        </p:txBody>
      </p:sp>
      <p:grpSp>
        <p:nvGrpSpPr>
          <p:cNvPr id="193" name="Strings in python are sequences of unicode characters."/>
          <p:cNvGrpSpPr/>
          <p:nvPr/>
        </p:nvGrpSpPr>
        <p:grpSpPr>
          <a:xfrm>
            <a:off x="1533341" y="8026986"/>
            <a:ext cx="9967329" cy="913442"/>
            <a:chOff x="14605" y="53881"/>
            <a:chExt cx="9967328" cy="913440"/>
          </a:xfrm>
        </p:grpSpPr>
        <p:sp>
          <p:nvSpPr>
            <p:cNvPr id="192" name="Strings in python are sequences of unicode characters."/>
            <p:cNvSpPr txBox="1"/>
            <p:nvPr/>
          </p:nvSpPr>
          <p:spPr>
            <a:xfrm>
              <a:off x="53881" y="53881"/>
              <a:ext cx="9859565" cy="643659"/>
            </a:xfrm>
            <a:prstGeom prst="rect">
              <a:avLst/>
            </a:prstGeom>
            <a:solidFill>
              <a:srgbClr val="FFFFFF"/>
            </a:solidFill>
            <a:ln>
              <a:noFill/>
            </a:ln>
            <a:effectLst/>
          </p:spPr>
          <p:txBody>
            <a:bodyPr wrap="none" lIns="50800" tIns="50800" rIns="50800" bIns="50800" numCol="1" anchor="ctr">
              <a:spAutoFit/>
            </a:bodyPr>
            <a:lstStyle>
              <a:lvl1pPr>
                <a:lnSpc>
                  <a:spcPct val="300000"/>
                </a:lnSpc>
                <a:defRPr spc="240">
                  <a:solidFill>
                    <a:srgbClr val="ED6D35"/>
                  </a:solidFill>
                  <a:latin typeface="Chalkboard" panose="03050602040202020205"/>
                  <a:ea typeface="Chalkboard" panose="03050602040202020205"/>
                  <a:cs typeface="Chalkboard" panose="03050602040202020205"/>
                  <a:sym typeface="Chalkboard" panose="03050602040202020205"/>
                </a:defRPr>
              </a:lvl1pPr>
            </a:lstStyle>
            <a:p>
              <a:r>
                <a:t>Strings in python are sequences of unicode characters.</a:t>
              </a:r>
            </a:p>
          </p:txBody>
        </p:sp>
        <p:pic>
          <p:nvPicPr>
            <p:cNvPr id="191" name="Strings in python are sequences of unicode characters. Strings in python are sequences of unicode characters." descr="Strings in python are sequences of unicode characters. Strings in python are sequences of unicode characters."/>
            <p:cNvPicPr/>
            <p:nvPr/>
          </p:nvPicPr>
          <p:blipFill>
            <a:blip r:embed="rId1"/>
            <a:stretch>
              <a:fillRect/>
            </a:stretch>
          </p:blipFill>
          <p:spPr>
            <a:xfrm>
              <a:off x="14605" y="215898"/>
              <a:ext cx="9967328" cy="751423"/>
            </a:xfrm>
            <a:prstGeom prst="rect">
              <a:avLst/>
            </a:prstGeom>
            <a:effectLst/>
          </p:spPr>
        </p:pic>
      </p:grpSp>
      <p:sp>
        <p:nvSpPr>
          <p:cNvPr id="194" name="https://home.unicode.org/"/>
          <p:cNvSpPr txBox="1"/>
          <p:nvPr/>
        </p:nvSpPr>
        <p:spPr>
          <a:xfrm>
            <a:off x="8892129" y="9144942"/>
            <a:ext cx="3924921" cy="406401"/>
          </a:xfrm>
          <a:prstGeom prst="rect">
            <a:avLst/>
          </a:prstGeom>
          <a:ln w="12700">
            <a:miter lim="400000"/>
          </a:ln>
        </p:spPr>
        <p:txBody>
          <a:bodyPr wrap="none" lIns="50800" tIns="50800" rIns="50800" bIns="50800" anchor="ctr">
            <a:spAutoFit/>
          </a:bodyPr>
          <a:lstStyle>
            <a:lvl1pPr>
              <a:defRPr sz="2000">
                <a:latin typeface="Courier"/>
                <a:ea typeface="Courier"/>
                <a:cs typeface="Courier"/>
                <a:sym typeface="Courier"/>
              </a:defRPr>
            </a:lvl1pPr>
          </a:lstStyle>
          <a:p>
            <a:r>
              <a:t>https://home.unicode.org/</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1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93" grpId="1" bldLvl="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UTF-8 Character Encoding"/>
          <p:cNvSpPr txBox="1"/>
          <p:nvPr/>
        </p:nvSpPr>
        <p:spPr>
          <a:xfrm>
            <a:off x="2103744" y="1189627"/>
            <a:ext cx="8797312" cy="994039"/>
          </a:xfrm>
          <a:prstGeom prst="rect">
            <a:avLst/>
          </a:prstGeom>
          <a:ln w="12700">
            <a:miter lim="400000"/>
          </a:ln>
        </p:spPr>
        <p:txBody>
          <a:bodyPr wrap="none" lIns="50800" tIns="50800" rIns="50800" bIns="50800" anchor="ctr">
            <a:normAutofit/>
          </a:bodyPr>
          <a:lstStyle>
            <a:lvl1pPr defTabSz="1300480">
              <a:defRPr sz="55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UTF-8 Character Encoding</a:t>
            </a:r>
          </a:p>
        </p:txBody>
      </p:sp>
      <p:sp>
        <p:nvSpPr>
          <p:cNvPr id="197" name="UTF-8 is a variable-length character encoding standard used for electronic communication.…"/>
          <p:cNvSpPr txBox="1"/>
          <p:nvPr/>
        </p:nvSpPr>
        <p:spPr>
          <a:xfrm>
            <a:off x="597535" y="3579813"/>
            <a:ext cx="11986895" cy="3422650"/>
          </a:xfrm>
          <a:prstGeom prst="rect">
            <a:avLst/>
          </a:prstGeom>
          <a:ln w="12700">
            <a:miter lim="400000"/>
          </a:ln>
        </p:spPr>
        <p:txBody>
          <a:bodyPr wrap="square" lIns="50800" tIns="50800" rIns="50800" bIns="50800" anchor="ctr">
            <a:spAutoFit/>
          </a:bodyPr>
          <a:lstStyle/>
          <a:p>
            <a:pPr algn="just" defTabSz="457200">
              <a:lnSpc>
                <a:spcPct val="120000"/>
              </a:lnSpc>
              <a:defRPr sz="3600" b="0">
                <a:solidFill>
                  <a:srgbClr val="0D3F79"/>
                </a:solidFill>
                <a:latin typeface="Chalkboard" panose="03050602040202020205"/>
                <a:ea typeface="Chalkboard" panose="03050602040202020205"/>
                <a:cs typeface="Chalkboard" panose="03050602040202020205"/>
                <a:sym typeface="Chalkboard" panose="03050602040202020205"/>
              </a:defRPr>
            </a:pPr>
            <a:r>
              <a:t>UTF-8 is a variable-length character encoding standard used for electronic communication. </a:t>
            </a:r>
          </a:p>
          <a:p>
            <a:pPr algn="just" defTabSz="457200">
              <a:lnSpc>
                <a:spcPct val="120000"/>
              </a:lnSpc>
              <a:defRPr sz="3600" b="0">
                <a:solidFill>
                  <a:srgbClr val="0D3F79"/>
                </a:solidFill>
                <a:latin typeface="Chalkboard" panose="03050602040202020205"/>
                <a:ea typeface="Chalkboard" panose="03050602040202020205"/>
                <a:cs typeface="Chalkboard" panose="03050602040202020205"/>
                <a:sym typeface="Chalkboard" panose="03050602040202020205"/>
              </a:defRPr>
            </a:pPr>
            <a:r>
              <a:t>Defined by the Unicode Standard, the name is derived from Unicode (or Universal Coded Character Set) Transformation Format – 8-bit.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UTF-8 Character Encoding"/>
          <p:cNvSpPr txBox="1"/>
          <p:nvPr/>
        </p:nvSpPr>
        <p:spPr>
          <a:xfrm>
            <a:off x="2498426" y="816434"/>
            <a:ext cx="8007948" cy="905981"/>
          </a:xfrm>
          <a:prstGeom prst="rect">
            <a:avLst/>
          </a:prstGeom>
          <a:ln w="12700">
            <a:miter lim="400000"/>
          </a:ln>
        </p:spPr>
        <p:txBody>
          <a:bodyPr wrap="none" lIns="50800" tIns="50800" rIns="50800" bIns="50800" anchor="ctr">
            <a:normAutofit/>
          </a:bodyPr>
          <a:lstStyle>
            <a:lvl1pPr defTabSz="1300480">
              <a:defRPr sz="5000">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UTF-8 Character Encoding</a:t>
            </a:r>
          </a:p>
        </p:txBody>
      </p:sp>
      <p:pic>
        <p:nvPicPr>
          <p:cNvPr id="200" name="图像" descr="图像"/>
          <p:cNvPicPr>
            <a:picLocks noChangeAspect="1"/>
          </p:cNvPicPr>
          <p:nvPr/>
        </p:nvPicPr>
        <p:blipFill>
          <a:blip r:embed="rId1"/>
          <a:stretch>
            <a:fillRect/>
          </a:stretch>
        </p:blipFill>
        <p:spPr>
          <a:xfrm>
            <a:off x="8079448" y="4134978"/>
            <a:ext cx="4576322" cy="2520649"/>
          </a:xfrm>
          <a:prstGeom prst="rect">
            <a:avLst/>
          </a:prstGeom>
          <a:ln w="12700">
            <a:miter lim="400000"/>
            <a:headEnd/>
            <a:tailEnd/>
          </a:ln>
        </p:spPr>
      </p:pic>
      <p:grpSp>
        <p:nvGrpSpPr>
          <p:cNvPr id="203" name="message = 'hello 👋 你好!😊'…"/>
          <p:cNvGrpSpPr/>
          <p:nvPr/>
        </p:nvGrpSpPr>
        <p:grpSpPr>
          <a:xfrm>
            <a:off x="688825" y="2372680"/>
            <a:ext cx="5449871" cy="2942043"/>
            <a:chOff x="0" y="0"/>
            <a:chExt cx="5449870" cy="2942042"/>
          </a:xfrm>
        </p:grpSpPr>
        <p:sp>
          <p:nvSpPr>
            <p:cNvPr id="202" name="message = 'hello 👋 你好!😊'…"/>
            <p:cNvSpPr txBox="1"/>
            <p:nvPr/>
          </p:nvSpPr>
          <p:spPr>
            <a:xfrm>
              <a:off x="35921" y="35921"/>
              <a:ext cx="5378029" cy="2870201"/>
            </a:xfrm>
            <a:prstGeom prst="rect">
              <a:avLst/>
            </a:prstGeom>
            <a:noFill/>
            <a:ln>
              <a:noFill/>
            </a:ln>
            <a:effectLst/>
          </p:spPr>
          <p:txBody>
            <a:bodyPr wrap="none" lIns="50800" tIns="50800" rIns="50800" bIns="50800" numCol="1" anchor="ctr">
              <a:spAutoFit/>
            </a:bodyPr>
            <a:lstStyle/>
            <a:p>
              <a:pPr algn="l" defTabSz="457200">
                <a:lnSpc>
                  <a:spcPct val="120000"/>
                </a:lnSpc>
                <a:defRPr sz="1800">
                  <a:solidFill>
                    <a:srgbClr val="008080"/>
                  </a:solidFill>
                  <a:latin typeface="Courier"/>
                  <a:ea typeface="Courier"/>
                  <a:cs typeface="Courier"/>
                  <a:sym typeface="Courier"/>
                </a:defRPr>
              </a:pPr>
              <a:r>
                <a:rPr b="0">
                  <a:solidFill>
                    <a:srgbClr val="000000"/>
                  </a:solidFill>
                </a:rPr>
                <a:t>message = </a:t>
              </a:r>
              <a:r>
                <a:t>'hello 👋 你好!😊'</a:t>
              </a:r>
            </a:p>
            <a:p>
              <a:pPr algn="l" defTabSz="457200">
                <a:lnSpc>
                  <a:spcPct val="120000"/>
                </a:lnSpc>
                <a:defRPr sz="1800" b="0">
                  <a:latin typeface="Courier"/>
                  <a:ea typeface="Courier"/>
                  <a:cs typeface="Courier"/>
                  <a:sym typeface="Courier"/>
                </a:defRPr>
              </a:pPr>
              <a:r>
                <a:rPr>
                  <a:solidFill>
                    <a:srgbClr val="011480"/>
                  </a:solidFill>
                </a:rPr>
                <a:t>print</a:t>
              </a:r>
              <a:r>
                <a:t>(message)</a:t>
              </a:r>
            </a:p>
            <a:p>
              <a:pPr algn="l" defTabSz="457200">
                <a:lnSpc>
                  <a:spcPct val="120000"/>
                </a:lnSpc>
                <a:defRPr sz="1800" b="0">
                  <a:latin typeface="Courier"/>
                  <a:ea typeface="Courier"/>
                  <a:cs typeface="Courier"/>
                  <a:sym typeface="Courier"/>
                </a:defRPr>
              </a:pPr>
            </a:p>
            <a:p>
              <a:pPr algn="l" defTabSz="457200">
                <a:lnSpc>
                  <a:spcPct val="120000"/>
                </a:lnSpc>
                <a:defRPr sz="1800" b="0">
                  <a:latin typeface="Courier"/>
                  <a:ea typeface="Courier"/>
                  <a:cs typeface="Courier"/>
                  <a:sym typeface="Courier"/>
                </a:defRPr>
              </a:pPr>
              <a:r>
                <a:t>send_msg = message.encode(</a:t>
              </a:r>
              <a:r>
                <a:rPr b="1">
                  <a:solidFill>
                    <a:srgbClr val="008080"/>
                  </a:solidFill>
                </a:rPr>
                <a:t>'utf-8'</a:t>
              </a:r>
              <a:r>
                <a:t>)</a:t>
              </a:r>
            </a:p>
            <a:p>
              <a:pPr algn="l" defTabSz="457200">
                <a:lnSpc>
                  <a:spcPct val="120000"/>
                </a:lnSpc>
                <a:defRPr sz="1800" b="0">
                  <a:latin typeface="Courier"/>
                  <a:ea typeface="Courier"/>
                  <a:cs typeface="Courier"/>
                  <a:sym typeface="Courier"/>
                </a:defRPr>
              </a:pPr>
              <a:r>
                <a:rPr>
                  <a:solidFill>
                    <a:srgbClr val="011480"/>
                  </a:solidFill>
                </a:rPr>
                <a:t>print</a:t>
              </a:r>
              <a:r>
                <a:t>(send_msg)</a:t>
              </a:r>
            </a:p>
            <a:p>
              <a:pPr algn="l" defTabSz="457200">
                <a:lnSpc>
                  <a:spcPct val="120000"/>
                </a:lnSpc>
                <a:defRPr sz="1800" b="0">
                  <a:latin typeface="Courier"/>
                  <a:ea typeface="Courier"/>
                  <a:cs typeface="Courier"/>
                  <a:sym typeface="Courier"/>
                </a:defRPr>
              </a:pPr>
            </a:p>
            <a:p>
              <a:pPr algn="l" defTabSz="457200">
                <a:lnSpc>
                  <a:spcPct val="120000"/>
                </a:lnSpc>
                <a:defRPr sz="1800" b="0">
                  <a:latin typeface="Courier"/>
                  <a:ea typeface="Courier"/>
                  <a:cs typeface="Courier"/>
                  <a:sym typeface="Courier"/>
                </a:defRPr>
              </a:pPr>
              <a:r>
                <a:t>receive_msg = send_msg.decode(</a:t>
              </a:r>
              <a:r>
                <a:rPr b="1">
                  <a:solidFill>
                    <a:srgbClr val="008080"/>
                  </a:solidFill>
                </a:rPr>
                <a:t>'utf-8'</a:t>
              </a:r>
              <a:r>
                <a:t>)</a:t>
              </a:r>
            </a:p>
            <a:p>
              <a:pPr algn="l" defTabSz="457200">
                <a:lnSpc>
                  <a:spcPct val="120000"/>
                </a:lnSpc>
                <a:defRPr sz="1800" b="0">
                  <a:latin typeface="Courier"/>
                  <a:ea typeface="Courier"/>
                  <a:cs typeface="Courier"/>
                  <a:sym typeface="Courier"/>
                </a:defRPr>
              </a:pPr>
              <a:r>
                <a:rPr>
                  <a:solidFill>
                    <a:srgbClr val="011480"/>
                  </a:solidFill>
                </a:rPr>
                <a:t>print</a:t>
              </a:r>
              <a:r>
                <a:t>(receive_msg)</a:t>
              </a:r>
            </a:p>
          </p:txBody>
        </p:sp>
        <p:pic>
          <p:nvPicPr>
            <p:cNvPr id="201" name="message = 'hello 👋 你好!😊'… message = 'hello 👋 你好!😊'print(message)send_msg = message.encode('utf-8')print(send_msg)receive_msg = send_msg.decode('utf-8')print(receive_msg)" descr="message = 'hello 👋 你好!😊'… message = 'hello 👋 你好!😊'print(message)send_msg = message.encode('utf-8')print(send_msg)receive_msg = send_msg.decode('utf-8')print(receive_msg)"/>
            <p:cNvPicPr/>
            <p:nvPr/>
          </p:nvPicPr>
          <p:blipFill>
            <a:blip r:embed="rId2"/>
            <a:stretch>
              <a:fillRect/>
            </a:stretch>
          </p:blipFill>
          <p:spPr>
            <a:xfrm>
              <a:off x="-1" y="0"/>
              <a:ext cx="5449872" cy="2942043"/>
            </a:xfrm>
            <a:prstGeom prst="rect">
              <a:avLst/>
            </a:prstGeom>
            <a:effectLst/>
          </p:spPr>
        </p:pic>
      </p:grpSp>
      <p:grpSp>
        <p:nvGrpSpPr>
          <p:cNvPr id="206" name="message = 'hello 👋 你好!😊'…"/>
          <p:cNvGrpSpPr/>
          <p:nvPr/>
        </p:nvGrpSpPr>
        <p:grpSpPr>
          <a:xfrm>
            <a:off x="768848" y="6046696"/>
            <a:ext cx="5289825" cy="2718524"/>
            <a:chOff x="0" y="0"/>
            <a:chExt cx="5289824" cy="2718522"/>
          </a:xfrm>
        </p:grpSpPr>
        <p:sp>
          <p:nvSpPr>
            <p:cNvPr id="205" name="message = 'hello 👋 你好!😊'…"/>
            <p:cNvSpPr txBox="1"/>
            <p:nvPr/>
          </p:nvSpPr>
          <p:spPr>
            <a:xfrm>
              <a:off x="35921" y="35921"/>
              <a:ext cx="5217983" cy="2646681"/>
            </a:xfrm>
            <a:prstGeom prst="rect">
              <a:avLst/>
            </a:prstGeom>
            <a:noFill/>
            <a:ln>
              <a:noFill/>
            </a:ln>
            <a:effectLst/>
          </p:spPr>
          <p:txBody>
            <a:bodyPr wrap="none" lIns="50800" tIns="50800" rIns="50800" bIns="50800" numCol="1" anchor="ctr">
              <a:spAutoFit/>
            </a:bodyPr>
            <a:lstStyle/>
            <a:p>
              <a:pPr algn="l" defTabSz="457200">
                <a:lnSpc>
                  <a:spcPct val="120000"/>
                </a:lnSpc>
                <a:defRPr sz="1700">
                  <a:solidFill>
                    <a:srgbClr val="008080"/>
                  </a:solidFill>
                  <a:latin typeface="Courier"/>
                  <a:ea typeface="Courier"/>
                  <a:cs typeface="Courier"/>
                  <a:sym typeface="Courier"/>
                </a:defRPr>
              </a:pPr>
              <a:r>
                <a:rPr b="0">
                  <a:solidFill>
                    <a:srgbClr val="000000"/>
                  </a:solidFill>
                </a:rPr>
                <a:t>message = </a:t>
              </a:r>
              <a:r>
                <a:t>'hello 👋 你好!😊'</a:t>
              </a:r>
            </a:p>
            <a:p>
              <a:pPr algn="l" defTabSz="457200">
                <a:lnSpc>
                  <a:spcPct val="120000"/>
                </a:lnSpc>
                <a:defRPr sz="1700" b="0">
                  <a:latin typeface="Courier"/>
                  <a:ea typeface="Courier"/>
                  <a:cs typeface="Courier"/>
                  <a:sym typeface="Courier"/>
                </a:defRPr>
              </a:pPr>
              <a:r>
                <a:rPr>
                  <a:solidFill>
                    <a:srgbClr val="011480"/>
                  </a:solidFill>
                </a:rPr>
                <a:t>print</a:t>
              </a:r>
              <a:r>
                <a:t>(message)</a:t>
              </a:r>
            </a:p>
            <a:p>
              <a:pPr algn="l" defTabSz="457200">
                <a:lnSpc>
                  <a:spcPct val="120000"/>
                </a:lnSpc>
                <a:defRPr sz="1700" b="0">
                  <a:latin typeface="Courier"/>
                  <a:ea typeface="Courier"/>
                  <a:cs typeface="Courier"/>
                  <a:sym typeface="Courier"/>
                </a:defRPr>
              </a:pPr>
            </a:p>
            <a:p>
              <a:pPr algn="l" defTabSz="457200">
                <a:lnSpc>
                  <a:spcPct val="120000"/>
                </a:lnSpc>
                <a:defRPr sz="1700" b="0">
                  <a:latin typeface="Courier"/>
                  <a:ea typeface="Courier"/>
                  <a:cs typeface="Courier"/>
                  <a:sym typeface="Courier"/>
                </a:defRPr>
              </a:pPr>
              <a:r>
                <a:t>send_msg = message.encode(</a:t>
              </a:r>
              <a:r>
                <a:rPr b="1">
                  <a:solidFill>
                    <a:srgbClr val="008080"/>
                  </a:solidFill>
                </a:rPr>
                <a:t>'utf-8'</a:t>
              </a:r>
              <a:r>
                <a:t>)</a:t>
              </a:r>
            </a:p>
            <a:p>
              <a:pPr algn="l" defTabSz="457200">
                <a:lnSpc>
                  <a:spcPct val="120000"/>
                </a:lnSpc>
                <a:defRPr sz="1700" b="0">
                  <a:latin typeface="Courier"/>
                  <a:ea typeface="Courier"/>
                  <a:cs typeface="Courier"/>
                  <a:sym typeface="Courier"/>
                </a:defRPr>
              </a:pPr>
              <a:r>
                <a:rPr>
                  <a:solidFill>
                    <a:srgbClr val="011480"/>
                  </a:solidFill>
                </a:rPr>
                <a:t>print</a:t>
              </a:r>
              <a:r>
                <a:t>(send_msg)</a:t>
              </a:r>
            </a:p>
            <a:p>
              <a:pPr algn="l" defTabSz="457200">
                <a:lnSpc>
                  <a:spcPct val="120000"/>
                </a:lnSpc>
                <a:defRPr sz="1700" b="0">
                  <a:latin typeface="Courier"/>
                  <a:ea typeface="Courier"/>
                  <a:cs typeface="Courier"/>
                  <a:sym typeface="Courier"/>
                </a:defRPr>
              </a:pPr>
            </a:p>
            <a:p>
              <a:pPr algn="l" defTabSz="457200">
                <a:lnSpc>
                  <a:spcPct val="120000"/>
                </a:lnSpc>
                <a:defRPr sz="1700" b="0">
                  <a:latin typeface="Courier"/>
                  <a:ea typeface="Courier"/>
                  <a:cs typeface="Courier"/>
                  <a:sym typeface="Courier"/>
                </a:defRPr>
              </a:pPr>
              <a:r>
                <a:t>receive_msg = send_msg.decode(</a:t>
              </a:r>
              <a:r>
                <a:rPr b="1">
                  <a:solidFill>
                    <a:srgbClr val="008080"/>
                  </a:solidFill>
                </a:rPr>
                <a:t>'utf-16'</a:t>
              </a:r>
              <a:r>
                <a:t>)</a:t>
              </a:r>
            </a:p>
            <a:p>
              <a:pPr algn="l" defTabSz="457200">
                <a:lnSpc>
                  <a:spcPct val="120000"/>
                </a:lnSpc>
                <a:defRPr sz="1700" b="0">
                  <a:latin typeface="Courier"/>
                  <a:ea typeface="Courier"/>
                  <a:cs typeface="Courier"/>
                  <a:sym typeface="Courier"/>
                </a:defRPr>
              </a:pPr>
              <a:r>
                <a:rPr>
                  <a:solidFill>
                    <a:srgbClr val="011480"/>
                  </a:solidFill>
                </a:rPr>
                <a:t>print</a:t>
              </a:r>
              <a:r>
                <a:t>(receive_msg)</a:t>
              </a:r>
            </a:p>
          </p:txBody>
        </p:sp>
        <p:pic>
          <p:nvPicPr>
            <p:cNvPr id="204" name="message = 'hello 👋 你好!😊'… message = 'hello 👋 你好!😊'print(message)send_msg = message.encode('utf-8')print(send_msg)receive_msg = send_msg.decode('utf-16')print(receive_msg)" descr="message = 'hello 👋 你好!😊'… message = 'hello 👋 你好!😊'print(message)send_msg = message.encode('utf-8')print(send_msg)receive_msg = send_msg.decode('utf-16')print(receive_msg)"/>
            <p:cNvPicPr/>
            <p:nvPr/>
          </p:nvPicPr>
          <p:blipFill>
            <a:blip r:embed="rId3"/>
            <a:stretch>
              <a:fillRect/>
            </a:stretch>
          </p:blipFill>
          <p:spPr>
            <a:xfrm>
              <a:off x="-1" y="0"/>
              <a:ext cx="5289826" cy="2718523"/>
            </a:xfrm>
            <a:prstGeom prst="rect">
              <a:avLst/>
            </a:prstGeom>
            <a:effectLst/>
          </p:spPr>
        </p:pic>
      </p:grpSp>
      <p:sp>
        <p:nvSpPr>
          <p:cNvPr id="207" name="Normal"/>
          <p:cNvSpPr txBox="1"/>
          <p:nvPr/>
        </p:nvSpPr>
        <p:spPr>
          <a:xfrm>
            <a:off x="6229648" y="3472419"/>
            <a:ext cx="1802208" cy="742565"/>
          </a:xfrm>
          <a:prstGeom prst="rect">
            <a:avLst/>
          </a:prstGeom>
          <a:ln w="12700">
            <a:miter lim="400000"/>
          </a:ln>
        </p:spPr>
        <p:txBody>
          <a:bodyPr wrap="none" lIns="50800" tIns="50800" rIns="50800" bIns="50800" anchor="ctr">
            <a:spAutoFit/>
          </a:bodyPr>
          <a:lstStyle>
            <a:lvl1pPr>
              <a:defRPr sz="4000">
                <a:solidFill>
                  <a:srgbClr val="0D3D77"/>
                </a:solidFill>
                <a:latin typeface="Chalkboard" panose="03050602040202020205"/>
                <a:ea typeface="Chalkboard" panose="03050602040202020205"/>
                <a:cs typeface="Chalkboard" panose="03050602040202020205"/>
                <a:sym typeface="Chalkboard" panose="03050602040202020205"/>
              </a:defRPr>
            </a:lvl1pPr>
          </a:lstStyle>
          <a:p>
            <a:r>
              <a:t>Normal</a:t>
            </a:r>
          </a:p>
        </p:txBody>
      </p:sp>
      <p:sp>
        <p:nvSpPr>
          <p:cNvPr id="208" name="Garbled"/>
          <p:cNvSpPr txBox="1"/>
          <p:nvPr/>
        </p:nvSpPr>
        <p:spPr>
          <a:xfrm>
            <a:off x="6125242" y="7034676"/>
            <a:ext cx="2011021" cy="742565"/>
          </a:xfrm>
          <a:prstGeom prst="rect">
            <a:avLst/>
          </a:prstGeom>
          <a:ln w="12700">
            <a:miter lim="400000"/>
          </a:ln>
        </p:spPr>
        <p:txBody>
          <a:bodyPr wrap="none" lIns="50800" tIns="50800" rIns="50800" bIns="50800" anchor="ctr">
            <a:spAutoFit/>
          </a:bodyPr>
          <a:lstStyle>
            <a:lvl1pPr>
              <a:defRPr sz="4000">
                <a:solidFill>
                  <a:srgbClr val="0D3D77"/>
                </a:solidFill>
                <a:latin typeface="Chalkboard" panose="03050602040202020205"/>
                <a:ea typeface="Chalkboard" panose="03050602040202020205"/>
                <a:cs typeface="Chalkboard" panose="03050602040202020205"/>
                <a:sym typeface="Chalkboard" panose="03050602040202020205"/>
              </a:defRPr>
            </a:lvl1pPr>
          </a:lstStyle>
          <a:p>
            <a:r>
              <a:t>Garbled</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Operations on string - ascii"/>
          <p:cNvSpPr txBox="1"/>
          <p:nvPr>
            <p:ph type="title"/>
          </p:nvPr>
        </p:nvSpPr>
        <p:spPr>
          <a:prstGeom prst="rect">
            <a:avLst/>
          </a:prstGeom>
        </p:spPr>
        <p:txBody>
          <a:bodyPr/>
          <a:lstStyle>
            <a:lvl1pPr defTabSz="1300480">
              <a:defRPr sz="6000" b="1">
                <a:gradFill flip="none" rotWithShape="1">
                  <a:gsLst>
                    <a:gs pos="0">
                      <a:srgbClr val="EC622B"/>
                    </a:gs>
                    <a:gs pos="100000">
                      <a:srgbClr val="F5C182"/>
                    </a:gs>
                  </a:gsLst>
                  <a:lin ang="5400000" scaled="0"/>
                </a:gradFill>
                <a:latin typeface="Chalkboard" panose="03050602040202020205"/>
                <a:ea typeface="Chalkboard" panose="03050602040202020205"/>
                <a:cs typeface="Chalkboard" panose="03050602040202020205"/>
                <a:sym typeface="Chalkboard" panose="03050602040202020205"/>
              </a:defRPr>
            </a:lvl1pPr>
          </a:lstStyle>
          <a:p>
            <a:r>
              <a:t>Operations on string - ascii</a:t>
            </a:r>
          </a:p>
        </p:txBody>
      </p:sp>
      <p:sp>
        <p:nvSpPr>
          <p:cNvPr id="211" name="ord() – function returns the ASCII code of the character.…"/>
          <p:cNvSpPr txBox="1"/>
          <p:nvPr>
            <p:ph type="body" sz="quarter" idx="1"/>
          </p:nvPr>
        </p:nvSpPr>
        <p:spPr>
          <a:xfrm>
            <a:off x="952500" y="2590800"/>
            <a:ext cx="11099800" cy="2159000"/>
          </a:xfrm>
          <a:prstGeom prst="rect">
            <a:avLst/>
          </a:prstGeom>
        </p:spPr>
        <p:txBody>
          <a:bodyPr>
            <a:noAutofit/>
          </a:bodyPr>
          <a:lstStyle/>
          <a:p>
            <a:pPr marL="0" indent="0" algn="just" defTabSz="457200">
              <a:lnSpc>
                <a:spcPts val="5600"/>
              </a:lnSpc>
              <a:spcBef>
                <a:spcPts val="1700"/>
              </a:spcBef>
              <a:buSzTx/>
              <a:buNone/>
              <a:defRPr>
                <a:solidFill>
                  <a:srgbClr val="0D3F76"/>
                </a:solidFill>
                <a:latin typeface="Chalkboard" panose="03050602040202020205"/>
                <a:ea typeface="Chalkboard" panose="03050602040202020205"/>
                <a:cs typeface="Chalkboard" panose="03050602040202020205"/>
                <a:sym typeface="Chalkboard" panose="03050602040202020205"/>
              </a:defRPr>
            </a:pPr>
            <a:r>
              <a:t>ord() – function returns the ASCII code of the character.</a:t>
            </a:r>
          </a:p>
          <a:p>
            <a:pPr marL="0" indent="0" algn="just" defTabSz="457200">
              <a:lnSpc>
                <a:spcPts val="5600"/>
              </a:lnSpc>
              <a:spcBef>
                <a:spcPts val="1700"/>
              </a:spcBef>
              <a:buSzTx/>
              <a:buNone/>
              <a:defRPr>
                <a:solidFill>
                  <a:srgbClr val="0D3F76"/>
                </a:solidFill>
                <a:latin typeface="Chalkboard" panose="03050602040202020205"/>
                <a:ea typeface="Chalkboard" panose="03050602040202020205"/>
                <a:cs typeface="Chalkboard" panose="03050602040202020205"/>
                <a:sym typeface="Chalkboard" panose="03050602040202020205"/>
              </a:defRPr>
            </a:pPr>
            <a:r>
              <a:t>chr() – function returns character represented by a ASCII number.</a:t>
            </a:r>
          </a:p>
        </p:txBody>
      </p:sp>
      <p:sp>
        <p:nvSpPr>
          <p:cNvPr id="212" name="ch = 'b'…"/>
          <p:cNvSpPr txBox="1"/>
          <p:nvPr/>
        </p:nvSpPr>
        <p:spPr>
          <a:xfrm>
            <a:off x="3244329" y="4772025"/>
            <a:ext cx="6516142" cy="3088641"/>
          </a:xfrm>
          <a:prstGeom prst="rect">
            <a:avLst/>
          </a:prstGeom>
          <a:ln w="12700">
            <a:miter lim="400000"/>
          </a:ln>
        </p:spPr>
        <p:txBody>
          <a:bodyPr wrap="none" lIns="50800" tIns="50800" rIns="50800" bIns="50800" anchor="ctr">
            <a:spAutoFit/>
          </a:bodyPr>
          <a:lstStyle/>
          <a:p>
            <a:pPr algn="l" defTabSz="457200">
              <a:lnSpc>
                <a:spcPct val="130000"/>
              </a:lnSpc>
              <a:defRPr sz="4000" b="0">
                <a:latin typeface="Courier"/>
                <a:ea typeface="Courier"/>
                <a:cs typeface="Courier"/>
                <a:sym typeface="Courier"/>
              </a:defRPr>
            </a:pPr>
            <a:r>
              <a:t>ch = </a:t>
            </a:r>
            <a:r>
              <a:rPr>
                <a:solidFill>
                  <a:srgbClr val="008080"/>
                </a:solidFill>
              </a:rPr>
              <a:t>'</a:t>
            </a:r>
            <a:r>
              <a:rPr b="1">
                <a:solidFill>
                  <a:srgbClr val="008080"/>
                </a:solidFill>
              </a:rPr>
              <a:t>b</a:t>
            </a:r>
            <a:r>
              <a:rPr>
                <a:solidFill>
                  <a:srgbClr val="008080"/>
                </a:solidFill>
              </a:rPr>
              <a:t>'</a:t>
            </a:r>
            <a:endParaRPr>
              <a:solidFill>
                <a:srgbClr val="008080"/>
              </a:solidFill>
            </a:endParaRPr>
          </a:p>
          <a:p>
            <a:pPr algn="l" defTabSz="457200">
              <a:lnSpc>
                <a:spcPct val="130000"/>
              </a:lnSpc>
              <a:defRPr sz="4000" b="0">
                <a:latin typeface="Courier"/>
                <a:ea typeface="Courier"/>
                <a:cs typeface="Courier"/>
                <a:sym typeface="Courier"/>
              </a:defRPr>
            </a:pPr>
            <a:r>
              <a:rPr>
                <a:solidFill>
                  <a:srgbClr val="011480"/>
                </a:solidFill>
              </a:rPr>
              <a:t>print</a:t>
            </a:r>
            <a:r>
              <a:t>(</a:t>
            </a:r>
            <a:r>
              <a:rPr>
                <a:solidFill>
                  <a:srgbClr val="011480"/>
                </a:solidFill>
              </a:rPr>
              <a:t>ord</a:t>
            </a:r>
            <a:r>
              <a:t>(ch))</a:t>
            </a:r>
          </a:p>
          <a:p>
            <a:pPr algn="l" defTabSz="457200">
              <a:lnSpc>
                <a:spcPct val="130000"/>
              </a:lnSpc>
              <a:defRPr sz="4000" b="0">
                <a:solidFill>
                  <a:srgbClr val="011480"/>
                </a:solidFill>
                <a:latin typeface="Courier"/>
                <a:ea typeface="Courier"/>
                <a:cs typeface="Courier"/>
                <a:sym typeface="Courier"/>
              </a:defRPr>
            </a:pPr>
            <a:r>
              <a:t>print</a:t>
            </a:r>
            <a:r>
              <a:rPr>
                <a:solidFill>
                  <a:srgbClr val="000000"/>
                </a:solidFill>
              </a:rPr>
              <a:t>(</a:t>
            </a:r>
            <a:r>
              <a:t>chr</a:t>
            </a:r>
            <a:r>
              <a:rPr>
                <a:solidFill>
                  <a:srgbClr val="000000"/>
                </a:solidFill>
              </a:rPr>
              <a:t>(</a:t>
            </a:r>
            <a:r>
              <a:t>97</a:t>
            </a:r>
            <a:r>
              <a:rPr>
                <a:solidFill>
                  <a:srgbClr val="000000"/>
                </a:solidFill>
              </a:rPr>
              <a:t>))</a:t>
            </a:r>
            <a:endParaRPr>
              <a:solidFill>
                <a:srgbClr val="000000"/>
              </a:solidFill>
            </a:endParaRPr>
          </a:p>
          <a:p>
            <a:pPr algn="l" defTabSz="457200">
              <a:lnSpc>
                <a:spcPct val="130000"/>
              </a:lnSpc>
              <a:defRPr sz="4000" b="0">
                <a:solidFill>
                  <a:srgbClr val="011480"/>
                </a:solidFill>
                <a:latin typeface="Courier"/>
                <a:ea typeface="Courier"/>
                <a:cs typeface="Courier"/>
                <a:sym typeface="Courier"/>
              </a:defRPr>
            </a:pPr>
            <a:r>
              <a:t>print</a:t>
            </a:r>
            <a:r>
              <a:rPr>
                <a:solidFill>
                  <a:srgbClr val="000000"/>
                </a:solidFill>
              </a:rPr>
              <a:t>(</a:t>
            </a:r>
            <a:r>
              <a:t>chr</a:t>
            </a:r>
            <a:r>
              <a:rPr>
                <a:solidFill>
                  <a:srgbClr val="000000"/>
                </a:solidFill>
              </a:rPr>
              <a:t>(</a:t>
            </a:r>
            <a:r>
              <a:t>ord</a:t>
            </a:r>
            <a:r>
              <a:rPr>
                <a:solidFill>
                  <a:srgbClr val="000000"/>
                </a:solidFill>
              </a:rPr>
              <a:t>(ch)-</a:t>
            </a:r>
            <a:r>
              <a:rPr>
                <a:solidFill>
                  <a:srgbClr val="0432FF"/>
                </a:solidFill>
              </a:rPr>
              <a:t>1</a:t>
            </a:r>
            <a:r>
              <a:rPr>
                <a:solidFill>
                  <a:srgbClr val="000000"/>
                </a:solidFill>
              </a:rPr>
              <a:t>))</a:t>
            </a:r>
            <a:endParaRPr>
              <a:solidFill>
                <a:srgbClr val="000000"/>
              </a:solidFill>
            </a:endParaRP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defRPr kumimoji="0" sz="2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defRPr kumimoji="0" sz="2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5824</Words>
  <Application>WPS 表格</Application>
  <PresentationFormat/>
  <Paragraphs>415</Paragraphs>
  <Slides>27</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27</vt:i4>
      </vt:variant>
    </vt:vector>
  </HeadingPairs>
  <TitlesOfParts>
    <vt:vector size="47" baseType="lpstr">
      <vt:lpstr>Arial</vt:lpstr>
      <vt:lpstr>宋体</vt:lpstr>
      <vt:lpstr>Wingdings</vt:lpstr>
      <vt:lpstr>Helvetica Neue</vt:lpstr>
      <vt:lpstr>Helvetica Neue Medium</vt:lpstr>
      <vt:lpstr>Helvetica Neue Light</vt:lpstr>
      <vt:lpstr>Helvetica Neue Thin</vt:lpstr>
      <vt:lpstr>Helvetica Light</vt:lpstr>
      <vt:lpstr>Chalkboard</vt:lpstr>
      <vt:lpstr>Wawati SC Regular</vt:lpstr>
      <vt:lpstr>Courier</vt:lpstr>
      <vt:lpstr>Thonburi</vt:lpstr>
      <vt:lpstr>Menlo Regular</vt:lpstr>
      <vt:lpstr>微软雅黑</vt:lpstr>
      <vt:lpstr>汉仪旗黑</vt:lpstr>
      <vt:lpstr>汉仪书宋二KW</vt:lpstr>
      <vt:lpstr>宋体</vt:lpstr>
      <vt:lpstr>Arial Unicode MS</vt:lpstr>
      <vt:lpstr>Apple Color Emoji</vt:lpstr>
      <vt:lpstr>White</vt:lpstr>
      <vt:lpstr>PYTHON</vt:lpstr>
      <vt:lpstr>Lesson 17: string</vt:lpstr>
      <vt:lpstr>PowerPoint 演示文稿</vt:lpstr>
      <vt:lpstr>PowerPoint 演示文稿</vt:lpstr>
      <vt:lpstr>PowerPoint 演示文稿</vt:lpstr>
      <vt:lpstr>Unicode</vt:lpstr>
      <vt:lpstr>PowerPoint 演示文稿</vt:lpstr>
      <vt:lpstr>PowerPoint 演示文稿</vt:lpstr>
      <vt:lpstr>Operations on string - ascii</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
  <cp:lastModifiedBy>一抹阳光</cp:lastModifiedBy>
  <cp:revision>2</cp:revision>
  <dcterms:created xsi:type="dcterms:W3CDTF">2023-08-10T10:05:27Z</dcterms:created>
  <dcterms:modified xsi:type="dcterms:W3CDTF">2023-08-10T10:05:27Z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F0BE9328D60742CD2D1BCE64F23303BB_42</vt:lpwstr>
  </property>
  <property fmtid="{D5CDD505-2E9C-101B-9397-08002B2CF9AE}" pid="3" name="KSOProductBuildVer">
    <vt:lpwstr>2052-5.4.1.7920</vt:lpwstr>
  </property>
</Properties>
</file>