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成组"/>
          <p:cNvGrpSpPr/>
          <p:nvPr/>
        </p:nvGrpSpPr>
        <p:grpSpPr>
          <a:xfrm>
            <a:off x="7772496" y="-17748"/>
            <a:ext cx="5236417" cy="9789096"/>
            <a:chOff x="0" y="0"/>
            <a:chExt cx="5236415" cy="9789094"/>
          </a:xfrm>
        </p:grpSpPr>
        <p:pic>
          <p:nvPicPr>
            <p:cNvPr id="128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236416" cy="97890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矩形"/>
            <p:cNvSpPr/>
            <p:nvPr/>
          </p:nvSpPr>
          <p:spPr>
            <a:xfrm>
              <a:off x="8119" y="396167"/>
              <a:ext cx="1270001" cy="3069042"/>
            </a:xfrm>
            <a:prstGeom prst="rect">
              <a:avLst/>
            </a:prstGeom>
            <a:solidFill>
              <a:srgbClr val="0F468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1" name="Level 1"/>
          <p:cNvSpPr txBox="1"/>
          <p:nvPr/>
        </p:nvSpPr>
        <p:spPr>
          <a:xfrm>
            <a:off x="1948581" y="7886657"/>
            <a:ext cx="3429492" cy="138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gradFill flip="none" rotWithShape="1">
                  <a:gsLst>
                    <a:gs pos="0">
                      <a:srgbClr val="FBB06B"/>
                    </a:gs>
                    <a:gs pos="100000">
                      <a:srgbClr val="FE5E1D"/>
                    </a:gs>
                  </a:gsLst>
                  <a:lin ang="162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Level 1</a:t>
            </a:r>
          </a:p>
        </p:txBody>
      </p:sp>
      <p:sp>
        <p:nvSpPr>
          <p:cNvPr id="132" name="第一课：Hey，Python！"/>
          <p:cNvSpPr txBox="1"/>
          <p:nvPr>
            <p:ph type="title"/>
          </p:nvPr>
        </p:nvSpPr>
        <p:spPr>
          <a:xfrm>
            <a:off x="-776844" y="3263324"/>
            <a:ext cx="8880342" cy="1871184"/>
          </a:xfrm>
          <a:prstGeom prst="rect">
            <a:avLst/>
          </a:prstGeom>
          <a:effectLst>
            <a:reflection blurRad="0" stA="100000" stPos="0" endA="0" endPos="40000" dist="0" dir="5400000" fadeDir="5400000" sx="100000" sy="-100000" kx="0" ky="0" algn="bl" rotWithShape="0"/>
          </a:effectLst>
        </p:spPr>
        <p:txBody>
          <a:bodyPr/>
          <a:lstStyle>
            <a:lvl1pPr defTabSz="537463">
              <a:lnSpc>
                <a:spcPct val="130000"/>
              </a:lnSpc>
              <a:defRPr b="1" sz="11040">
                <a:gradFill flip="none" rotWithShape="1">
                  <a:gsLst>
                    <a:gs pos="0">
                      <a:srgbClr val="FBCF90"/>
                    </a:gs>
                    <a:gs pos="100000">
                      <a:srgbClr val="FE5E1D"/>
                    </a:gs>
                  </a:gsLst>
                  <a:lin ang="162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PYTHON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0" y="202293"/>
            <a:ext cx="1943101" cy="74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ethods of string - boolean"/>
          <p:cNvSpPr txBox="1"/>
          <p:nvPr>
            <p:ph type="title"/>
          </p:nvPr>
        </p:nvSpPr>
        <p:spPr>
          <a:xfrm>
            <a:off x="952500" y="755784"/>
            <a:ext cx="11099800" cy="115543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boolean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014" y="3026003"/>
            <a:ext cx="9864772" cy="5428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number = &quot;5&quot;…"/>
          <p:cNvSpPr txBox="1"/>
          <p:nvPr/>
        </p:nvSpPr>
        <p:spPr>
          <a:xfrm>
            <a:off x="2469306" y="3644900"/>
            <a:ext cx="8066188" cy="41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number = </a:t>
            </a:r>
            <a:r>
              <a:rPr b="1">
                <a:solidFill>
                  <a:srgbClr val="008080"/>
                </a:solidFill>
              </a:rPr>
              <a:t>"5"</a:t>
            </a:r>
            <a:endParaRPr b="1">
              <a:solidFill>
                <a:srgbClr val="008080"/>
              </a:solidFill>
            </a:endParaRPr>
          </a:p>
          <a:p>
            <a:pPr algn="l" defTabSz="457200"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letters = </a:t>
            </a:r>
            <a:r>
              <a:rPr b="1">
                <a:solidFill>
                  <a:srgbClr val="008080"/>
                </a:solidFill>
              </a:rPr>
              <a:t>"abcdef"</a:t>
            </a:r>
            <a:endParaRPr b="1">
              <a:solidFill>
                <a:srgbClr val="008080"/>
              </a:solidFill>
            </a:endParaRPr>
          </a:p>
          <a:p>
            <a:pPr algn="l" defTabSz="457200">
              <a:defRPr sz="400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(number.isnumeric())</a:t>
            </a:r>
          </a:p>
          <a:p>
            <a:pPr algn="l" defTabSz="457200"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(letters.isnumeric())</a:t>
            </a:r>
          </a:p>
          <a:p>
            <a:pPr algn="l" defTabSz="457200">
              <a:defRPr b="0" sz="4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89" name="Methods of string - boolean"/>
          <p:cNvSpPr txBox="1"/>
          <p:nvPr>
            <p:ph type="title"/>
          </p:nvPr>
        </p:nvSpPr>
        <p:spPr>
          <a:xfrm>
            <a:off x="952500" y="771140"/>
            <a:ext cx="11099800" cy="112472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boolean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ethods of string - boolean"/>
          <p:cNvSpPr txBox="1"/>
          <p:nvPr>
            <p:ph type="title"/>
          </p:nvPr>
        </p:nvSpPr>
        <p:spPr>
          <a:xfrm>
            <a:off x="952500" y="771140"/>
            <a:ext cx="11099800" cy="112472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boolean</a:t>
            </a:r>
          </a:p>
        </p:txBody>
      </p:sp>
      <p:sp>
        <p:nvSpPr>
          <p:cNvPr id="192" name="movie = &quot;2001: A SAMMY ODYSSEY&quot;…"/>
          <p:cNvSpPr txBox="1"/>
          <p:nvPr/>
        </p:nvSpPr>
        <p:spPr>
          <a:xfrm>
            <a:off x="1742932" y="3022599"/>
            <a:ext cx="9518936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movie = </a:t>
            </a:r>
            <a:r>
              <a:t>"2001: A SAMMY ODYSSEY"</a:t>
            </a:r>
          </a:p>
          <a:p>
            <a:pPr algn="l" defTabSz="457200">
              <a:defRPr sz="300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book = </a:t>
            </a:r>
            <a:r>
              <a:t>"A Thousand Splendid Sharks"</a:t>
            </a:r>
          </a:p>
          <a:p>
            <a:pPr algn="l" defTabSz="457200">
              <a:defRPr sz="300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poem = </a:t>
            </a:r>
            <a:r>
              <a:t>"sammy lived in a pretty how town"</a:t>
            </a:r>
          </a:p>
          <a:p>
            <a:pPr algn="l" defTabSz="457200">
              <a:defRPr sz="3000"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(movie.islower())</a:t>
            </a: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(movie.isupper())</a:t>
            </a: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(book.istitle())</a:t>
            </a: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(book.isupper())</a:t>
            </a: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(poem.istitle())</a:t>
            </a:r>
          </a:p>
          <a:p>
            <a:pPr algn="l" defTabSz="457200">
              <a:defRPr b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(poem.islower())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ength of last word"/>
          <p:cNvSpPr txBox="1"/>
          <p:nvPr>
            <p:ph type="title"/>
          </p:nvPr>
        </p:nvSpPr>
        <p:spPr>
          <a:xfrm>
            <a:off x="952500" y="743375"/>
            <a:ext cx="11099800" cy="118025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length of last word</a:t>
            </a:r>
          </a:p>
        </p:txBody>
      </p:sp>
      <p:sp>
        <p:nvSpPr>
          <p:cNvPr id="195" name="Given a string, return the length of last word in the string.…"/>
          <p:cNvSpPr txBox="1"/>
          <p:nvPr/>
        </p:nvSpPr>
        <p:spPr>
          <a:xfrm>
            <a:off x="952500" y="2855710"/>
            <a:ext cx="11099801" cy="4042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Given a string, return the length of last word in the string.</a:t>
            </a:r>
          </a:p>
          <a:p>
            <a: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If the last word does not exist, return 0.</a:t>
            </a:r>
          </a:p>
          <a:p>
            <a:pPr algn="l" defTabSz="457200">
              <a:defRPr b="0" sz="30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Note:</a:t>
            </a:r>
            <a:r>
              <a:t> A word is defined as a character sequence consists of non-space characters only.</a:t>
            </a:r>
          </a:p>
          <a:p>
            <a:pPr algn="l" defTabSz="457200">
              <a:defRPr sz="30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Example:</a:t>
            </a:r>
            <a:endParaRPr b="0"/>
          </a:p>
          <a:p>
            <a:pPr algn="l" defTabSz="457200">
              <a:defRPr b="0" sz="30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Input:</a:t>
            </a:r>
            <a:r>
              <a:t> "Hello World"</a:t>
            </a:r>
          </a:p>
          <a:p>
            <a:pPr algn="l" defTabSz="457200">
              <a:defRPr sz="30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</a:t>
            </a:r>
            <a:r>
              <a:rPr b="0"/>
              <a:t>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f length_of_lastWord(s):…"/>
          <p:cNvSpPr txBox="1"/>
          <p:nvPr/>
        </p:nvSpPr>
        <p:spPr>
          <a:xfrm>
            <a:off x="1398860" y="2133599"/>
            <a:ext cx="10174338" cy="548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def </a:t>
            </a:r>
            <a:r>
              <a:t>length_of_lastWord(s):</a:t>
            </a: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t>    words = s.split()</a:t>
            </a: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(words):</a:t>
            </a: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t>        word = words[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(words)-</a:t>
            </a:r>
            <a:r>
              <a:rPr>
                <a:solidFill>
                  <a:srgbClr val="0432FF"/>
                </a:solidFill>
              </a:rPr>
              <a:t>1</a:t>
            </a:r>
            <a:r>
              <a:t>]</a:t>
            </a:r>
          </a:p>
          <a:p>
            <a:pPr algn="l" defTabSz="457200">
              <a:lnSpc>
                <a:spcPct val="120000"/>
              </a:lnSpc>
              <a:defRPr b="0" sz="33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 b="1"/>
              <a:t>return </a:t>
            </a:r>
            <a:r>
              <a:t>len</a:t>
            </a:r>
            <a:r>
              <a:rPr>
                <a:solidFill>
                  <a:srgbClr val="000000"/>
                </a:solidFill>
              </a:rPr>
              <a:t>(word)</a:t>
            </a:r>
            <a:endParaRPr>
              <a:solidFill>
                <a:srgbClr val="000000"/>
              </a:solidFill>
            </a:endParaRP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else</a:t>
            </a:r>
            <a:r>
              <a:t>:</a:t>
            </a: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return </a:t>
            </a:r>
            <a:r>
              <a:rPr>
                <a:solidFill>
                  <a:srgbClr val="0432FF"/>
                </a:solidFill>
              </a:rPr>
              <a:t>0</a:t>
            </a:r>
            <a:endParaRPr>
              <a:solidFill>
                <a:srgbClr val="0432FF"/>
              </a:solidFill>
            </a:endParaRPr>
          </a:p>
          <a:p>
            <a:pPr algn="l" defTabSz="457200">
              <a:lnSpc>
                <a:spcPct val="120000"/>
              </a:lnSpc>
              <a:defRPr b="0" sz="3300">
                <a:solidFill>
                  <a:srgbClr val="0432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ct val="120000"/>
              </a:lnSpc>
              <a:defRPr b="0" sz="3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(length_of_lastWord(</a:t>
            </a:r>
            <a:r>
              <a:rPr b="1">
                <a:solidFill>
                  <a:srgbClr val="008080"/>
                </a:solidFill>
              </a:rPr>
              <a:t>"hello world"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ef length_of_lastWord(s):…"/>
          <p:cNvSpPr txBox="1"/>
          <p:nvPr/>
        </p:nvSpPr>
        <p:spPr>
          <a:xfrm>
            <a:off x="1415231" y="2539999"/>
            <a:ext cx="1017433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3300">
                <a:solidFill>
                  <a:srgbClr val="0062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33B3"/>
                </a:solidFill>
              </a:rPr>
              <a:t>def</a:t>
            </a:r>
            <a:r>
              <a:rPr>
                <a:solidFill>
                  <a:srgbClr val="0033B3"/>
                </a:solidFill>
              </a:rPr>
              <a:t> </a:t>
            </a:r>
            <a:r>
              <a:t>length_of_lastWord</a:t>
            </a:r>
            <a:r>
              <a:rPr>
                <a:solidFill>
                  <a:srgbClr val="080808"/>
                </a:solidFill>
              </a:rPr>
              <a:t>(s):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 = s.strip()</a:t>
            </a: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33B3"/>
                </a:solidFill>
              </a:rPr>
              <a:t>if</a:t>
            </a:r>
            <a:r>
              <a:rPr>
                <a:solidFill>
                  <a:srgbClr val="0033B3"/>
                </a:solidFill>
              </a:rPr>
              <a:t> 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(s) 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:</a:t>
            </a: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algn="l" defTabSz="457200">
              <a:defRPr b="0" sz="3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33B3"/>
                </a:solidFill>
              </a:rP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index = s.rfind(</a:t>
            </a:r>
            <a:r>
              <a:rPr>
                <a:solidFill>
                  <a:srgbClr val="077D16"/>
                </a:solidFill>
              </a:rPr>
              <a:t>" "</a:t>
            </a:r>
            <a:r>
              <a:t>)</a:t>
            </a: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033B3"/>
                </a:solidFill>
              </a:rPr>
              <a:t>return</a:t>
            </a:r>
            <a:r>
              <a:rPr>
                <a:solidFill>
                  <a:srgbClr val="0033B3"/>
                </a:solidFill>
              </a:rPr>
              <a:t> </a:t>
            </a:r>
            <a:r>
              <a:rPr>
                <a:solidFill>
                  <a:srgbClr val="011480"/>
                </a:solidFill>
              </a:rPr>
              <a:t>len</a:t>
            </a:r>
            <a:r>
              <a:t>(s.strip())-</a:t>
            </a:r>
            <a:r>
              <a:rPr>
                <a:solidFill>
                  <a:srgbClr val="1750EB"/>
                </a:solidFill>
              </a:rPr>
              <a:t>1</a:t>
            </a:r>
            <a:r>
              <a:t>-index</a:t>
            </a: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(length_of_lastWord(</a:t>
            </a:r>
            <a:r>
              <a:rPr>
                <a:solidFill>
                  <a:srgbClr val="077D16"/>
                </a:solidFill>
              </a:rPr>
              <a:t>"hello world"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" y="774700"/>
            <a:ext cx="10782300" cy="820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 = input()…"/>
          <p:cNvSpPr txBox="1"/>
          <p:nvPr/>
        </p:nvSpPr>
        <p:spPr>
          <a:xfrm>
            <a:off x="1839590" y="2869789"/>
            <a:ext cx="9564639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4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s = </a:t>
            </a:r>
            <a:r>
              <a:t>input</a:t>
            </a:r>
            <a:r>
              <a:rPr>
                <a:solidFill>
                  <a:srgbClr val="080808"/>
                </a:solidFill>
              </a:rPr>
              <a:t>()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b="0"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offset = </a:t>
            </a:r>
            <a:r>
              <a:rPr>
                <a:solidFill>
                  <a:srgbClr val="011480"/>
                </a:solidFill>
              </a:rPr>
              <a:t>ord</a:t>
            </a:r>
            <a:r>
              <a:t>(</a:t>
            </a:r>
            <a:r>
              <a:rPr>
                <a:solidFill>
                  <a:srgbClr val="077D16"/>
                </a:solidFill>
              </a:rPr>
              <a:t>"a"</a:t>
            </a:r>
            <a:r>
              <a:t>) - </a:t>
            </a:r>
            <a:r>
              <a:rPr>
                <a:solidFill>
                  <a:srgbClr val="011480"/>
                </a:solidFill>
              </a:rPr>
              <a:t>ord</a:t>
            </a:r>
            <a:r>
              <a:t>(</a:t>
            </a:r>
            <a:r>
              <a:rPr>
                <a:solidFill>
                  <a:srgbClr val="077D16"/>
                </a:solidFill>
              </a:rPr>
              <a:t>"A"</a:t>
            </a:r>
            <a:r>
              <a:t>)</a:t>
            </a:r>
          </a:p>
          <a:p>
            <a:pPr algn="l" defTabSz="457200">
              <a:defRPr b="0"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77D16"/>
                </a:solidFill>
              </a:rPr>
              <a:t>"A" </a:t>
            </a:r>
            <a:r>
              <a:t>&lt;= s &lt;= </a:t>
            </a:r>
            <a:r>
              <a:rPr>
                <a:solidFill>
                  <a:srgbClr val="077D16"/>
                </a:solidFill>
              </a:rPr>
              <a:t>"Z"</a:t>
            </a:r>
            <a:r>
              <a:t>:</a:t>
            </a:r>
          </a:p>
          <a:p>
            <a:pPr algn="l" defTabSz="457200">
              <a:defRPr b="0"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>
                <a:solidFill>
                  <a:srgbClr val="011480"/>
                </a:solidFill>
              </a:rPr>
              <a:t>chr</a:t>
            </a:r>
            <a:r>
              <a:t>(</a:t>
            </a:r>
            <a:r>
              <a:rPr>
                <a:solidFill>
                  <a:srgbClr val="011480"/>
                </a:solidFill>
              </a:rPr>
              <a:t>ord</a:t>
            </a:r>
            <a:r>
              <a:t>(s) + offset))</a:t>
            </a:r>
          </a:p>
          <a:p>
            <a:pPr algn="l" defTabSz="457200">
              <a:defRPr b="0" sz="40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algn="l" defTabSz="457200">
              <a:defRPr b="0" sz="40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</a:t>
            </a:r>
            <a:r>
              <a:rPr>
                <a:solidFill>
                  <a:srgbClr val="011480"/>
                </a:solidFill>
              </a:rPr>
              <a:t>chr</a:t>
            </a:r>
            <a:r>
              <a:t>(</a:t>
            </a:r>
            <a:r>
              <a:rPr>
                <a:solidFill>
                  <a:srgbClr val="011480"/>
                </a:solidFill>
              </a:rPr>
              <a:t>ord</a:t>
            </a:r>
            <a:r>
              <a:t>(s) - offset))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946" y="1091255"/>
            <a:ext cx="11396908" cy="757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ef is_prime(n):…"/>
          <p:cNvSpPr txBox="1"/>
          <p:nvPr/>
        </p:nvSpPr>
        <p:spPr>
          <a:xfrm>
            <a:off x="1300912" y="1625600"/>
            <a:ext cx="10402976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11480"/>
                </a:solidFill>
              </a:rPr>
              <a:t>def </a:t>
            </a:r>
            <a:r>
              <a:t>is_prime(n):</a:t>
            </a: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for </a:t>
            </a:r>
            <a:r>
              <a:t>i </a:t>
            </a:r>
            <a:r>
              <a:rPr b="1">
                <a:solidFill>
                  <a:srgbClr val="011480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</a:t>
            </a:r>
            <a:r>
              <a:rPr>
                <a:solidFill>
                  <a:srgbClr val="0432FF"/>
                </a:solidFill>
              </a:rPr>
              <a:t>2</a:t>
            </a:r>
            <a:r>
              <a:t>, </a:t>
            </a:r>
            <a:r>
              <a:rPr>
                <a:solidFill>
                  <a:srgbClr val="011480"/>
                </a:solidFill>
              </a:rPr>
              <a:t>int</a:t>
            </a:r>
            <a:r>
              <a:t>(math.sqrt(n)) + </a:t>
            </a:r>
            <a:r>
              <a:rPr>
                <a:solidFill>
                  <a:srgbClr val="0432FF"/>
                </a:solidFill>
              </a:rPr>
              <a:t>1</a:t>
            </a:r>
            <a:r>
              <a:t>):</a:t>
            </a: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n % i == </a:t>
            </a:r>
            <a:r>
              <a:rPr>
                <a:solidFill>
                  <a:srgbClr val="0432FF"/>
                </a:solidFill>
              </a:rPr>
              <a:t>0</a:t>
            </a:r>
            <a:r>
              <a:t>:</a:t>
            </a:r>
          </a:p>
          <a:p>
            <a:pPr algn="l" defTabSz="457200">
              <a:defRPr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t>return False</a:t>
            </a:r>
          </a:p>
          <a:p>
            <a:pPr algn="l" defTabSz="457200">
              <a:defRPr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return True</a:t>
            </a:r>
          </a:p>
          <a:p>
            <a:pPr algn="l" defTabSz="457200">
              <a:defRPr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for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 b="1"/>
              <a:t>in </a:t>
            </a:r>
            <a:r>
              <a:t>range</a:t>
            </a:r>
            <a:r>
              <a:rPr>
                <a:solidFill>
                  <a:srgbClr val="000000"/>
                </a:solidFill>
              </a:rPr>
              <a:t>(</a:t>
            </a:r>
            <a:r>
              <a:t>ord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80"/>
                </a:solidFill>
              </a:rPr>
              <a:t>'A'</a:t>
            </a:r>
            <a:r>
              <a:rPr>
                <a:solidFill>
                  <a:srgbClr val="000000"/>
                </a:solidFill>
              </a:rPr>
              <a:t>), </a:t>
            </a:r>
            <a:r>
              <a:t>ord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80"/>
                </a:solidFill>
              </a:rPr>
              <a:t>'Z'</a:t>
            </a:r>
            <a:r>
              <a:rPr>
                <a:solidFill>
                  <a:srgbClr val="000000"/>
                </a:solidFill>
              </a:rPr>
              <a:t>)):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is_prime(i):</a:t>
            </a: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(i, </a:t>
            </a:r>
            <a:r>
              <a:rPr>
                <a:solidFill>
                  <a:srgbClr val="011480"/>
                </a:solidFill>
              </a:rPr>
              <a:t>chr</a:t>
            </a:r>
            <a:r>
              <a:t>(i))</a:t>
            </a: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000">
                <a:solidFill>
                  <a:srgbClr val="0114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for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 b="1"/>
              <a:t>in </a:t>
            </a:r>
            <a:r>
              <a:t>range</a:t>
            </a:r>
            <a:r>
              <a:rPr>
                <a:solidFill>
                  <a:srgbClr val="000000"/>
                </a:solidFill>
              </a:rPr>
              <a:t>(</a:t>
            </a:r>
            <a:r>
              <a:t>ord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80"/>
                </a:solidFill>
              </a:rPr>
              <a:t>'a'</a:t>
            </a:r>
            <a:r>
              <a:rPr>
                <a:solidFill>
                  <a:srgbClr val="000000"/>
                </a:solidFill>
              </a:rPr>
              <a:t>), </a:t>
            </a:r>
            <a:r>
              <a:t>ord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80"/>
                </a:solidFill>
              </a:rPr>
              <a:t>'z'</a:t>
            </a:r>
            <a:r>
              <a:rPr>
                <a:solidFill>
                  <a:srgbClr val="000000"/>
                </a:solidFill>
              </a:rPr>
              <a:t>)):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11480"/>
                </a:solidFill>
              </a:rPr>
              <a:t>if </a:t>
            </a:r>
            <a:r>
              <a:t>is_prime(i):</a:t>
            </a: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(i, </a:t>
            </a:r>
            <a:r>
              <a:rPr>
                <a:solidFill>
                  <a:srgbClr val="011480"/>
                </a:solidFill>
              </a:rPr>
              <a:t>chr</a:t>
            </a:r>
            <a:r>
              <a:t>(i))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sson 18: String2"/>
          <p:cNvSpPr txBox="1"/>
          <p:nvPr>
            <p:ph type="ctrTitle"/>
          </p:nvPr>
        </p:nvSpPr>
        <p:spPr>
          <a:xfrm>
            <a:off x="949602" y="4083800"/>
            <a:ext cx="11105596" cy="15860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b="1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Lesson 18: String2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80" y="202293"/>
            <a:ext cx="1943101" cy="74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" y="508000"/>
            <a:ext cx="10782300" cy="873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2750" y="615950"/>
            <a:ext cx="9639300" cy="852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412" y="928563"/>
            <a:ext cx="11057976" cy="7896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978" y="784720"/>
            <a:ext cx="11460844" cy="8184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alindrome （回文判断）"/>
          <p:cNvSpPr txBox="1"/>
          <p:nvPr>
            <p:ph type="title"/>
          </p:nvPr>
        </p:nvSpPr>
        <p:spPr>
          <a:xfrm>
            <a:off x="952500" y="728176"/>
            <a:ext cx="11099800" cy="1210648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pPr>
            <a:r>
              <a:t>Palindrome </a:t>
            </a:r>
            <a:r>
              <a:rPr b="0">
                <a:latin typeface="Wawati SC Regular"/>
                <a:ea typeface="Wawati SC Regular"/>
                <a:cs typeface="Wawati SC Regular"/>
                <a:sym typeface="Wawati SC Regular"/>
              </a:rPr>
              <a:t>（回文判断）</a:t>
            </a:r>
          </a:p>
        </p:txBody>
      </p:sp>
      <p:sp>
        <p:nvSpPr>
          <p:cNvPr id="218" name="Given a string, determine if it does not change either reading from left or right.…"/>
          <p:cNvSpPr txBox="1"/>
          <p:nvPr/>
        </p:nvSpPr>
        <p:spPr>
          <a:xfrm>
            <a:off x="1039514" y="3165401"/>
            <a:ext cx="10925771" cy="4005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40000"/>
              </a:lnSpc>
              <a:spcBef>
                <a:spcPts val="1300"/>
              </a:spcBef>
              <a:defRPr b="0" sz="31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Given a string, determine if it does not change either reading from left or right.</a:t>
            </a:r>
          </a:p>
          <a:p>
            <a:pPr algn="l" defTabSz="457200">
              <a:defRPr sz="31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Example 1:</a:t>
            </a:r>
            <a:r>
              <a:rPr b="0"/>
              <a:t> malayalam</a:t>
            </a:r>
          </a:p>
          <a:p>
            <a:pPr algn="l" defTabSz="457200">
              <a:defRPr sz="31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</a:t>
            </a:r>
            <a:r>
              <a:rPr b="0"/>
              <a:t> True</a:t>
            </a:r>
            <a:endParaRPr b="0"/>
          </a:p>
          <a:p>
            <a:pPr algn="l" defTabSz="457200">
              <a:defRPr sz="31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 algn="l" defTabSz="457200">
              <a:defRPr sz="31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Example 2: hello</a:t>
            </a:r>
          </a:p>
          <a:p>
            <a:pPr algn="l" defTabSz="457200">
              <a:defRPr sz="3100">
                <a:solidFill>
                  <a:srgbClr val="26323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</a:t>
            </a:r>
            <a:r>
              <a:rPr b="0"/>
              <a:t>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def is_palindrome(s):…"/>
          <p:cNvGrpSpPr/>
          <p:nvPr/>
        </p:nvGrpSpPr>
        <p:grpSpPr>
          <a:xfrm>
            <a:off x="2123480" y="959359"/>
            <a:ext cx="8757841" cy="2937324"/>
            <a:chOff x="0" y="0"/>
            <a:chExt cx="8757839" cy="2937323"/>
          </a:xfrm>
        </p:grpSpPr>
        <p:sp>
          <p:nvSpPr>
            <p:cNvPr id="221" name="def is_palindrome(s):…"/>
            <p:cNvSpPr txBox="1"/>
            <p:nvPr/>
          </p:nvSpPr>
          <p:spPr>
            <a:xfrm>
              <a:off x="53881" y="53881"/>
              <a:ext cx="8650078" cy="28295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1">
                  <a:solidFill>
                    <a:srgbClr val="011480"/>
                  </a:solidFill>
                </a:rPr>
                <a:t>def </a:t>
              </a:r>
              <a:r>
                <a:t>is_palindrome(s):</a:t>
              </a:r>
            </a:p>
            <a:p>
              <a:pPr algn="l" defTabSz="457200">
                <a:lnSpc>
                  <a:spcPct val="120000"/>
                </a:lnSpc>
                <a:defRPr b="0"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00000"/>
                  </a:solidFill>
                </a:rPr>
                <a:t>    </a:t>
              </a:r>
              <a:r>
                <a:rPr b="1"/>
                <a:t>for </a:t>
              </a:r>
              <a:r>
                <a:rPr>
                  <a:solidFill>
                    <a:srgbClr val="000000"/>
                  </a:solidFill>
                </a:rPr>
                <a:t>i </a:t>
              </a:r>
              <a:r>
                <a:rPr b="1"/>
                <a:t>in </a:t>
              </a:r>
              <a:r>
                <a:t>range</a:t>
              </a:r>
              <a:r>
                <a:rPr>
                  <a:solidFill>
                    <a:srgbClr val="000000"/>
                  </a:solidFill>
                </a:rPr>
                <a:t>(</a:t>
              </a:r>
              <a:r>
                <a:rPr>
                  <a:solidFill>
                    <a:srgbClr val="0432FF"/>
                  </a:solidFill>
                </a:rPr>
                <a:t>0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t>len</a:t>
              </a:r>
              <a:r>
                <a:rPr>
                  <a:solidFill>
                    <a:srgbClr val="000000"/>
                  </a:solidFill>
                </a:rPr>
                <a:t>(s) // </a:t>
              </a:r>
              <a:r>
                <a:rPr>
                  <a:solidFill>
                    <a:srgbClr val="0432FF"/>
                  </a:solidFill>
                </a:rPr>
                <a:t>2</a:t>
              </a:r>
              <a:r>
                <a:rPr>
                  <a:solidFill>
                    <a:srgbClr val="000000"/>
                  </a:solidFill>
                </a:rPr>
                <a:t>):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</a:t>
              </a:r>
              <a:r>
                <a:rPr b="1">
                  <a:solidFill>
                    <a:srgbClr val="011480"/>
                  </a:solidFill>
                </a:rPr>
                <a:t>if </a:t>
              </a:r>
              <a:r>
                <a:t>s[i] != s[</a:t>
              </a:r>
              <a:r>
                <a:rPr>
                  <a:solidFill>
                    <a:srgbClr val="011480"/>
                  </a:solidFill>
                </a:rPr>
                <a:t>len</a:t>
              </a:r>
              <a:r>
                <a:t>(s) - i - </a:t>
              </a:r>
              <a:r>
                <a:rPr>
                  <a:solidFill>
                    <a:srgbClr val="0432FF"/>
                  </a:solidFill>
                </a:rPr>
                <a:t>1</a:t>
              </a:r>
              <a:r>
                <a:t>]:</a:t>
              </a:r>
            </a:p>
            <a:p>
              <a:pPr algn="l" defTabSz="457200">
                <a:lnSpc>
                  <a:spcPct val="120000"/>
                </a:lnSpc>
                <a:defRPr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0">
                  <a:solidFill>
                    <a:srgbClr val="000000"/>
                  </a:solidFill>
                </a:rPr>
                <a:t>            </a:t>
              </a:r>
              <a:r>
                <a:t>return False</a:t>
              </a:r>
            </a:p>
            <a:p>
              <a:pPr algn="l" defTabSz="457200">
                <a:lnSpc>
                  <a:spcPct val="120000"/>
                </a:lnSpc>
                <a:defRPr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return True</a:t>
              </a:r>
            </a:p>
          </p:txBody>
        </p:sp>
        <p:pic>
          <p:nvPicPr>
            <p:cNvPr id="220" name="def is_palindrome(s):… def is_palindrome(s):    for i in range(0, len(s) // 2):        if s[i] != s[len(s) - i - 1]:            return False    return True" descr="def is_palindrome(s):… def is_palindrome(s):    for i in range(0, len(s) // 2):        if s[i] != s[len(s) - i - 1]:            return False    return Tru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8757841" cy="2937325"/>
            </a:xfrm>
            <a:prstGeom prst="rect">
              <a:avLst/>
            </a:prstGeom>
            <a:effectLst/>
          </p:spPr>
        </p:pic>
      </p:grpSp>
      <p:grpSp>
        <p:nvGrpSpPr>
          <p:cNvPr id="225" name="def is_palindrome(s):…"/>
          <p:cNvGrpSpPr/>
          <p:nvPr/>
        </p:nvGrpSpPr>
        <p:grpSpPr>
          <a:xfrm>
            <a:off x="2847491" y="4276544"/>
            <a:ext cx="7386018" cy="5131884"/>
            <a:chOff x="0" y="0"/>
            <a:chExt cx="7386016" cy="5131883"/>
          </a:xfrm>
        </p:grpSpPr>
        <p:sp>
          <p:nvSpPr>
            <p:cNvPr id="224" name="def is_palindrome(s):…"/>
            <p:cNvSpPr txBox="1"/>
            <p:nvPr/>
          </p:nvSpPr>
          <p:spPr>
            <a:xfrm>
              <a:off x="53881" y="53881"/>
              <a:ext cx="7278254" cy="5024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1">
                  <a:solidFill>
                    <a:srgbClr val="011480"/>
                  </a:solidFill>
                </a:rPr>
                <a:t>def </a:t>
              </a:r>
              <a:r>
                <a:t>is_palindrome(s):</a:t>
              </a: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left = </a:t>
              </a:r>
              <a:r>
                <a:rPr>
                  <a:solidFill>
                    <a:srgbClr val="0432FF"/>
                  </a:solidFill>
                </a:rPr>
                <a:t>0</a:t>
              </a:r>
              <a:endParaRPr>
                <a:solidFill>
                  <a:srgbClr val="0432FF"/>
                </a:solidFill>
              </a:endParaRP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432FF"/>
                  </a:solidFill>
                </a:rPr>
                <a:t>    </a:t>
              </a:r>
              <a:r>
                <a:t>right = </a:t>
              </a:r>
              <a:r>
                <a:rPr>
                  <a:solidFill>
                    <a:srgbClr val="011480"/>
                  </a:solidFill>
                </a:rPr>
                <a:t>len</a:t>
              </a:r>
              <a:r>
                <a:t>(s) - </a:t>
              </a:r>
              <a:r>
                <a:rPr>
                  <a:solidFill>
                    <a:srgbClr val="0432FF"/>
                  </a:solidFill>
                </a:rPr>
                <a:t>1</a:t>
              </a:r>
              <a:endParaRPr>
                <a:solidFill>
                  <a:srgbClr val="0432FF"/>
                </a:solidFill>
              </a:endParaRP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432FF"/>
                  </a:solidFill>
                </a:rPr>
                <a:t>    </a:t>
              </a:r>
              <a:r>
                <a:rPr b="1">
                  <a:solidFill>
                    <a:srgbClr val="011480"/>
                  </a:solidFill>
                </a:rPr>
                <a:t>while </a:t>
              </a:r>
              <a:r>
                <a:t>left &lt; right:</a:t>
              </a: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</a:t>
              </a:r>
              <a:r>
                <a:rPr b="1">
                  <a:solidFill>
                    <a:srgbClr val="011480"/>
                  </a:solidFill>
                </a:rPr>
                <a:t>if </a:t>
              </a:r>
              <a:r>
                <a:t>s[left] != s[right]:</a:t>
              </a:r>
            </a:p>
            <a:p>
              <a:pPr algn="l" defTabSz="457200">
                <a:lnSpc>
                  <a:spcPct val="120000"/>
                </a:lnSpc>
                <a:defRPr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0">
                  <a:solidFill>
                    <a:srgbClr val="000000"/>
                  </a:solidFill>
                </a:rPr>
                <a:t>            </a:t>
              </a:r>
              <a:r>
                <a:t>return False</a:t>
              </a:r>
            </a:p>
            <a:p>
              <a:pPr algn="l" defTabSz="457200">
                <a:lnSpc>
                  <a:spcPct val="120000"/>
                </a:lnSpc>
                <a:defRPr b="0"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1"/>
                <a:t>        </a:t>
              </a:r>
              <a:r>
                <a:rPr>
                  <a:solidFill>
                    <a:srgbClr val="000000"/>
                  </a:solidFill>
                </a:rPr>
                <a:t>left += </a:t>
              </a:r>
              <a:r>
                <a:rPr>
                  <a:solidFill>
                    <a:srgbClr val="0432FF"/>
                  </a:solidFill>
                </a:rPr>
                <a:t>1</a:t>
              </a:r>
              <a:endParaRPr>
                <a:solidFill>
                  <a:srgbClr val="0432FF"/>
                </a:solidFill>
              </a:endParaRPr>
            </a:p>
            <a:p>
              <a:pPr algn="l" defTabSz="457200">
                <a:lnSpc>
                  <a:spcPct val="120000"/>
                </a:lnSpc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432FF"/>
                  </a:solidFill>
                </a:rPr>
                <a:t>        </a:t>
              </a:r>
              <a:r>
                <a:t>right -= </a:t>
              </a:r>
              <a:r>
                <a:rPr>
                  <a:solidFill>
                    <a:srgbClr val="0432FF"/>
                  </a:solidFill>
                </a:rPr>
                <a:t>1</a:t>
              </a:r>
              <a:endParaRPr>
                <a:solidFill>
                  <a:srgbClr val="0432FF"/>
                </a:solidFill>
              </a:endParaRPr>
            </a:p>
            <a:p>
              <a:pPr algn="l" defTabSz="457200">
                <a:lnSpc>
                  <a:spcPct val="120000"/>
                </a:lnSpc>
                <a:defRPr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0">
                  <a:solidFill>
                    <a:srgbClr val="0432FF"/>
                  </a:solidFill>
                </a:rPr>
                <a:t>    </a:t>
              </a:r>
              <a:r>
                <a:t>return True</a:t>
              </a:r>
            </a:p>
          </p:txBody>
        </p:sp>
        <p:pic>
          <p:nvPicPr>
            <p:cNvPr id="223" name="def is_palindrome(s):… def is_palindrome(s):    left = 0    right = len(s) - 1    while left &lt; right:        if s[left] != s[right]:            return False        left += 1        right -= 1    return True" descr="def is_palindrome(s):… def is_palindrome(s):    left = 0    right = len(s) - 1    while left &lt; right:        if s[left] != s[right]:            return False        left += 1        right -= 1    return Tru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386018" cy="513188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iven a non-empty string s, you may delete at most one character. Judge whether you can make it a palindrome."/>
          <p:cNvSpPr txBox="1"/>
          <p:nvPr/>
        </p:nvSpPr>
        <p:spPr>
          <a:xfrm>
            <a:off x="1171823" y="2523973"/>
            <a:ext cx="10905877" cy="122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Given a non-empty string s, you may delete at most one character. Judge whether you can make it a palindrome.</a:t>
            </a:r>
          </a:p>
        </p:txBody>
      </p:sp>
      <p:sp>
        <p:nvSpPr>
          <p:cNvPr id="228" name="Homework"/>
          <p:cNvSpPr txBox="1"/>
          <p:nvPr>
            <p:ph type="title"/>
          </p:nvPr>
        </p:nvSpPr>
        <p:spPr>
          <a:xfrm>
            <a:off x="952500" y="882649"/>
            <a:ext cx="11099800" cy="124460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Homework</a:t>
            </a:r>
          </a:p>
        </p:txBody>
      </p:sp>
      <p:sp>
        <p:nvSpPr>
          <p:cNvPr id="229" name="Example 1:…"/>
          <p:cNvSpPr txBox="1"/>
          <p:nvPr/>
        </p:nvSpPr>
        <p:spPr>
          <a:xfrm>
            <a:off x="1080318" y="4371585"/>
            <a:ext cx="11088887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Example 1:</a:t>
            </a:r>
            <a:endParaRPr b="0"/>
          </a:p>
          <a:p>
            <a:pPr algn="l" defTabSz="457200">
              <a:lnSpc>
                <a:spcPts val="5200"/>
              </a:lnSpc>
              <a:defRPr b="0"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Input:</a:t>
            </a:r>
            <a:r>
              <a:t> "aba"</a:t>
            </a:r>
          </a:p>
          <a:p>
            <a:pPr algn="l" defTabSz="457200">
              <a:lnSpc>
                <a:spcPts val="5200"/>
              </a:lnSpc>
              <a:defRPr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</a:t>
            </a:r>
            <a:r>
              <a:rPr b="0"/>
              <a:t> True</a:t>
            </a:r>
            <a:endParaRPr b="0"/>
          </a:p>
          <a:p>
            <a:pPr algn="l" defTabSz="457200">
              <a:lnSpc>
                <a:spcPts val="5200"/>
              </a:lnSpc>
              <a:defRPr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b="0"/>
          </a:p>
          <a:p>
            <a:pPr algn="l" defTabSz="457200">
              <a:lnSpc>
                <a:spcPts val="5200"/>
              </a:lnSpc>
              <a:spcBef>
                <a:spcPts val="1000"/>
              </a:spcBef>
              <a:defRPr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Example 2:</a:t>
            </a:r>
            <a:endParaRPr b="0"/>
          </a:p>
          <a:p>
            <a:pPr algn="l" defTabSz="457200">
              <a:lnSpc>
                <a:spcPts val="5200"/>
              </a:lnSpc>
              <a:defRPr b="0"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Input:</a:t>
            </a:r>
            <a:r>
              <a:t> "abca"</a:t>
            </a:r>
          </a:p>
          <a:p>
            <a:pPr algn="l" defTabSz="457200">
              <a:lnSpc>
                <a:spcPts val="5200"/>
              </a:lnSpc>
              <a:defRPr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Output:</a:t>
            </a:r>
            <a:r>
              <a:rPr b="0"/>
              <a:t> True</a:t>
            </a:r>
            <a:endParaRPr b="0"/>
          </a:p>
          <a:p>
            <a:pPr algn="l" defTabSz="457200">
              <a:lnSpc>
                <a:spcPts val="5200"/>
              </a:lnSpc>
              <a:defRPr b="0" sz="3000">
                <a:solidFill>
                  <a:srgbClr val="49494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Explanation:</a:t>
            </a:r>
            <a:r>
              <a:t> You could delete the character 'c'.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ethods of string"/>
          <p:cNvSpPr txBox="1"/>
          <p:nvPr>
            <p:ph type="ctrTitle"/>
          </p:nvPr>
        </p:nvSpPr>
        <p:spPr>
          <a:xfrm>
            <a:off x="952500" y="4244267"/>
            <a:ext cx="11099800" cy="1265066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b="1" sz="69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he strip() method removes any whitespace from the beginning or the end:"/>
          <p:cNvSpPr txBox="1"/>
          <p:nvPr>
            <p:ph type="body" sz="quarter" idx="1"/>
          </p:nvPr>
        </p:nvSpPr>
        <p:spPr>
          <a:xfrm>
            <a:off x="952500" y="2256337"/>
            <a:ext cx="11099800" cy="14293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 defTabSz="457200">
              <a:lnSpc>
                <a:spcPct val="140000"/>
              </a:lnSpc>
              <a:spcBef>
                <a:spcPts val="1300"/>
              </a:spcBef>
              <a:buSzTx/>
              <a:buNone/>
              <a:defRPr sz="35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 strip() method removes any whitespace from the beginning or the end:</a:t>
            </a:r>
          </a:p>
        </p:txBody>
      </p:sp>
      <p:sp>
        <p:nvSpPr>
          <p:cNvPr id="141" name="Methods of string - s.strip()"/>
          <p:cNvSpPr txBox="1"/>
          <p:nvPr>
            <p:ph type="title"/>
          </p:nvPr>
        </p:nvSpPr>
        <p:spPr>
          <a:xfrm>
            <a:off x="952500" y="700967"/>
            <a:ext cx="11099800" cy="126506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s.strip()</a:t>
            </a:r>
          </a:p>
        </p:txBody>
      </p:sp>
      <p:grpSp>
        <p:nvGrpSpPr>
          <p:cNvPr id="144" name="a = &quot; Hello, World! &quot;…"/>
          <p:cNvGrpSpPr/>
          <p:nvPr/>
        </p:nvGrpSpPr>
        <p:grpSpPr>
          <a:xfrm>
            <a:off x="3838259" y="3772793"/>
            <a:ext cx="5328282" cy="5314764"/>
            <a:chOff x="0" y="0"/>
            <a:chExt cx="5328281" cy="5314763"/>
          </a:xfrm>
        </p:grpSpPr>
        <p:sp>
          <p:nvSpPr>
            <p:cNvPr id="143" name="a = &quot; Hello, World! &quot;…"/>
            <p:cNvSpPr txBox="1"/>
            <p:nvPr/>
          </p:nvSpPr>
          <p:spPr>
            <a:xfrm>
              <a:off x="53881" y="53881"/>
              <a:ext cx="5220520" cy="520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3000">
                  <a:solidFill>
                    <a:srgbClr val="0080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b="0">
                  <a:solidFill>
                    <a:srgbClr val="000000"/>
                  </a:solidFill>
                </a:rPr>
                <a:t>a = </a:t>
              </a:r>
              <a:r>
                <a:t>" Hello, World! "</a:t>
              </a:r>
            </a:p>
            <a:p>
              <a:pPr algn="l" defTabSz="457200">
                <a:defRPr b="0" sz="3000">
                  <a:solidFill>
                    <a:srgbClr val="01148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print</a:t>
              </a:r>
              <a:r>
                <a:rPr>
                  <a:solidFill>
                    <a:srgbClr val="000000"/>
                  </a:solidFill>
                </a:rPr>
                <a:t>(</a:t>
              </a:r>
              <a:r>
                <a:t>len</a:t>
              </a:r>
              <a:r>
                <a:rPr>
                  <a:solidFill>
                    <a:srgbClr val="000000"/>
                  </a:solidFill>
                </a:rPr>
                <a:t>(a))</a:t>
              </a:r>
              <a:endParaRPr>
                <a:solidFill>
                  <a:srgbClr val="000000"/>
                </a:solidFill>
              </a:endParaRP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(a.strip())</a:t>
              </a: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</a:t>
              </a:r>
              <a:r>
                <a:rPr>
                  <a:solidFill>
                    <a:srgbClr val="011480"/>
                  </a:solidFill>
                </a:rPr>
                <a:t>len</a:t>
              </a:r>
              <a:r>
                <a:t>(a.strip()))</a:t>
              </a: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(a.lstrip())</a:t>
              </a: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</a:t>
              </a:r>
              <a:r>
                <a:rPr>
                  <a:solidFill>
                    <a:srgbClr val="011480"/>
                  </a:solidFill>
                </a:rPr>
                <a:t>len</a:t>
              </a:r>
              <a:r>
                <a:t>(a.lstrip()))</a:t>
              </a: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(a.rstrip())</a:t>
              </a:r>
            </a:p>
            <a:p>
              <a:pPr algn="l" defTabSz="457200">
                <a:defRPr b="0" sz="30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</a:t>
              </a:r>
              <a:r>
                <a:rPr>
                  <a:solidFill>
                    <a:srgbClr val="011480"/>
                  </a:solidFill>
                </a:rPr>
                <a:t>len</a:t>
              </a:r>
              <a:r>
                <a:t>(a.rstrip()))</a:t>
              </a:r>
            </a:p>
          </p:txBody>
        </p:sp>
        <p:pic>
          <p:nvPicPr>
            <p:cNvPr id="142" name="a = &quot; Hello, World! &quot;… a = &quot; Hello, World! &quot;print(len(a))print(a.strip())print(len(a.strip()))print(a.lstrip())print(len(a.lstrip()))print(a.rstrip())print(len(a.rstrip()))" descr="a = &quot; Hello, World! &quot;… a = &quot; Hello, World! &quot;print(len(a))print(a.strip())print(len(a.strip()))print(a.lstrip())print(len(a.lstrip()))print(a.rstrip())print(len(a.rstrip())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5328283" cy="53147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ethods of string - s.split()"/>
          <p:cNvSpPr txBox="1"/>
          <p:nvPr>
            <p:ph type="title"/>
          </p:nvPr>
        </p:nvSpPr>
        <p:spPr>
          <a:xfrm>
            <a:off x="952500" y="756735"/>
            <a:ext cx="11099800" cy="115353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s.split()</a:t>
            </a:r>
          </a:p>
        </p:txBody>
      </p:sp>
      <p:grpSp>
        <p:nvGrpSpPr>
          <p:cNvPr id="149" name="s = &quot;Hello, World&quot;…"/>
          <p:cNvGrpSpPr/>
          <p:nvPr/>
        </p:nvGrpSpPr>
        <p:grpSpPr>
          <a:xfrm>
            <a:off x="3413233" y="3760849"/>
            <a:ext cx="6254534" cy="1626684"/>
            <a:chOff x="0" y="0"/>
            <a:chExt cx="6254532" cy="1626683"/>
          </a:xfrm>
        </p:grpSpPr>
        <p:sp>
          <p:nvSpPr>
            <p:cNvPr id="148" name="s = &quot;Hello, World&quot;…"/>
            <p:cNvSpPr txBox="1"/>
            <p:nvPr/>
          </p:nvSpPr>
          <p:spPr>
            <a:xfrm>
              <a:off x="53881" y="53881"/>
              <a:ext cx="6146770" cy="1518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120000"/>
                </a:lnSpc>
                <a:defRPr sz="41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s = </a:t>
              </a:r>
              <a:r>
                <a:t>"Hello, World"</a:t>
              </a:r>
            </a:p>
            <a:p>
              <a:pPr algn="l" defTabSz="457200">
                <a:lnSpc>
                  <a:spcPct val="120000"/>
                </a:lnSpc>
                <a:defRPr b="0" sz="41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(s.split(</a:t>
              </a:r>
              <a:r>
                <a:rPr b="1">
                  <a:solidFill>
                    <a:srgbClr val="008080"/>
                  </a:solidFill>
                </a:rPr>
                <a:t>","</a:t>
              </a:r>
              <a:r>
                <a:t>))</a:t>
              </a:r>
            </a:p>
          </p:txBody>
        </p:sp>
        <p:pic>
          <p:nvPicPr>
            <p:cNvPr id="147" name="s = &quot;Hello, World&quot;… s = &quot;Hello, World&quot;print(s.split(&quot;,&quot;))" descr="s = &quot;Hello, World&quot;… s = &quot;Hello, World&quot;print(s.split(&quot;,&quot;)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254534" cy="1626684"/>
            </a:xfrm>
            <a:prstGeom prst="rect">
              <a:avLst/>
            </a:prstGeom>
            <a:effectLst/>
          </p:spPr>
        </p:pic>
      </p:grpSp>
      <p:sp>
        <p:nvSpPr>
          <p:cNvPr id="150" name="The split() method splits the string into substrings if it finds instances of the separator:"/>
          <p:cNvSpPr txBox="1"/>
          <p:nvPr/>
        </p:nvSpPr>
        <p:spPr>
          <a:xfrm>
            <a:off x="1736182" y="2277708"/>
            <a:ext cx="9954866" cy="122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 split() method splits the string into substrings if it finds instances of the separator:</a:t>
            </a:r>
          </a:p>
        </p:txBody>
      </p:sp>
      <p:sp>
        <p:nvSpPr>
          <p:cNvPr id="151" name="If this method dose not takes any parameter, it will split the string when it finds any blank characters by default."/>
          <p:cNvSpPr txBox="1"/>
          <p:nvPr/>
        </p:nvSpPr>
        <p:spPr>
          <a:xfrm>
            <a:off x="1401719" y="5410757"/>
            <a:ext cx="9954866" cy="187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If this method dose not takes any parameter, it will split the string when it finds any blank characters by default.</a:t>
            </a:r>
          </a:p>
        </p:txBody>
      </p:sp>
      <p:grpSp>
        <p:nvGrpSpPr>
          <p:cNvPr id="154" name="s = &quot;Hello World&quot;…"/>
          <p:cNvGrpSpPr/>
          <p:nvPr/>
        </p:nvGrpSpPr>
        <p:grpSpPr>
          <a:xfrm>
            <a:off x="3688621" y="7312108"/>
            <a:ext cx="5627558" cy="1626684"/>
            <a:chOff x="0" y="0"/>
            <a:chExt cx="5627556" cy="1626683"/>
          </a:xfrm>
        </p:grpSpPr>
        <p:sp>
          <p:nvSpPr>
            <p:cNvPr id="153" name="s = &quot;Hello World&quot;…"/>
            <p:cNvSpPr txBox="1"/>
            <p:nvPr/>
          </p:nvSpPr>
          <p:spPr>
            <a:xfrm>
              <a:off x="53881" y="53881"/>
              <a:ext cx="5519794" cy="1518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ct val="120000"/>
                </a:lnSpc>
                <a:defRPr sz="41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s = </a:t>
              </a:r>
              <a:r>
                <a:t>"Hello World"</a:t>
              </a:r>
            </a:p>
            <a:p>
              <a:pPr algn="l" defTabSz="457200">
                <a:lnSpc>
                  <a:spcPct val="120000"/>
                </a:lnSpc>
                <a:defRPr b="0" sz="41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(s.split())</a:t>
              </a:r>
            </a:p>
          </p:txBody>
        </p:sp>
        <p:pic>
          <p:nvPicPr>
            <p:cNvPr id="152" name="s = &quot;Hello World&quot;… s = &quot;Hello World&quot;print(s.split())" descr="s = &quot;Hello World&quot;… s = &quot;Hello World&quot;print(s.split()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5627558" cy="162668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ethods of string - s1.find(s2)"/>
          <p:cNvSpPr txBox="1"/>
          <p:nvPr>
            <p:ph type="title"/>
          </p:nvPr>
        </p:nvSpPr>
        <p:spPr>
          <a:xfrm>
            <a:off x="635923" y="737988"/>
            <a:ext cx="12019636" cy="1191024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s1.find(s2)</a:t>
            </a:r>
          </a:p>
        </p:txBody>
      </p:sp>
      <p:sp>
        <p:nvSpPr>
          <p:cNvPr id="157" name="find() 方法检测字符串中是否包含子字符串 s2 ，如果包含指定索引值，返回的是索引值在字符串中的起始位置。如果不包含索引值，返回-1。"/>
          <p:cNvSpPr txBox="1"/>
          <p:nvPr>
            <p:ph type="body" sz="quarter" idx="1"/>
          </p:nvPr>
        </p:nvSpPr>
        <p:spPr>
          <a:xfrm>
            <a:off x="850900" y="2006600"/>
            <a:ext cx="11303000" cy="19462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457200">
              <a:lnSpc>
                <a:spcPct val="140000"/>
              </a:lnSpc>
              <a:spcBef>
                <a:spcPts val="1300"/>
              </a:spcBef>
              <a:buSzTx/>
              <a:buNone/>
              <a:defRPr sz="35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pPr>
            <a:r>
              <a:t>find() </a:t>
            </a:r>
            <a:r>
              <a:rPr>
                <a:latin typeface="Wawati SC Regular"/>
                <a:ea typeface="Wawati SC Regular"/>
                <a:cs typeface="Wawati SC Regular"/>
                <a:sym typeface="Wawati SC Regular"/>
              </a:rPr>
              <a:t>方法检测字符串中是否包含子字符串</a:t>
            </a:r>
            <a:r>
              <a:t> s2 </a:t>
            </a:r>
            <a:r>
              <a:rPr>
                <a:latin typeface="Wawati SC Regular"/>
                <a:ea typeface="Wawati SC Regular"/>
                <a:cs typeface="Wawati SC Regular"/>
                <a:sym typeface="Wawati SC Regular"/>
              </a:rPr>
              <a:t>，如果包含指定索引值，返回的是索引值在字符串中的起始位置。</a:t>
            </a:r>
            <a:r>
              <a:t>如果不包含索引值，返回-1。</a:t>
            </a:r>
          </a:p>
        </p:txBody>
      </p:sp>
      <p:grpSp>
        <p:nvGrpSpPr>
          <p:cNvPr id="160" name="str1 = &quot;Python is awesome&quot;…"/>
          <p:cNvGrpSpPr/>
          <p:nvPr/>
        </p:nvGrpSpPr>
        <p:grpSpPr>
          <a:xfrm>
            <a:off x="3248974" y="5078757"/>
            <a:ext cx="6506852" cy="2876364"/>
            <a:chOff x="0" y="0"/>
            <a:chExt cx="6506851" cy="2876362"/>
          </a:xfrm>
        </p:grpSpPr>
        <p:sp>
          <p:nvSpPr>
            <p:cNvPr id="159" name="str1 = &quot;Python is awesome&quot;…"/>
            <p:cNvSpPr txBox="1"/>
            <p:nvPr/>
          </p:nvSpPr>
          <p:spPr>
            <a:xfrm>
              <a:off x="53881" y="53881"/>
              <a:ext cx="6399090" cy="2768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9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str1 = </a:t>
              </a:r>
              <a:r>
                <a:t>"Python is awesome"</a:t>
              </a:r>
            </a:p>
            <a:p>
              <a:pPr algn="l" defTabSz="457200">
                <a:defRPr b="0" sz="29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str2 = </a:t>
              </a:r>
              <a:r>
                <a:rPr b="1">
                  <a:solidFill>
                    <a:srgbClr val="008080"/>
                  </a:solidFill>
                </a:rPr>
                <a:t>"om"</a:t>
              </a:r>
              <a:endParaRPr b="1">
                <a:solidFill>
                  <a:srgbClr val="008080"/>
                </a:solidFill>
              </a:endParaRPr>
            </a:p>
            <a:p>
              <a:pPr algn="l" defTabSz="457200">
                <a:defRPr sz="29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algn="l" defTabSz="457200">
                <a:defRPr b="0" sz="29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(str1.find(str2))</a:t>
              </a:r>
            </a:p>
            <a:p>
              <a:pPr algn="l" defTabSz="457200">
                <a:defRPr b="0" sz="29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(str1.find(str2, </a:t>
              </a:r>
              <a:r>
                <a:rPr>
                  <a:solidFill>
                    <a:srgbClr val="0432FF"/>
                  </a:solidFill>
                </a:rPr>
                <a:t>2</a:t>
              </a:r>
              <a:r>
                <a:t>, </a:t>
              </a:r>
              <a:r>
                <a:rPr>
                  <a:solidFill>
                    <a:srgbClr val="0432FF"/>
                  </a:solidFill>
                </a:rPr>
                <a:t>5</a:t>
              </a:r>
              <a:r>
                <a:t>))</a:t>
              </a:r>
            </a:p>
            <a:p>
              <a:pPr algn="l" defTabSz="457200">
                <a:defRPr b="0" sz="29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(str1.find(str2, </a:t>
              </a:r>
              <a:r>
                <a:rPr>
                  <a:solidFill>
                    <a:srgbClr val="0432FF"/>
                  </a:solidFill>
                </a:rPr>
                <a:t>10</a:t>
              </a:r>
              <a:r>
                <a:t>))</a:t>
              </a:r>
            </a:p>
          </p:txBody>
        </p:sp>
        <p:pic>
          <p:nvPicPr>
            <p:cNvPr id="158" name="str1 = &quot;Python is awesome&quot;… str1 = &quot;Python is awesome&quot;str2 = &quot;om&quot;print(str1.find(str2))print(str1.find(str2, 2, 5))print(str1.find(str2, 10))" descr="str1 = &quot;Python is awesome&quot;… str1 = &quot;Python is awesome&quot;str2 = &quot;om&quot;print(str1.find(str2))print(str1.find(str2, 2, 5))print(str1.find(str2, 10)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506853" cy="2876364"/>
            </a:xfrm>
            <a:prstGeom prst="rect">
              <a:avLst/>
            </a:prstGeom>
            <a:effectLst/>
          </p:spPr>
        </p:pic>
      </p:grpSp>
      <p:sp>
        <p:nvSpPr>
          <p:cNvPr id="161" name="s1.find(s2, beg=0, end=len(string))"/>
          <p:cNvSpPr txBox="1"/>
          <p:nvPr/>
        </p:nvSpPr>
        <p:spPr>
          <a:xfrm>
            <a:off x="1628241" y="4204666"/>
            <a:ext cx="97483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300"/>
              </a:lnSpc>
              <a:defRPr b="0" sz="3600">
                <a:solidFill>
                  <a:srgbClr val="00008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s1</a:t>
            </a:r>
            <a:r>
              <a:rPr>
                <a:solidFill>
                  <a:srgbClr val="666600"/>
                </a:solidFill>
              </a:rPr>
              <a:t>.</a:t>
            </a:r>
            <a:r>
              <a:rPr>
                <a:solidFill>
                  <a:srgbClr val="000000"/>
                </a:solidFill>
              </a:rPr>
              <a:t>find</a:t>
            </a:r>
            <a:r>
              <a:rPr>
                <a:solidFill>
                  <a:srgbClr val="6666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s2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beg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6666"/>
                </a:solidFill>
              </a:rPr>
              <a:t>0</a:t>
            </a:r>
            <a:r>
              <a:rPr>
                <a:solidFill>
                  <a:srgbClr val="666600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t>end</a:t>
            </a:r>
            <a:r>
              <a:rPr>
                <a:solidFill>
                  <a:srgbClr val="666600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len</a:t>
            </a:r>
            <a:r>
              <a:rPr>
                <a:solidFill>
                  <a:srgbClr val="666600"/>
                </a:solidFill>
              </a:rPr>
              <a:t>(</a:t>
            </a:r>
            <a:r>
              <a:t>string</a:t>
            </a:r>
            <a:r>
              <a:rPr>
                <a:solidFill>
                  <a:srgbClr val="666600"/>
                </a:solidFill>
              </a:rPr>
              <a:t>))</a:t>
            </a:r>
          </a:p>
        </p:txBody>
      </p:sp>
      <p:sp>
        <p:nvSpPr>
          <p:cNvPr id="162" name="There exist rfind, which does the same thing from the right"/>
          <p:cNvSpPr txBox="1"/>
          <p:nvPr/>
        </p:nvSpPr>
        <p:spPr>
          <a:xfrm>
            <a:off x="1095841" y="7410553"/>
            <a:ext cx="11099801" cy="19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There exist rfind, which does the same thing from the right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thods of string - join"/>
          <p:cNvSpPr txBox="1"/>
          <p:nvPr>
            <p:ph type="title"/>
          </p:nvPr>
        </p:nvSpPr>
        <p:spPr>
          <a:xfrm>
            <a:off x="952500" y="711200"/>
            <a:ext cx="11099800" cy="124460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join</a:t>
            </a:r>
          </a:p>
        </p:txBody>
      </p:sp>
      <p:grpSp>
        <p:nvGrpSpPr>
          <p:cNvPr id="167" name="balloon = &quot;Sammy has a balloon.&quot;…"/>
          <p:cNvGrpSpPr/>
          <p:nvPr/>
        </p:nvGrpSpPr>
        <p:grpSpPr>
          <a:xfrm>
            <a:off x="2927840" y="5520728"/>
            <a:ext cx="7149120" cy="1542864"/>
            <a:chOff x="0" y="0"/>
            <a:chExt cx="7149119" cy="1542863"/>
          </a:xfrm>
        </p:grpSpPr>
        <p:sp>
          <p:nvSpPr>
            <p:cNvPr id="166" name="balloon = &quot;Sammy has a balloon.&quot;…"/>
            <p:cNvSpPr txBox="1"/>
            <p:nvPr/>
          </p:nvSpPr>
          <p:spPr>
            <a:xfrm>
              <a:off x="53881" y="53881"/>
              <a:ext cx="7041357" cy="1435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8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balloon = </a:t>
              </a:r>
              <a:r>
                <a:t>"Sammy has a balloon."</a:t>
              </a:r>
            </a:p>
            <a:p>
              <a:pPr algn="l" defTabSz="457200">
                <a:defRPr sz="28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  <a:p>
              <a:pPr algn="l" defTabSz="457200">
                <a:defRPr b="0" sz="2800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t>(</a:t>
              </a:r>
              <a:r>
                <a:rPr b="1">
                  <a:solidFill>
                    <a:srgbClr val="008080"/>
                  </a:solidFill>
                </a:rPr>
                <a:t>" "</a:t>
              </a:r>
              <a:r>
                <a:t>.join(balloon))</a:t>
              </a:r>
            </a:p>
          </p:txBody>
        </p:sp>
        <p:pic>
          <p:nvPicPr>
            <p:cNvPr id="165" name="balloon = &quot;Sammy has a balloon.&quot;… balloon = &quot;Sammy has a balloon.&quot;print(&quot; &quot;.join(balloon))" descr="balloon = &quot;Sammy has a balloon.&quot;… balloon = &quot;Sammy has a balloon.&quot;print(&quot; &quot;.join(balloon))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149121" cy="1542865"/>
            </a:xfrm>
            <a:prstGeom prst="rect">
              <a:avLst/>
            </a:prstGeom>
            <a:effectLst/>
          </p:spPr>
        </p:pic>
      </p:grpSp>
      <p:sp>
        <p:nvSpPr>
          <p:cNvPr id="168" name="The str.join() method will concatenate two strings, but in a way that passes one string through another."/>
          <p:cNvSpPr txBox="1"/>
          <p:nvPr/>
        </p:nvSpPr>
        <p:spPr>
          <a:xfrm>
            <a:off x="887089" y="2559108"/>
            <a:ext cx="11230621" cy="122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 str.join() method will concatenate two strings, but in a way that passes one string through another.</a:t>
            </a:r>
          </a:p>
        </p:txBody>
      </p:sp>
      <p:grpSp>
        <p:nvGrpSpPr>
          <p:cNvPr id="171" name="print(&quot;,&quot;.join([&quot;sharks&quot;, &quot;crustaceans&quot;, &quot;plankton&quot;]))"/>
          <p:cNvGrpSpPr/>
          <p:nvPr/>
        </p:nvGrpSpPr>
        <p:grpSpPr>
          <a:xfrm>
            <a:off x="779301" y="4002089"/>
            <a:ext cx="11446198" cy="679264"/>
            <a:chOff x="0" y="0"/>
            <a:chExt cx="11446196" cy="679263"/>
          </a:xfrm>
        </p:grpSpPr>
        <p:sp>
          <p:nvSpPr>
            <p:cNvPr id="170" name="print(&quot;,&quot;.join([&quot;sharks&quot;, &quot;crustaceans&quot;, &quot;plankton&quot;]))"/>
            <p:cNvSpPr txBox="1"/>
            <p:nvPr/>
          </p:nvSpPr>
          <p:spPr>
            <a:xfrm>
              <a:off x="53881" y="53881"/>
              <a:ext cx="11338435" cy="57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b="0" sz="27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>
                  <a:solidFill>
                    <a:srgbClr val="011480"/>
                  </a:solidFill>
                </a:rPr>
                <a:t>print</a:t>
              </a:r>
              <a:r>
                <a:rPr>
                  <a:solidFill>
                    <a:srgbClr val="000000"/>
                  </a:solidFill>
                </a:rPr>
                <a:t>(</a:t>
              </a:r>
              <a:r>
                <a:t>","</a:t>
              </a:r>
              <a:r>
                <a:rPr>
                  <a:solidFill>
                    <a:srgbClr val="000000"/>
                  </a:solidFill>
                </a:rPr>
                <a:t>.join([</a:t>
              </a:r>
              <a:r>
                <a:t>"sharks"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t>"crustaceans"</a:t>
              </a:r>
              <a:r>
                <a:rPr>
                  <a:solidFill>
                    <a:srgbClr val="000000"/>
                  </a:solidFill>
                </a:rPr>
                <a:t>, </a:t>
              </a:r>
              <a:r>
                <a:t>"plankton"</a:t>
              </a:r>
              <a:r>
                <a:rPr>
                  <a:solidFill>
                    <a:srgbClr val="000000"/>
                  </a:solidFill>
                </a:rPr>
                <a:t>]))</a:t>
              </a:r>
            </a:p>
          </p:txBody>
        </p:sp>
        <p:pic>
          <p:nvPicPr>
            <p:cNvPr id="169" name="print(&quot;,&quot;.join([&quot;sharks&quot;, &quot;crustaceans&quot;, &quot;plankton&quot;])) print(&quot;,&quot;.join([&quot;sharks&quot;, &quot;crustaceans&quot;, &quot;plankton&quot;]))" descr="print(&quot;,&quot;.join([&quot;sharks&quot;, &quot;crustaceans&quot;, &quot;plankton&quot;])) print(&quot;,&quot;.join([&quot;sharks&quot;, &quot;crustaceans&quot;, &quot;plankton&quot;]))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11446198" cy="679265"/>
            </a:xfrm>
            <a:prstGeom prst="rect">
              <a:avLst/>
            </a:prstGeom>
            <a:effectLst/>
          </p:spPr>
        </p:pic>
      </p:grpSp>
      <p:grpSp>
        <p:nvGrpSpPr>
          <p:cNvPr id="174" name="str = &quot;hello&quot;…"/>
          <p:cNvGrpSpPr/>
          <p:nvPr/>
        </p:nvGrpSpPr>
        <p:grpSpPr>
          <a:xfrm>
            <a:off x="3359841" y="7902966"/>
            <a:ext cx="6285118" cy="1072964"/>
            <a:chOff x="0" y="0"/>
            <a:chExt cx="6285116" cy="1072963"/>
          </a:xfrm>
        </p:grpSpPr>
        <p:sp>
          <p:nvSpPr>
            <p:cNvPr id="173" name="str = &quot;hello&quot;…"/>
            <p:cNvSpPr txBox="1"/>
            <p:nvPr/>
          </p:nvSpPr>
          <p:spPr>
            <a:xfrm>
              <a:off x="53881" y="53881"/>
              <a:ext cx="6177354" cy="965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sz="2700">
                  <a:solidFill>
                    <a:srgbClr val="0080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str = </a:t>
              </a:r>
              <a:r>
                <a:t>"hello"</a:t>
              </a:r>
            </a:p>
            <a:p>
              <a:pPr algn="l" defTabSz="457200">
                <a:defRPr b="0" sz="2700">
                  <a:solidFill>
                    <a:srgbClr val="01148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print</a:t>
              </a:r>
              <a:r>
                <a:rPr>
                  <a:solidFill>
                    <a:srgbClr val="000000"/>
                  </a:solidFill>
                </a:rPr>
                <a:t>(</a:t>
              </a:r>
              <a:r>
                <a:rPr b="1">
                  <a:solidFill>
                    <a:srgbClr val="008080"/>
                  </a:solidFill>
                </a:rPr>
                <a:t>""</a:t>
              </a:r>
              <a:r>
                <a:rPr>
                  <a:solidFill>
                    <a:srgbClr val="000000"/>
                  </a:solidFill>
                </a:rPr>
                <a:t>.join(</a:t>
              </a:r>
              <a:r>
                <a:t>reversed</a:t>
              </a:r>
              <a:r>
                <a:rPr>
                  <a:solidFill>
                    <a:srgbClr val="000000"/>
                  </a:solidFill>
                </a:rPr>
                <a:t>(str)))</a:t>
              </a:r>
            </a:p>
          </p:txBody>
        </p:sp>
        <p:pic>
          <p:nvPicPr>
            <p:cNvPr id="172" name="str = &quot;hello&quot;… str = &quot;hello&quot;print(&quot;&quot;.join(reversed(str)))" descr="str = &quot;hello&quot;… str = &quot;hello&quot;print(&quot;&quot;.join(reversed(str)))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6285118" cy="10729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ethods of string - replace"/>
          <p:cNvSpPr txBox="1"/>
          <p:nvPr>
            <p:ph type="title"/>
          </p:nvPr>
        </p:nvSpPr>
        <p:spPr>
          <a:xfrm>
            <a:off x="952500" y="711200"/>
            <a:ext cx="11099800" cy="124460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replace</a:t>
            </a:r>
          </a:p>
        </p:txBody>
      </p:sp>
      <p:sp>
        <p:nvSpPr>
          <p:cNvPr id="177" name="The str.replace() method can take an original string and return an updated string with some replacement."/>
          <p:cNvSpPr txBox="1"/>
          <p:nvPr/>
        </p:nvSpPr>
        <p:spPr>
          <a:xfrm>
            <a:off x="755628" y="2525756"/>
            <a:ext cx="11197879" cy="1222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 str.replace() method can take an original string and return an updated string with some replacement.</a:t>
            </a:r>
          </a:p>
        </p:txBody>
      </p:sp>
      <p:sp>
        <p:nvSpPr>
          <p:cNvPr id="178" name="balloon = &quot;Sammy has a balloon.&quot;…"/>
          <p:cNvSpPr txBox="1"/>
          <p:nvPr/>
        </p:nvSpPr>
        <p:spPr>
          <a:xfrm>
            <a:off x="2431076" y="4711700"/>
            <a:ext cx="8116603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00000"/>
                </a:solidFill>
              </a:rPr>
              <a:t>balloon = </a:t>
            </a:r>
            <a:r>
              <a:t>"Sammy has a balloon."</a:t>
            </a:r>
          </a:p>
          <a:p>
            <a:pPr algn="l" defTabSz="457200">
              <a:defRPr sz="3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(balloon.replace(</a:t>
            </a:r>
            <a:r>
              <a:rPr b="1">
                <a:solidFill>
                  <a:srgbClr val="008080"/>
                </a:solidFill>
              </a:rPr>
              <a:t>"has"</a:t>
            </a:r>
            <a:r>
              <a:t>,</a:t>
            </a:r>
            <a:r>
              <a:rPr b="1">
                <a:solidFill>
                  <a:srgbClr val="008080"/>
                </a:solidFill>
              </a:rPr>
              <a:t>"had"</a:t>
            </a:r>
            <a: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ethods of string - upper/lower"/>
          <p:cNvSpPr txBox="1"/>
          <p:nvPr>
            <p:ph type="title"/>
          </p:nvPr>
        </p:nvSpPr>
        <p:spPr>
          <a:xfrm>
            <a:off x="461878" y="-747686"/>
            <a:ext cx="12406528" cy="267270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200"/>
              </a:spcBef>
              <a:defRPr b="1" sz="6000">
                <a:gradFill flip="none" rotWithShape="1">
                  <a:gsLst>
                    <a:gs pos="0">
                      <a:srgbClr val="EC622B"/>
                    </a:gs>
                    <a:gs pos="100000">
                      <a:srgbClr val="F5C182"/>
                    </a:gs>
                  </a:gsLst>
                  <a:lin ang="5400000" scaled="0"/>
                </a:gra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Methods of string - upper/lower </a:t>
            </a:r>
          </a:p>
        </p:txBody>
      </p:sp>
      <p:sp>
        <p:nvSpPr>
          <p:cNvPr id="181" name="The functions str.upper() and str.lower() will return a string with all the letters of an original string converted to upper- or lower-case letters."/>
          <p:cNvSpPr txBox="1"/>
          <p:nvPr/>
        </p:nvSpPr>
        <p:spPr>
          <a:xfrm>
            <a:off x="1278898" y="2760882"/>
            <a:ext cx="10447004" cy="187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 functions str.upper() and str.lower() will return a string with all the letters of an original string converted to upper- or lower-case letters.</a:t>
            </a:r>
          </a:p>
        </p:txBody>
      </p:sp>
      <p:sp>
        <p:nvSpPr>
          <p:cNvPr id="182" name="The str.upper() and str.lower() functions make it easier to evaluate and compare strings by making case consistent throughout."/>
          <p:cNvSpPr txBox="1"/>
          <p:nvPr/>
        </p:nvSpPr>
        <p:spPr>
          <a:xfrm>
            <a:off x="1278898" y="7139182"/>
            <a:ext cx="10447004" cy="187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40000"/>
              </a:lnSpc>
              <a:spcBef>
                <a:spcPts val="1300"/>
              </a:spcBef>
              <a:defRPr b="0" sz="3000">
                <a:solidFill>
                  <a:srgbClr val="1A4482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The str.upper() and str.lower() functions make it easier to evaluate and compare strings by making case consistent throughout. </a:t>
            </a:r>
          </a:p>
        </p:txBody>
      </p:sp>
      <p:sp>
        <p:nvSpPr>
          <p:cNvPr id="183" name="ss = &quot;Sammy Shark&quot;…"/>
          <p:cNvSpPr txBox="1"/>
          <p:nvPr/>
        </p:nvSpPr>
        <p:spPr>
          <a:xfrm>
            <a:off x="4426694" y="5143499"/>
            <a:ext cx="4151412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08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ss = </a:t>
            </a:r>
            <a:r>
              <a:t>"Sammy Shark"</a:t>
            </a:r>
          </a:p>
          <a:p>
            <a:pPr algn="l" defTabSz="457200"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(ss.upper())</a:t>
            </a:r>
          </a:p>
          <a:p>
            <a:pPr algn="l" defTabSz="457200"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(ss.lower())</a:t>
            </a:r>
          </a:p>
          <a:p>
            <a:pPr algn="l" defTabSz="457200">
              <a:defRPr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11480"/>
                </a:solidFill>
              </a:rPr>
              <a:t>print</a:t>
            </a:r>
            <a:r>
              <a:t>(ss.capitalize())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