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75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36782-AF48-469D-A459-0CB178BC7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FE5404-01A7-415D-B8E1-57BB187AC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64AC8-2A94-4294-A27B-34420B5F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76E-DEAA-44BB-9460-A0890EEE0F6E}" type="datetimeFigureOut">
              <a:rPr lang="zh-CN" altLang="en-US" smtClean="0"/>
              <a:t>2025-08-10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45E3F-2F80-43A7-9A64-9287BC19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9DED0-55C5-431E-913C-5A244C63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619-8A7D-4349-AD41-DFE9D71E7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2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1221-5569-4CA0-A9F4-AF0B1B2F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739471-B043-4C7B-AFB7-5C2D0F6BF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4A8AD0-77D5-4208-96AE-6F59B6A6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76E-DEAA-44BB-9460-A0890EEE0F6E}" type="datetimeFigureOut">
              <a:rPr lang="zh-CN" altLang="en-US" smtClean="0"/>
              <a:t>2025-08-10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8E110-E04B-4414-808C-6BA44595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08F7A-6FCF-43D4-83F7-FBC85770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619-8A7D-4349-AD41-DFE9D71E7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09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CC00D3-E84B-44C5-A678-65AEA8F9D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C4B83D-C05B-48FA-83DC-6BAF6F9A8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31F2D-04CB-4CA7-88D0-2979A6C9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76E-DEAA-44BB-9460-A0890EEE0F6E}" type="datetimeFigureOut">
              <a:rPr lang="zh-CN" altLang="en-US" smtClean="0"/>
              <a:t>2025-08-10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37C5A-D2E6-43E9-94B8-0BF37776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6AFA0-D8CA-41D5-95E1-E5B1E98A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619-8A7D-4349-AD41-DFE9D71E7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FA295-4EDC-4D60-BD81-9A2964E0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A95EB-7DBC-4D4B-913A-5C2D97C8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45BEF-125D-47B0-B724-C9FE80B9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76E-DEAA-44BB-9460-A0890EEE0F6E}" type="datetimeFigureOut">
              <a:rPr lang="zh-CN" altLang="en-US" smtClean="0"/>
              <a:t>2025-08-10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C0406-44FA-4DBC-8DE3-CB3ECC18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DD001-319D-4516-AE62-2C06470A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619-8A7D-4349-AD41-DFE9D71E7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83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75271-D185-4D40-9E5C-E0A7DE2C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94298-4D16-4429-9B9C-3DD496FB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84167-81E5-4089-A58A-0E5AD36C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76E-DEAA-44BB-9460-A0890EEE0F6E}" type="datetimeFigureOut">
              <a:rPr lang="zh-CN" altLang="en-US" smtClean="0"/>
              <a:t>2025-08-10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5359-DA39-4ED9-8B7A-F28A88F7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B77B5-1C3D-456F-919A-A2AE784C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619-8A7D-4349-AD41-DFE9D71E7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6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26AB4-EA70-492F-A0EA-46D8C776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B3AAF-E0B4-40ED-A6BF-4E3097C1C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47783-B144-48C2-9EDC-67747721C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807A57-BFFE-47FE-B4C9-58C781DD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76E-DEAA-44BB-9460-A0890EEE0F6E}" type="datetimeFigureOut">
              <a:rPr lang="zh-CN" altLang="en-US" smtClean="0"/>
              <a:t>2025-08-10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B143D-6222-415F-96F4-7B296A60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96946-09B5-4A74-9B86-1C75C297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619-8A7D-4349-AD41-DFE9D71E7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3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93C69-16AB-446B-9B7A-76E6B54F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6DE25-10A4-4587-9FAE-F876AD5FF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DE4F0-AFF1-4CC3-A03A-432541BEB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6A0FE4-53FE-4A81-9F0E-2D3A4FF9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528413-45B3-4D03-B9F8-6E7C2E903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99DE70-0DF0-4D21-97F1-2792B8B5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76E-DEAA-44BB-9460-A0890EEE0F6E}" type="datetimeFigureOut">
              <a:rPr lang="zh-CN" altLang="en-US" smtClean="0"/>
              <a:t>2025-08-10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6F34AE-8046-4D89-9083-7C3CBD22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4F8B58-59EC-469A-98B2-DC76818E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619-8A7D-4349-AD41-DFE9D71E7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8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E8733-D747-4149-8A2A-C0BA2EFB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CB56DC-9DAB-4762-A991-6955B4F6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76E-DEAA-44BB-9460-A0890EEE0F6E}" type="datetimeFigureOut">
              <a:rPr lang="zh-CN" altLang="en-US" smtClean="0"/>
              <a:t>2025-08-10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6B371-E183-4030-8497-C679F35B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757E09-A973-4AE1-9AA3-C2FB78C8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619-8A7D-4349-AD41-DFE9D71E7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3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096843-228A-4C0E-82E8-07F73EC2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76E-DEAA-44BB-9460-A0890EEE0F6E}" type="datetimeFigureOut">
              <a:rPr lang="zh-CN" altLang="en-US" smtClean="0"/>
              <a:t>2025-08-10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FA101D-53BB-4BB1-B36E-463A30EA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E816D-A8BA-470F-90C2-3A285AF3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619-8A7D-4349-AD41-DFE9D71E7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8B19E-AB02-44C4-ACA1-956B1B39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FDD49-FE22-49F3-BC37-EB52E134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CAB342-2D5A-4153-89E2-503C96EC7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7D80A3-563E-4E54-B794-37174AD5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76E-DEAA-44BB-9460-A0890EEE0F6E}" type="datetimeFigureOut">
              <a:rPr lang="zh-CN" altLang="en-US" smtClean="0"/>
              <a:t>2025-08-10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F34B9-CEBB-42D2-A17B-1AD878CA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FF3DA-04ED-4616-B2D5-686BE3DC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619-8A7D-4349-AD41-DFE9D71E7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5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2B298-95C9-4EA0-A9CC-947BD371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55135D-4BDD-4594-A307-5D2DB816B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DE7D29-36D1-4A37-94F5-84BBDEDCC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F3C93-6BA4-4923-AF46-1D8BC685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C76E-DEAA-44BB-9460-A0890EEE0F6E}" type="datetimeFigureOut">
              <a:rPr lang="zh-CN" altLang="en-US" smtClean="0"/>
              <a:t>2025-08-10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3C53B-8EB2-4735-9AA8-36D90370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43E6D-E921-4750-8083-21468174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F619-8A7D-4349-AD41-DFE9D71E7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9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78EA0E-F29C-4FFD-B4C3-8576945F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2AF8F-034A-476E-B857-1FAD27342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1AEA5-0DC7-4B74-8CB8-F79A8A063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7C76E-DEAA-44BB-9460-A0890EEE0F6E}" type="datetimeFigureOut">
              <a:rPr lang="zh-CN" altLang="en-US" smtClean="0"/>
              <a:t>2025-08-10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EE0D9-93D8-4A02-A9B4-508780CC3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77606-7E1A-4EE0-80C2-A36B3A724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4F619-8A7D-4349-AD41-DFE9D71E7C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6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5S4y1L7ek/" TargetMode="External"/><Relationship Id="rId2" Type="http://schemas.openxmlformats.org/officeDocument/2006/relationships/hyperlink" Target="https://www.bilibili.com/video/BV1Sz4y1U77N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ilibili.com/video/BV14pNszGEqf" TargetMode="External"/><Relationship Id="rId4" Type="http://schemas.openxmlformats.org/officeDocument/2006/relationships/hyperlink" Target="https://www.bilibili.com/video/BV1CJ411Q7Cp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B2CAFA-0F5C-4A68-A5A6-A12051971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75041"/>
              </p:ext>
            </p:extLst>
          </p:nvPr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8E035B4-B373-49FE-956F-75CDF3FA49CA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rPr>
              <a:t>强化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54A5F519-3505-412E-897C-DC04A3D03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80304A-4FCF-494F-B3F3-65A856CCA3E3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24623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EE385-BC60-09F3-91D9-7B496A31B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F456F9D-4F5C-654E-283A-15EDF7AD40BF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400150C-014D-1160-424A-A10C2E3F424F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D371BE04-E400-98DB-2A89-0E23ADA0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A29F8C-18AB-4D72-E9EA-5877D8EA3E66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370529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8E187-B90D-EB98-7E12-61FBC1E1D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E76B8DB-FC9D-BDFD-5CBC-AB4B43B6F5CA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E9FB51C-57F5-6EA4-43D0-6C53FAFF46FD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687645DB-F218-A2DA-9A54-B1127F376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0C2A60-A975-1C6D-7C8D-A61E8CC15692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241985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20AB2-3BF2-0E68-F718-1C6F04C15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2F084A-2AE4-6584-6018-94DEB726CADF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1A78EA9-638C-91DE-5EE9-6043EF292A99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872A12F2-7787-B018-8CA7-888B0D827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96599A-95A1-0389-7736-C1BE6F6CF6F8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1715270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DAF68-800F-119B-93E7-7F6FDF790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0E67C71-8EF7-1204-F563-DF2F0F62DE6D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B6EB515-AEB1-C0DA-B326-DC8BE5D5E02E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AB961B5D-DB07-BA7B-D2CB-5110D8467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4A3425-8FEC-407D-64AE-EEA8B7E971CF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339141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93AE1-BD50-B110-B168-6CA951DB1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2876A99-C48E-90B7-A61D-1AD838A4A0E5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F05B8BA-E395-1DF2-9B3D-CA78D19D3E71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693BDEB9-8403-220C-D83F-1F424B264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981AA6-4811-A7ED-B892-1735ADBDDDD1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46374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811B-B3E6-CAE9-A0C3-E66725489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169F03-F1E3-C775-873B-5FC088F9609F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5C55C0D-00D6-5DEC-D313-8E489EBE1E9E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27B922A3-F41B-C5B8-E8E0-A46BC3E9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BAF4D2-E8B8-7806-7600-C4AFB31796A4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273125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8CEA3-B97C-8C60-2D9B-2FD39C5D7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2E78541-80A2-ADEA-130D-597C1E94B973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0EF1A43-9BC2-63C7-AC55-8C5F06F83276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678B2BDF-4895-3480-5CC3-A8EC2A96A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C28A73-DDA1-5405-B9F7-0FC692E8E00D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422833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45273-C100-3BDE-4BCC-145AE19BB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D71C23-44F5-7BB4-1094-360F4D15ABFB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4B6DD06-A6D7-574F-0A0A-A763D6D03BA4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61D7AEE9-3BE3-A6D0-2774-1C91191B6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18C773-9F3B-D7BB-F12C-44D8293F3E6F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3955349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DD224-B971-6423-6D2E-2D24C6FFC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FC8BE0-F3DE-DC2A-39B1-F8BCB1AAD68D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9F93CBA-3B38-85B1-BDA3-7D5095C07A2A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CD927489-31E1-E0E6-3461-6E5ADC7BC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8E03B5-7C02-EB97-EC49-167DE5972F4D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2898717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8B6BC-4639-5356-1ACF-8B75400BB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378B141-4F83-071D-51E3-1DD485F4EB6A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1D985B1-5855-C5EC-7472-087C50D95358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11D3A71D-524A-B3C0-9FD0-C0E83B4B4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413518-BA3B-EC41-1790-7E42B1CCA887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239127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84704-4839-AC31-EB4A-CE7D167ED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C51E6A0-A14C-28F1-FA33-D225A91E1CB7}"/>
              </a:ext>
            </a:extLst>
          </p:cNvPr>
          <p:cNvSpPr/>
          <p:nvPr/>
        </p:nvSpPr>
        <p:spPr>
          <a:xfrm>
            <a:off x="314325" y="266700"/>
            <a:ext cx="11706225" cy="65913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6D486C5-0748-5B71-F578-82C93E0D1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45499"/>
              </p:ext>
            </p:extLst>
          </p:nvPr>
        </p:nvGraphicFramePr>
        <p:xfrm>
          <a:off x="1771650" y="1314450"/>
          <a:ext cx="7819572" cy="51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授课内容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IDE</a:t>
                      </a:r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的使用，基础语法，基础数据结构</a:t>
                      </a:r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List</a:t>
                      </a:r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pip</a:t>
                      </a:r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文件读写等基础系列问题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常用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python</a:t>
                      </a:r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os,sys,urllib,request</a:t>
                      </a:r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函数式编程体系和异常捕获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对象的属性、方法、实例化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正则语法、用法和</a:t>
                      </a:r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git</a:t>
                      </a:r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Pandas</a:t>
                      </a:r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csv</a:t>
                      </a:r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处理基础知识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数据分析常用方法和技巧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较难，到时候调整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Python</a:t>
                      </a:r>
                      <a:r>
                        <a:rPr lang="zh-CN" altLang="en-US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做一些实操项目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1025BAF-831B-A732-FB3F-90D4DCB3BDF3}"/>
              </a:ext>
            </a:extLst>
          </p:cNvPr>
          <p:cNvSpPr txBox="1"/>
          <p:nvPr/>
        </p:nvSpPr>
        <p:spPr>
          <a:xfrm>
            <a:off x="2400300" y="552450"/>
            <a:ext cx="699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辅导教学计划（基础部分）</a:t>
            </a:r>
          </a:p>
        </p:txBody>
      </p:sp>
      <p:pic>
        <p:nvPicPr>
          <p:cNvPr id="6" name="Picture 12" descr="https://ragdollcoder.github.io/img/logo.png">
            <a:extLst>
              <a:ext uri="{FF2B5EF4-FFF2-40B4-BE49-F238E27FC236}">
                <a16:creationId xmlns:a16="http://schemas.microsoft.com/office/drawing/2014/main" id="{93E64CF4-2920-4DEF-9683-FB09BAF7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827" y="6368583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07EEFD-D22B-4FB9-93ED-DEAB9D2A0DFA}"/>
              </a:ext>
            </a:extLst>
          </p:cNvPr>
          <p:cNvSpPr txBox="1"/>
          <p:nvPr/>
        </p:nvSpPr>
        <p:spPr>
          <a:xfrm>
            <a:off x="8721147" y="6491544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373062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45493-5D95-0545-92EF-4CA34131F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FCDBE24-9B6F-F975-5917-290AD8886B2E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D24BDD4-FB11-223E-5FA7-53C31A74968B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6D41CB83-3350-C1D6-E218-010EB3F0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82450C-BD2D-2BED-1A4F-17534D24F86B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1796457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E4E21-EEB3-6477-1B9B-84A20766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B0AA155-6098-E822-CBCD-2FD747895D55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D185CBB-39C3-5014-EFC8-366A50F21620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CF4FE2F4-9F30-062A-BD61-6BC468909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F44C60-C156-7FEB-48FF-750617EFED57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4064322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193F7-88C3-6A33-D141-493E8646D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408DEE3-AB56-6ABF-D946-5901131FCB03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1E74185-7B6A-C842-4DD3-9F777FB7469B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E22D584E-FB44-194F-DE45-0983F3A29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9150EF-8F34-BCE4-18C5-A326C509146E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1111468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6F47C-B218-5680-BD3C-B8C266096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FE1C26-E7DD-6DFF-76A2-C4024F0B5FD7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E18A7B5-CF14-5C56-2F93-B11378199D22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E069A039-8159-812D-009F-4FF746CA2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916C28-9D8E-615E-B092-D781E04921E9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3094217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43191-BD3A-F303-6B6C-D6C632B2C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95D6D4-A6DD-AB4D-4BA7-D888530B466E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5B13B89-BB34-7269-970D-D9551AA0276F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899BCB40-623B-01B8-2AD0-0ED6EE6EF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2E8DCE-1B71-02E0-E379-0898237DA00E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3083337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8CBFE-CCDF-1AD8-3D01-04531022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7AEA17-E5C2-357E-B17A-0402A745B090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1C83F64-6F84-0EAF-D7EB-D3ED57299AF4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C7A53BDA-7CCF-5CB3-D553-277D2C14F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312BACA-F59F-308F-DD9E-D847AF013001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187381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7790D-5B89-4849-CE9C-84F83DC7B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71C794-8203-C0E3-1865-818ABE0267BA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2A7C21C-7466-1849-6AC1-3A5BE151B0F0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32DBE971-FB02-3B93-C5A9-9FA303509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C6001C-E931-A03D-E26E-DE96A69E7F22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402179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315C9-2670-B367-180D-D1DFE84EA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F15392-6072-3D8F-E409-8C53B36A9B11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7D7B953-2C48-CC2E-55F0-306D151DFB4D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A43A7163-1AE8-F396-474F-DA8313EE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5EE621-7A90-E043-A372-0070A8DE38E4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392482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2392E-F49B-6CB5-1CC5-DE63A361A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7452D708-C3A7-A960-6A5E-571276332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41698"/>
              </p:ext>
            </p:extLst>
          </p:nvPr>
        </p:nvGraphicFramePr>
        <p:xfrm>
          <a:off x="609600" y="857251"/>
          <a:ext cx="11106150" cy="58896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48247">
                  <a:extLst>
                    <a:ext uri="{9D8B030D-6E8A-4147-A177-3AD203B41FA5}">
                      <a16:colId xmlns:a16="http://schemas.microsoft.com/office/drawing/2014/main" val="1731475044"/>
                    </a:ext>
                  </a:extLst>
                </a:gridCol>
                <a:gridCol w="3661878">
                  <a:extLst>
                    <a:ext uri="{9D8B030D-6E8A-4147-A177-3AD203B41FA5}">
                      <a16:colId xmlns:a16="http://schemas.microsoft.com/office/drawing/2014/main" val="1652429180"/>
                    </a:ext>
                  </a:extLst>
                </a:gridCol>
                <a:gridCol w="6296025">
                  <a:extLst>
                    <a:ext uri="{9D8B030D-6E8A-4147-A177-3AD203B41FA5}">
                      <a16:colId xmlns:a16="http://schemas.microsoft.com/office/drawing/2014/main" val="3650630831"/>
                    </a:ext>
                  </a:extLst>
                </a:gridCol>
              </a:tblGrid>
              <a:tr h="1812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课时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课程名称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授课内容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452861098"/>
                  </a:ext>
                </a:extLst>
              </a:tr>
              <a:tr h="453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Python </a:t>
                      </a:r>
                      <a:r>
                        <a:rPr lang="zh-CN" altLang="en-US" sz="1600" dirty="0"/>
                        <a:t>数据分析基础入门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Jupyter</a:t>
                      </a:r>
                      <a:r>
                        <a:rPr lang="en-US" sz="1600" dirty="0"/>
                        <a:t> Notebook </a:t>
                      </a:r>
                      <a:r>
                        <a:rPr lang="zh-CN" altLang="en-US" sz="1600" dirty="0"/>
                        <a:t>使用；</a:t>
                      </a:r>
                      <a:r>
                        <a:rPr lang="en-US" sz="1600" dirty="0"/>
                        <a:t>Python </a:t>
                      </a:r>
                      <a:r>
                        <a:rPr lang="zh-CN" altLang="en-US" sz="1600" dirty="0"/>
                        <a:t>基本语法复习；</a:t>
                      </a:r>
                      <a:r>
                        <a:rPr lang="en-US" sz="1600" dirty="0" err="1"/>
                        <a:t>Numpy</a:t>
                      </a:r>
                      <a:r>
                        <a:rPr lang="en-US" sz="1600" dirty="0"/>
                        <a:t> </a:t>
                      </a:r>
                      <a:r>
                        <a:rPr lang="zh-CN" altLang="en-US" sz="1600" dirty="0"/>
                        <a:t>和 </a:t>
                      </a:r>
                      <a:r>
                        <a:rPr lang="en-US" sz="1600" dirty="0"/>
                        <a:t>Pandas </a:t>
                      </a:r>
                      <a:r>
                        <a:rPr lang="zh-CN" altLang="en-US" sz="1600" dirty="0"/>
                        <a:t>简介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2433567855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Pandas </a:t>
                      </a:r>
                      <a:r>
                        <a:rPr lang="zh-CN" altLang="en-US" sz="1600"/>
                        <a:t>数据结构详解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Series </a:t>
                      </a:r>
                      <a:r>
                        <a:rPr lang="zh-CN" altLang="en-US" sz="1600"/>
                        <a:t>和 </a:t>
                      </a:r>
                      <a:r>
                        <a:rPr lang="en-US" sz="1600"/>
                        <a:t>DataFrame </a:t>
                      </a:r>
                      <a:r>
                        <a:rPr lang="zh-CN" altLang="en-US" sz="1600"/>
                        <a:t>的创建、索引、切片、赋值和常用操作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3937280647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数据导入与导出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读取 </a:t>
                      </a:r>
                      <a:r>
                        <a:rPr lang="en-US" altLang="zh-CN" sz="1600"/>
                        <a:t>CSV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Excel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JSON </a:t>
                      </a:r>
                      <a:r>
                        <a:rPr lang="zh-CN" altLang="en-US" sz="1600"/>
                        <a:t>文件；保存数据；编码与格式问题处理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3987142551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缺失值与重复值处理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isnull()、dropna()、fillna() </a:t>
                      </a:r>
                      <a:r>
                        <a:rPr lang="zh-CN" altLang="en-US" sz="1600"/>
                        <a:t>使用；处理重复数据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1794456755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5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数据清洗与类型转换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字符串处理、列名规范化、数据类型转换、异常值识别与处理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3140612105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6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数据筛选与条件查询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多条件筛选、逻辑运算、</a:t>
                      </a:r>
                      <a:r>
                        <a:rPr lang="en-US" altLang="zh-CN" sz="1600"/>
                        <a:t>.query() </a:t>
                      </a:r>
                      <a:r>
                        <a:rPr lang="zh-CN" altLang="en-US" sz="1600"/>
                        <a:t>方法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2548774053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7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分组与聚合操作（</a:t>
                      </a:r>
                      <a:r>
                        <a:rPr lang="en-US" sz="1600"/>
                        <a:t>GroupBy）</a:t>
                      </a:r>
                      <a:endParaRPr 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groupby() </a:t>
                      </a:r>
                      <a:r>
                        <a:rPr lang="zh-CN" altLang="en-US" sz="1600"/>
                        <a:t>分组聚合、常见聚合函数、分组后排序与筛选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2912416597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8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数据排序与合并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sort_values()、merge()、concat() </a:t>
                      </a:r>
                      <a:r>
                        <a:rPr lang="zh-CN" altLang="en-US" sz="1600"/>
                        <a:t>的用法及实际案例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2034359001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9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数据可视化基础（</a:t>
                      </a:r>
                      <a:r>
                        <a:rPr lang="en-US" altLang="zh-CN" sz="1600"/>
                        <a:t>Matplotlib</a:t>
                      </a:r>
                      <a:r>
                        <a:rPr lang="zh-CN" altLang="en-US" sz="1600"/>
                        <a:t>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折线图、柱状图、饼图、直方图、散点图等基础图表绘制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2013960603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10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数据可视化进阶（</a:t>
                      </a:r>
                      <a:r>
                        <a:rPr lang="en-US" altLang="zh-CN" sz="1600"/>
                        <a:t>Seaborn</a:t>
                      </a:r>
                      <a:r>
                        <a:rPr lang="zh-CN" altLang="en-US" sz="1600"/>
                        <a:t>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分类图、分布图、热力图等；风格美化、子图布局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2696319578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11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描述性统计与相关性分析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均值、中位数、标准差、分位数、</a:t>
                      </a:r>
                      <a:r>
                        <a:rPr lang="en-US" altLang="zh-CN" sz="1600"/>
                        <a:t>corr() </a:t>
                      </a:r>
                      <a:r>
                        <a:rPr lang="zh-CN" altLang="en-US" sz="1600"/>
                        <a:t>相关系数、协方差等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1976943945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12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数据标准化与归一化处理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标准差标准化、</a:t>
                      </a:r>
                      <a:r>
                        <a:rPr lang="en-US" sz="1600" dirty="0"/>
                        <a:t>Min-Max</a:t>
                      </a:r>
                      <a:r>
                        <a:rPr lang="zh-CN" altLang="en-US" sz="1600" dirty="0"/>
                        <a:t>归一化、</a:t>
                      </a:r>
                      <a:r>
                        <a:rPr lang="en-US" sz="1600" dirty="0"/>
                        <a:t>Z-score </a:t>
                      </a:r>
                      <a:r>
                        <a:rPr lang="zh-CN" altLang="en-US" sz="1600" dirty="0"/>
                        <a:t>处理等方法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4096657982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13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简单线性回归建模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用 </a:t>
                      </a:r>
                      <a:r>
                        <a:rPr lang="en-US" altLang="zh-CN" sz="1600"/>
                        <a:t>scikit-learn </a:t>
                      </a:r>
                      <a:r>
                        <a:rPr lang="zh-CN" altLang="en-US" sz="1600"/>
                        <a:t>实现一元线性回归；模型训练、预测、可视化结果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449515904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14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多元回归与特征选择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多特征输入；</a:t>
                      </a:r>
                      <a:r>
                        <a:rPr lang="en-US" altLang="zh-CN" sz="1600"/>
                        <a:t>R²</a:t>
                      </a:r>
                      <a:r>
                        <a:rPr lang="zh-CN" altLang="en-US" sz="1600"/>
                        <a:t>评估；特征选择（过滤法、递归法）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995268903"/>
                  </a:ext>
                </a:extLst>
              </a:tr>
              <a:tr h="3172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15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分类模型：逻辑回归入门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逻辑回归模型构建；混淆矩阵；精度、召回率、</a:t>
                      </a:r>
                      <a:r>
                        <a:rPr lang="en-US" altLang="zh-CN" sz="1600"/>
                        <a:t>F1 </a:t>
                      </a:r>
                      <a:r>
                        <a:rPr lang="zh-CN" altLang="en-US" sz="1600"/>
                        <a:t>评分理解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2963975042"/>
                  </a:ext>
                </a:extLst>
              </a:tr>
              <a:tr h="4532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16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综合项目实践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小型数据分析项目：从数据清洗、可视化、建模到解释结果（如泰坦尼克号、房价预测等）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5667" marR="35667" marT="17833" marB="17833" anchor="ctr"/>
                </a:tc>
                <a:extLst>
                  <a:ext uri="{0D108BD9-81ED-4DB2-BD59-A6C34878D82A}">
                    <a16:rowId xmlns:a16="http://schemas.microsoft.com/office/drawing/2014/main" val="2517301539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EB090CE1-AB94-EF08-89CF-33D446432CC7}"/>
              </a:ext>
            </a:extLst>
          </p:cNvPr>
          <p:cNvSpPr txBox="1"/>
          <p:nvPr/>
        </p:nvSpPr>
        <p:spPr>
          <a:xfrm>
            <a:off x="609600" y="200025"/>
            <a:ext cx="1137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佳音</a:t>
            </a:r>
            <a:r>
              <a:rPr lang="en-US" altLang="zh-CN" sz="2800"/>
              <a:t>——</a:t>
            </a:r>
            <a:r>
              <a:rPr lang="zh-CN" altLang="en-US" sz="2800"/>
              <a:t>数据分析</a:t>
            </a:r>
            <a:r>
              <a:rPr lang="zh-CN" altLang="en-US" sz="2800" dirty="0"/>
              <a:t>课程设计</a:t>
            </a:r>
          </a:p>
        </p:txBody>
      </p:sp>
    </p:spTree>
    <p:extLst>
      <p:ext uri="{BB962C8B-B14F-4D97-AF65-F5344CB8AC3E}">
        <p14:creationId xmlns:p14="http://schemas.microsoft.com/office/powerpoint/2010/main" val="150403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2392E-F49B-6CB5-1CC5-DE63A361A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B090CE1-AB94-EF08-89CF-33D446432CC7}"/>
              </a:ext>
            </a:extLst>
          </p:cNvPr>
          <p:cNvSpPr txBox="1"/>
          <p:nvPr/>
        </p:nvSpPr>
        <p:spPr>
          <a:xfrm>
            <a:off x="2383846" y="58296"/>
            <a:ext cx="695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金融领域的数据分析课程设计</a:t>
            </a: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1FD145A-463F-4C1F-A1DA-009387A4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575958"/>
              </p:ext>
            </p:extLst>
          </p:nvPr>
        </p:nvGraphicFramePr>
        <p:xfrm>
          <a:off x="409574" y="612409"/>
          <a:ext cx="11061990" cy="56569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77635">
                  <a:extLst>
                    <a:ext uri="{9D8B030D-6E8A-4147-A177-3AD203B41FA5}">
                      <a16:colId xmlns:a16="http://schemas.microsoft.com/office/drawing/2014/main" val="2547499655"/>
                    </a:ext>
                  </a:extLst>
                </a:gridCol>
                <a:gridCol w="2587362">
                  <a:extLst>
                    <a:ext uri="{9D8B030D-6E8A-4147-A177-3AD203B41FA5}">
                      <a16:colId xmlns:a16="http://schemas.microsoft.com/office/drawing/2014/main" val="30297508"/>
                    </a:ext>
                  </a:extLst>
                </a:gridCol>
                <a:gridCol w="5138791">
                  <a:extLst>
                    <a:ext uri="{9D8B030D-6E8A-4147-A177-3AD203B41FA5}">
                      <a16:colId xmlns:a16="http://schemas.microsoft.com/office/drawing/2014/main" val="344868941"/>
                    </a:ext>
                  </a:extLst>
                </a:gridCol>
                <a:gridCol w="1458202">
                  <a:extLst>
                    <a:ext uri="{9D8B030D-6E8A-4147-A177-3AD203B41FA5}">
                      <a16:colId xmlns:a16="http://schemas.microsoft.com/office/drawing/2014/main" val="4113714172"/>
                    </a:ext>
                  </a:extLst>
                </a:gridCol>
              </a:tblGrid>
              <a:tr h="242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课时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课程名称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授课内容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授课方式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3319633178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基础语法入门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变量、数据类型、条件语句、循环、列表字典等基本语法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4222226367"/>
                  </a:ext>
                </a:extLst>
              </a:tr>
              <a:tr h="236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函数与文件操作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自定义函数、模块导入、文本</a:t>
                      </a: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/CSV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文件的读写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257162585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Numpy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在金融中的应用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Numpy</a:t>
                      </a:r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数组操作、向量化计算、收益率和波动率计算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2790200614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Pandas</a:t>
                      </a:r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入门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Series </a:t>
                      </a:r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 </a:t>
                      </a:r>
                      <a:r>
                        <a:rPr lang="en-US" sz="14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DataFrame</a:t>
                      </a:r>
                      <a:r>
                        <a:rPr 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基础结构、导入导出、查看数据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2984040754"/>
                  </a:ext>
                </a:extLst>
              </a:tr>
              <a:tr h="236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Pandas</a:t>
                      </a:r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数据清洗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缺失值处理、重复值处理、数据类型转换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3980574720"/>
                  </a:ext>
                </a:extLst>
              </a:tr>
              <a:tr h="236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Pandas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数据筛选与分组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条件筛选、</a:t>
                      </a:r>
                      <a:r>
                        <a:rPr lang="en-US" altLang="zh-CN" sz="1400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groupby</a:t>
                      </a:r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聚合、排序、去重等操作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1143313104"/>
                  </a:ext>
                </a:extLst>
              </a:tr>
              <a:tr h="236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Pandas</a:t>
                      </a:r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数据变换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apply/map/lambda、</a:t>
                      </a:r>
                      <a:r>
                        <a:rPr lang="zh-CN" altLang="en-US" sz="14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字符串处理、多索引处理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2725752034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时间序列数据处理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时间索引、重采样、移动窗口、对齐、</a:t>
                      </a:r>
                      <a:r>
                        <a:rPr lang="en-US" altLang="zh-CN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shift</a:t>
                      </a:r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与滞后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4059882476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数据库数据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wind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oracle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等主流数据库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1535064093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数据源获取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如何获取金融领域各种数据源</a:t>
                      </a:r>
                      <a:endParaRPr lang="en-US" altLang="zh-CN" sz="14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自动化、爬虫部分技巧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384197454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数据可视化基础和进阶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Matplotlib</a:t>
                      </a:r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绘图（趋势线、</a:t>
                      </a:r>
                      <a:r>
                        <a:rPr lang="en-US" altLang="zh-CN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线图、叠图等）使用</a:t>
                      </a:r>
                      <a:r>
                        <a:rPr lang="en-US" altLang="zh-CN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Seaborn</a:t>
                      </a:r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进行金融数据关系探索、热力图等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686956567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金融常用指标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收益率、对数收益、波动率、夏普比率、相关系数等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923057114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金融分析基础模型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线性回归、逻辑回归、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ARIMA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等初级建模（偏数据分析用途）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648221432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投资策略与选股逻辑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合并介绍常用策略：因子模型、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ETF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筛选、组合分析等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1732792660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项目实战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：宏观金融数据分析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对利率、汇率、通胀等时间序列数据进行分析与可视化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3711282298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项目实战</a:t>
                      </a:r>
                      <a:r>
                        <a:rPr lang="en-US" altLang="zh-CN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：股票等数据清洗与分析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构建一个分析单只或多只股票历史表现的报告</a:t>
                      </a:r>
                    </a:p>
                  </a:txBody>
                  <a:tcPr marL="30429" marR="30429" marT="15214" marB="152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远程</a:t>
                      </a:r>
                    </a:p>
                  </a:txBody>
                  <a:tcPr marL="30429" marR="30429" marT="15214" marB="15214" anchor="ctr"/>
                </a:tc>
                <a:extLst>
                  <a:ext uri="{0D108BD9-81ED-4DB2-BD59-A6C34878D82A}">
                    <a16:rowId xmlns:a16="http://schemas.microsoft.com/office/drawing/2014/main" val="2977287881"/>
                  </a:ext>
                </a:extLst>
              </a:tr>
            </a:tbl>
          </a:graphicData>
        </a:graphic>
      </p:graphicFrame>
      <p:pic>
        <p:nvPicPr>
          <p:cNvPr id="1036" name="Picture 12" descr="https://ragdollcoder.github.io/img/logo.png">
            <a:extLst>
              <a:ext uri="{FF2B5EF4-FFF2-40B4-BE49-F238E27FC236}">
                <a16:creationId xmlns:a16="http://schemas.microsoft.com/office/drawing/2014/main" id="{CDFECB82-2902-4117-978E-57ACDFF1D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752" y="6314860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8CE935C1-553A-46A4-BB00-F94C55B04441}"/>
              </a:ext>
            </a:extLst>
          </p:cNvPr>
          <p:cNvSpPr txBox="1"/>
          <p:nvPr/>
        </p:nvSpPr>
        <p:spPr>
          <a:xfrm>
            <a:off x="9264072" y="6437821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92830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2392E-F49B-6CB5-1CC5-DE63A361A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EB090CE1-AB94-EF08-89CF-33D446432CC7}"/>
              </a:ext>
            </a:extLst>
          </p:cNvPr>
          <p:cNvSpPr txBox="1"/>
          <p:nvPr/>
        </p:nvSpPr>
        <p:spPr>
          <a:xfrm>
            <a:off x="2383846" y="58296"/>
            <a:ext cx="695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佳音</a:t>
            </a:r>
            <a:r>
              <a:rPr lang="en-US" altLang="zh-CN" sz="2800"/>
              <a:t>2023——</a:t>
            </a:r>
            <a:r>
              <a:rPr lang="zh-CN" altLang="en-US" sz="2800" dirty="0"/>
              <a:t>数据分析课程设计</a:t>
            </a: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1FD145A-463F-4C1F-A1DA-009387A4F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99535"/>
              </p:ext>
            </p:extLst>
          </p:nvPr>
        </p:nvGraphicFramePr>
        <p:xfrm>
          <a:off x="409574" y="612409"/>
          <a:ext cx="11061990" cy="5682684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877635">
                  <a:extLst>
                    <a:ext uri="{9D8B030D-6E8A-4147-A177-3AD203B41FA5}">
                      <a16:colId xmlns:a16="http://schemas.microsoft.com/office/drawing/2014/main" val="2547499655"/>
                    </a:ext>
                  </a:extLst>
                </a:gridCol>
                <a:gridCol w="2587362">
                  <a:extLst>
                    <a:ext uri="{9D8B030D-6E8A-4147-A177-3AD203B41FA5}">
                      <a16:colId xmlns:a16="http://schemas.microsoft.com/office/drawing/2014/main" val="30297508"/>
                    </a:ext>
                  </a:extLst>
                </a:gridCol>
                <a:gridCol w="5138791">
                  <a:extLst>
                    <a:ext uri="{9D8B030D-6E8A-4147-A177-3AD203B41FA5}">
                      <a16:colId xmlns:a16="http://schemas.microsoft.com/office/drawing/2014/main" val="344868941"/>
                    </a:ext>
                  </a:extLst>
                </a:gridCol>
                <a:gridCol w="1458202">
                  <a:extLst>
                    <a:ext uri="{9D8B030D-6E8A-4147-A177-3AD203B41FA5}">
                      <a16:colId xmlns:a16="http://schemas.microsoft.com/office/drawing/2014/main" val="4113714172"/>
                    </a:ext>
                  </a:extLst>
                </a:gridCol>
              </a:tblGrid>
              <a:tr h="242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课时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课程名称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授课内容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授课方式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633178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Python</a:t>
                      </a:r>
                      <a:r>
                        <a:rPr lang="zh-CN" altLang="en-US" sz="1200"/>
                        <a:t>基础入门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变量、数据类型、运算符、基本语法、控制流（</a:t>
                      </a:r>
                      <a:r>
                        <a:rPr lang="en-US" altLang="zh-CN" sz="1200"/>
                        <a:t>if</a:t>
                      </a:r>
                      <a:r>
                        <a:rPr lang="zh-CN" altLang="en-US" sz="1200"/>
                        <a:t>、</a:t>
                      </a:r>
                      <a:r>
                        <a:rPr lang="en-US" altLang="zh-CN" sz="1200"/>
                        <a:t>for</a:t>
                      </a:r>
                      <a:r>
                        <a:rPr lang="zh-CN" altLang="en-US" sz="1200"/>
                        <a:t>、</a:t>
                      </a:r>
                      <a:r>
                        <a:rPr lang="en-US" altLang="zh-CN" sz="1200"/>
                        <a:t>while</a:t>
                      </a:r>
                      <a:r>
                        <a:rPr lang="zh-CN" altLang="en-US" sz="120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226367"/>
                  </a:ext>
                </a:extLst>
              </a:tr>
              <a:tr h="236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函数与数据结构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函数定义与调用、列表、字典、集合、元组等数据结构操作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62585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Numpy</a:t>
                      </a:r>
                      <a:r>
                        <a:rPr lang="zh-CN" altLang="en-US" sz="1200"/>
                        <a:t>入门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数组创建、索引、切片、数组运算、广播机制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200614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4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Pandas</a:t>
                      </a:r>
                      <a:r>
                        <a:rPr lang="zh-CN" altLang="en-US" sz="1200"/>
                        <a:t>基础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DataFrame</a:t>
                      </a:r>
                      <a:r>
                        <a:rPr lang="zh-CN" altLang="en-US" sz="1200" dirty="0"/>
                        <a:t>与</a:t>
                      </a:r>
                      <a:r>
                        <a:rPr lang="en-US" sz="1200" dirty="0"/>
                        <a:t>Series</a:t>
                      </a:r>
                      <a:r>
                        <a:rPr lang="zh-CN" altLang="en-US" sz="1200" dirty="0"/>
                        <a:t>操作、数据读取（</a:t>
                      </a:r>
                      <a:r>
                        <a:rPr lang="en-US" sz="1200" dirty="0"/>
                        <a:t>CSV/Excel）、</a:t>
                      </a:r>
                      <a:r>
                        <a:rPr lang="zh-CN" altLang="en-US" sz="1200" dirty="0"/>
                        <a:t>基本预览与选取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040754"/>
                  </a:ext>
                </a:extLst>
              </a:tr>
              <a:tr h="236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5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Pandas</a:t>
                      </a:r>
                      <a:r>
                        <a:rPr lang="zh-CN" altLang="en-US" sz="1200"/>
                        <a:t>进阶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缺失值处理、重复值处理、字符串处理、数据类型转换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74720"/>
                  </a:ext>
                </a:extLst>
              </a:tr>
              <a:tr h="236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6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数据清洗与预处理实战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数据清洗完整流程：缺失、异常值处理、标准化、哑变量转换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313104"/>
                  </a:ext>
                </a:extLst>
              </a:tr>
              <a:tr h="236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7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数据可视化基础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使用</a:t>
                      </a:r>
                      <a:r>
                        <a:rPr lang="en-US" altLang="zh-CN" sz="1200" dirty="0"/>
                        <a:t>Matplotlib</a:t>
                      </a:r>
                      <a:r>
                        <a:rPr lang="zh-CN" altLang="en-US" sz="1200" dirty="0"/>
                        <a:t>绘制折线图、柱状图、饼图、散点图等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752034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8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数据可视化进阶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使用</a:t>
                      </a:r>
                      <a:r>
                        <a:rPr lang="en-US" altLang="zh-CN" sz="1200" dirty="0"/>
                        <a:t>Seaborn</a:t>
                      </a:r>
                      <a:r>
                        <a:rPr lang="zh-CN" altLang="en-US" sz="1200" dirty="0"/>
                        <a:t>进行分布图、热力图、箱型图等统计图绘制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82476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9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描述性统计分析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平均值、中位数、方差、标准差、相关性分析等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064093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10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假设检验与显著性分析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</a:t>
                      </a:r>
                      <a:r>
                        <a:rPr lang="zh-CN" altLang="en-US" sz="1200" dirty="0"/>
                        <a:t>检验、卡方检验、</a:t>
                      </a:r>
                      <a:r>
                        <a:rPr lang="en-US" altLang="zh-CN" sz="1200" dirty="0"/>
                        <a:t>p</a:t>
                      </a:r>
                      <a:r>
                        <a:rPr lang="zh-CN" altLang="en-US" sz="1200" dirty="0"/>
                        <a:t>值解读、置信区间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97454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11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数据分析项目实战</a:t>
                      </a:r>
                      <a:r>
                        <a:rPr lang="en-US" altLang="zh-CN" sz="12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项目案例：数据清洗 </a:t>
                      </a:r>
                      <a:r>
                        <a:rPr lang="en-US" altLang="zh-CN" sz="1200"/>
                        <a:t>+ </a:t>
                      </a:r>
                      <a:r>
                        <a:rPr lang="zh-CN" altLang="en-US" sz="1200"/>
                        <a:t>可视化 </a:t>
                      </a:r>
                      <a:r>
                        <a:rPr lang="en-US" altLang="zh-CN" sz="1200"/>
                        <a:t>+ </a:t>
                      </a:r>
                      <a:r>
                        <a:rPr lang="zh-CN" altLang="en-US" sz="1200"/>
                        <a:t>简单统计分析报告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956567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12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Scikit-Learn</a:t>
                      </a:r>
                      <a:r>
                        <a:rPr lang="zh-CN" altLang="en-US" sz="1200"/>
                        <a:t>入门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特征与标签、训练集测试集划分、常用模型</a:t>
                      </a:r>
                      <a:r>
                        <a:rPr lang="en-US" altLang="zh-CN" sz="1200" dirty="0"/>
                        <a:t>API</a:t>
                      </a:r>
                      <a:r>
                        <a:rPr lang="zh-CN" altLang="en-US" sz="1200" dirty="0"/>
                        <a:t>介绍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057114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13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回归模型实战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线性回归、多项式回归、评估指标（</a:t>
                      </a:r>
                      <a:r>
                        <a:rPr lang="en-US" altLang="zh-CN" sz="1200"/>
                        <a:t>MSE</a:t>
                      </a:r>
                      <a:r>
                        <a:rPr lang="zh-CN" altLang="en-US" sz="1200"/>
                        <a:t>、</a:t>
                      </a:r>
                      <a:r>
                        <a:rPr lang="en-US" altLang="zh-CN" sz="1200"/>
                        <a:t>R²</a:t>
                      </a:r>
                      <a:r>
                        <a:rPr lang="zh-CN" altLang="en-US" sz="120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221432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14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分类模型实战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KNN</a:t>
                      </a:r>
                      <a:r>
                        <a:rPr lang="zh-CN" altLang="en-US" sz="1200" dirty="0"/>
                        <a:t>、逻辑回归、决策树、模型评估指标（准确率、混淆矩阵）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792660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15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模型调参与交叉验证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网格搜索、交叉验证、</a:t>
                      </a:r>
                      <a:r>
                        <a:rPr lang="en-US" sz="1200"/>
                        <a:t>Pipeline</a:t>
                      </a:r>
                      <a:r>
                        <a:rPr lang="zh-CN" altLang="en-US" sz="1200"/>
                        <a:t>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282298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16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数据分析项目实战</a:t>
                      </a:r>
                      <a:r>
                        <a:rPr lang="en-US" altLang="zh-CN" sz="12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项目案例：完整流程 </a:t>
                      </a:r>
                      <a:r>
                        <a:rPr lang="en-US" altLang="zh-CN" sz="1200"/>
                        <a:t>+ </a:t>
                      </a:r>
                      <a:r>
                        <a:rPr lang="zh-CN" altLang="en-US" sz="1200"/>
                        <a:t>模型选择 </a:t>
                      </a:r>
                      <a:r>
                        <a:rPr lang="en-US" altLang="zh-CN" sz="1200"/>
                        <a:t>+ </a:t>
                      </a:r>
                      <a:r>
                        <a:rPr lang="zh-CN" altLang="en-US" sz="1200"/>
                        <a:t>参数调优 </a:t>
                      </a:r>
                      <a:r>
                        <a:rPr lang="en-US" altLang="zh-CN" sz="1200"/>
                        <a:t>+ </a:t>
                      </a:r>
                      <a:r>
                        <a:rPr lang="zh-CN" altLang="en-US" sz="1200"/>
                        <a:t>汇报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287881"/>
                  </a:ext>
                </a:extLst>
              </a:tr>
            </a:tbl>
          </a:graphicData>
        </a:graphic>
      </p:graphicFrame>
      <p:pic>
        <p:nvPicPr>
          <p:cNvPr id="1036" name="Picture 12" descr="https://ragdollcoder.github.io/img/logo.png">
            <a:extLst>
              <a:ext uri="{FF2B5EF4-FFF2-40B4-BE49-F238E27FC236}">
                <a16:creationId xmlns:a16="http://schemas.microsoft.com/office/drawing/2014/main" id="{CDFECB82-2902-4117-978E-57ACDFF1D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152" y="6325986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8CE935C1-553A-46A4-BB00-F94C55B04441}"/>
              </a:ext>
            </a:extLst>
          </p:cNvPr>
          <p:cNvSpPr txBox="1"/>
          <p:nvPr/>
        </p:nvSpPr>
        <p:spPr>
          <a:xfrm>
            <a:off x="9168822" y="6494420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69493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1FFCA-115B-70CD-0D3A-2BD51D04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B41E4CDF-ED9B-D070-5DF5-D7CD4DAAF8EA}"/>
              </a:ext>
            </a:extLst>
          </p:cNvPr>
          <p:cNvSpPr txBox="1"/>
          <p:nvPr/>
        </p:nvSpPr>
        <p:spPr>
          <a:xfrm>
            <a:off x="2383846" y="58296"/>
            <a:ext cx="695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佳音</a:t>
            </a:r>
            <a:r>
              <a:rPr lang="en-US" altLang="zh-CN" sz="2800" dirty="0"/>
              <a:t>2023</a:t>
            </a:r>
            <a:r>
              <a:rPr lang="zh-CN" altLang="en-US" sz="2800" dirty="0"/>
              <a:t>课程研发过程</a:t>
            </a: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5E4EACC5-DE48-9303-27B2-ADA35945A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10145"/>
              </p:ext>
            </p:extLst>
          </p:nvPr>
        </p:nvGraphicFramePr>
        <p:xfrm>
          <a:off x="409574" y="612409"/>
          <a:ext cx="11061990" cy="801624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907949">
                  <a:extLst>
                    <a:ext uri="{9D8B030D-6E8A-4147-A177-3AD203B41FA5}">
                      <a16:colId xmlns:a16="http://schemas.microsoft.com/office/drawing/2014/main" val="2547499655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30297508"/>
                    </a:ext>
                  </a:extLst>
                </a:gridCol>
                <a:gridCol w="2753032">
                  <a:extLst>
                    <a:ext uri="{9D8B030D-6E8A-4147-A177-3AD203B41FA5}">
                      <a16:colId xmlns:a16="http://schemas.microsoft.com/office/drawing/2014/main" val="344868941"/>
                    </a:ext>
                  </a:extLst>
                </a:gridCol>
                <a:gridCol w="6004829">
                  <a:extLst>
                    <a:ext uri="{9D8B030D-6E8A-4147-A177-3AD203B41FA5}">
                      <a16:colId xmlns:a16="http://schemas.microsoft.com/office/drawing/2014/main" val="4113714172"/>
                    </a:ext>
                  </a:extLst>
                </a:gridCol>
              </a:tblGrid>
              <a:tr h="2427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课时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课程名称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授课内容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授课方式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633178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Python</a:t>
                      </a:r>
                      <a:r>
                        <a:rPr lang="zh-CN" altLang="en-US" sz="1200"/>
                        <a:t>基础入门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变量、数据类型、运算符、基本语法、控制流（</a:t>
                      </a:r>
                      <a:r>
                        <a:rPr lang="en-US" altLang="zh-CN" sz="1200"/>
                        <a:t>if</a:t>
                      </a:r>
                      <a:r>
                        <a:rPr lang="zh-CN" altLang="en-US" sz="1200"/>
                        <a:t>、</a:t>
                      </a:r>
                      <a:r>
                        <a:rPr lang="en-US" altLang="zh-CN" sz="1200"/>
                        <a:t>for</a:t>
                      </a:r>
                      <a:r>
                        <a:rPr lang="zh-CN" altLang="en-US" sz="1200"/>
                        <a:t>、</a:t>
                      </a:r>
                      <a:r>
                        <a:rPr lang="en-US" altLang="zh-CN" sz="1200"/>
                        <a:t>while</a:t>
                      </a:r>
                      <a:r>
                        <a:rPr lang="zh-CN" altLang="en-US" sz="120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hlinkClick r:id="rId2"/>
                        </a:rPr>
                        <a:t>https://www.bilibili.com/video/BV1Sz4y1U77N/</a:t>
                      </a:r>
                      <a:r>
                        <a:rPr lang="en-US" altLang="zh-CN" sz="1200" dirty="0"/>
                        <a:t> 20</a:t>
                      </a:r>
                      <a:r>
                        <a:rPr lang="zh-CN" altLang="en-US" sz="1200" dirty="0"/>
                        <a:t>分钟复习基础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226367"/>
                  </a:ext>
                </a:extLst>
              </a:tr>
              <a:tr h="236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函数与数据结构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函数定义与调用、列表、字典、集合、元组等数据结构操作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hlinkClick r:id="rId3"/>
                        </a:rPr>
                        <a:t>https://www.bilibili.com/video/BV15S4y1L7ek/</a:t>
                      </a:r>
                      <a:r>
                        <a:rPr lang="en-US" altLang="zh-CN" sz="1200" dirty="0"/>
                        <a:t> </a:t>
                      </a:r>
                      <a:r>
                        <a:rPr lang="zh-CN" altLang="en-US" sz="1200" dirty="0"/>
                        <a:t>和</a:t>
                      </a:r>
                      <a:r>
                        <a:rPr lang="en-US" altLang="zh-CN" sz="1200" dirty="0">
                          <a:hlinkClick r:id="rId4"/>
                        </a:rPr>
                        <a:t>https://www.bilibili.com/video/BV1CJ411Q7Cp/</a:t>
                      </a:r>
                      <a:r>
                        <a:rPr lang="zh-CN" altLang="en-US" sz="1200" dirty="0"/>
                        <a:t>和</a:t>
                      </a:r>
                      <a:r>
                        <a:rPr lang="en-US" altLang="zh-CN" sz="1200" dirty="0"/>
                        <a:t>https://www.bilibili.com/video/BV1ehK3zpEfa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62585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3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Numpy</a:t>
                      </a:r>
                      <a:r>
                        <a:rPr lang="zh-CN" altLang="en-US" sz="1200"/>
                        <a:t>入门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数组创建、索引、切片、数组运算、广播机制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https://www.bilibili.com/video/BV14pNszGEqf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200614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4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Pandas</a:t>
                      </a:r>
                      <a:r>
                        <a:rPr lang="zh-CN" altLang="en-US" sz="1200"/>
                        <a:t>基础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DataFrame</a:t>
                      </a:r>
                      <a:r>
                        <a:rPr lang="zh-CN" altLang="en-US" sz="1200" dirty="0"/>
                        <a:t>与</a:t>
                      </a:r>
                      <a:r>
                        <a:rPr lang="en-US" sz="1200" dirty="0"/>
                        <a:t>Series</a:t>
                      </a:r>
                      <a:r>
                        <a:rPr lang="zh-CN" altLang="en-US" sz="1200" dirty="0"/>
                        <a:t>操作、数据读取（</a:t>
                      </a:r>
                      <a:r>
                        <a:rPr lang="en-US" sz="1200" dirty="0"/>
                        <a:t>CSV/Excel）、</a:t>
                      </a:r>
                      <a:r>
                        <a:rPr lang="zh-CN" altLang="en-US" sz="1200" dirty="0"/>
                        <a:t>基本预览与选取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https://www.bilibili.com/video/BV14pNszGEqf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040754"/>
                  </a:ext>
                </a:extLst>
              </a:tr>
              <a:tr h="236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5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Pandas</a:t>
                      </a:r>
                      <a:r>
                        <a:rPr lang="zh-CN" altLang="en-US" sz="1200"/>
                        <a:t>进阶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缺失值处理、重复值处理、字符串处理、数据类型转换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https://www.bilibili.com/video/BV14pNszGEqf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74720"/>
                  </a:ext>
                </a:extLst>
              </a:tr>
              <a:tr h="236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6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数据清洗与预处理实战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数据清洗完整流程：缺失、异常值处理、标准化、哑变量转换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https://www.bilibili.com/video/BV14pNszGEqf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313104"/>
                  </a:ext>
                </a:extLst>
              </a:tr>
              <a:tr h="2361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7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数据可视化基础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使用</a:t>
                      </a:r>
                      <a:r>
                        <a:rPr lang="en-US" altLang="zh-CN" sz="1200" dirty="0"/>
                        <a:t>Matplotlib</a:t>
                      </a:r>
                      <a:r>
                        <a:rPr lang="zh-CN" altLang="en-US" sz="1200" dirty="0"/>
                        <a:t>绘制折线图、柱状图、饼图、散点图等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hlinkClick r:id="rId5"/>
                        </a:rPr>
                        <a:t>https://www.bilibili.com/video/BV14pNszGEqf</a:t>
                      </a:r>
                      <a:r>
                        <a:rPr lang="en-US" altLang="zh-CN" sz="1200" dirty="0"/>
                        <a:t> </a:t>
                      </a:r>
                      <a:r>
                        <a:rPr lang="en-US" altLang="zh-CN" sz="1200" dirty="0">
                          <a:hlinkClick r:id="rId2"/>
                        </a:rPr>
                        <a:t>https://www.bilibili.com/video/BV1Sz4y1U77N/</a:t>
                      </a:r>
                      <a:r>
                        <a:rPr lang="en-US" altLang="zh-CN" sz="1200" dirty="0"/>
                        <a:t> 13</a:t>
                      </a:r>
                      <a:r>
                        <a:rPr lang="zh-CN" altLang="en-US" sz="1200" dirty="0"/>
                        <a:t>分钟的</a:t>
                      </a:r>
                      <a:r>
                        <a:rPr lang="en-US" altLang="zh-CN" sz="1200" dirty="0"/>
                        <a:t>matplotlib https://www.bilibili.com/video/BV16T4y1B74A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52034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8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数据可视化进阶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使用</a:t>
                      </a:r>
                      <a:r>
                        <a:rPr lang="en-US" altLang="zh-CN" sz="1200" dirty="0"/>
                        <a:t>Seaborn</a:t>
                      </a:r>
                      <a:r>
                        <a:rPr lang="zh-CN" altLang="en-US" sz="1200" dirty="0"/>
                        <a:t>进行分布图、热力图、箱型图等统计图绘制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82476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9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描述性统计分析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平均值、中位数、方差、标准差、相关性分析等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064093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10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假设检验与显著性分析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</a:t>
                      </a:r>
                      <a:r>
                        <a:rPr lang="zh-CN" altLang="en-US" sz="1200" dirty="0"/>
                        <a:t>检验、卡方检验、</a:t>
                      </a:r>
                      <a:r>
                        <a:rPr lang="en-US" altLang="zh-CN" sz="1200" dirty="0"/>
                        <a:t>p</a:t>
                      </a:r>
                      <a:r>
                        <a:rPr lang="zh-CN" altLang="en-US" sz="1200" dirty="0"/>
                        <a:t>值解读、置信区间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97454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11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数据分析项目实战</a:t>
                      </a:r>
                      <a:r>
                        <a:rPr lang="en-US" altLang="zh-CN" sz="12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项目案例：数据清洗 </a:t>
                      </a:r>
                      <a:r>
                        <a:rPr lang="en-US" altLang="zh-CN" sz="1200"/>
                        <a:t>+ </a:t>
                      </a:r>
                      <a:r>
                        <a:rPr lang="zh-CN" altLang="en-US" sz="1200"/>
                        <a:t>可视化 </a:t>
                      </a:r>
                      <a:r>
                        <a:rPr lang="en-US" altLang="zh-CN" sz="1200"/>
                        <a:t>+ </a:t>
                      </a:r>
                      <a:r>
                        <a:rPr lang="zh-CN" altLang="en-US" sz="1200"/>
                        <a:t>简单统计分析报告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956567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12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Scikit-Learn</a:t>
                      </a:r>
                      <a:r>
                        <a:rPr lang="zh-CN" altLang="en-US" sz="1200"/>
                        <a:t>入门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特征与标签、训练集测试集划分、常用模型</a:t>
                      </a:r>
                      <a:r>
                        <a:rPr lang="en-US" altLang="zh-CN" sz="1200" dirty="0"/>
                        <a:t>API</a:t>
                      </a:r>
                      <a:r>
                        <a:rPr lang="zh-CN" altLang="en-US" sz="1200" dirty="0"/>
                        <a:t>介绍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057114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13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回归模型实战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线性回归、多项式回归、评估指标（</a:t>
                      </a:r>
                      <a:r>
                        <a:rPr lang="en-US" altLang="zh-CN" sz="1200"/>
                        <a:t>MSE</a:t>
                      </a:r>
                      <a:r>
                        <a:rPr lang="zh-CN" altLang="en-US" sz="1200"/>
                        <a:t>、</a:t>
                      </a:r>
                      <a:r>
                        <a:rPr lang="en-US" altLang="zh-CN" sz="1200"/>
                        <a:t>R²</a:t>
                      </a:r>
                      <a:r>
                        <a:rPr lang="zh-CN" altLang="en-US" sz="120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21432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14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分类模型实战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KNN</a:t>
                      </a:r>
                      <a:r>
                        <a:rPr lang="zh-CN" altLang="en-US" sz="1200" dirty="0"/>
                        <a:t>、逻辑回归、决策树、模型评估指标（准确率、混淆矩阵）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92660"/>
                  </a:ext>
                </a:extLst>
              </a:tr>
              <a:tr h="3373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15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模型调参与交叉验证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网格搜索、交叉验证、</a:t>
                      </a:r>
                      <a:r>
                        <a:rPr lang="en-US" sz="1200"/>
                        <a:t>Pipeline</a:t>
                      </a:r>
                      <a:r>
                        <a:rPr lang="zh-CN" altLang="en-US" sz="1200"/>
                        <a:t>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282298"/>
                  </a:ext>
                </a:extLst>
              </a:tr>
              <a:tr h="404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第</a:t>
                      </a:r>
                      <a:r>
                        <a:rPr lang="en-US" altLang="zh-CN" sz="1200"/>
                        <a:t>16</a:t>
                      </a:r>
                      <a:r>
                        <a:rPr lang="zh-CN" altLang="en-US" sz="1200"/>
                        <a:t>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数据分析项目实战</a:t>
                      </a:r>
                      <a:r>
                        <a:rPr lang="en-US" altLang="zh-CN" sz="12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项目案例：完整流程 </a:t>
                      </a:r>
                      <a:r>
                        <a:rPr lang="en-US" altLang="zh-CN" sz="1200"/>
                        <a:t>+ </a:t>
                      </a:r>
                      <a:r>
                        <a:rPr lang="zh-CN" altLang="en-US" sz="1200"/>
                        <a:t>模型选择 </a:t>
                      </a:r>
                      <a:r>
                        <a:rPr lang="en-US" altLang="zh-CN" sz="1200"/>
                        <a:t>+ </a:t>
                      </a:r>
                      <a:r>
                        <a:rPr lang="zh-CN" altLang="en-US" sz="1200"/>
                        <a:t>参数调优 </a:t>
                      </a:r>
                      <a:r>
                        <a:rPr lang="en-US" altLang="zh-CN" sz="1200"/>
                        <a:t>+ </a:t>
                      </a:r>
                      <a:r>
                        <a:rPr lang="zh-CN" altLang="en-US" sz="1200"/>
                        <a:t>汇报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远程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287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42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21AF9-CBC4-4283-BA9C-071BFBD9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D0715F-41F7-1C5D-F839-025EEEC1F1B9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28251D6-C1DF-A174-A65C-69EDF739A5B0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9F931E3D-935A-37AC-B164-103542EFC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EB51D6-DA5C-0205-CE70-BF763E9B9794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124865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7300A-6961-0B93-64DE-E372397E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790CEF-9A22-0CF3-FCBE-BC2D394A1360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2F80119-246C-8670-B7C6-0F9D83632F2E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110AEFBA-8843-966F-C532-C94736FFC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829510-1C8C-2524-3D85-6E8910D482B2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284273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25A27-2495-70F9-6E8F-787FCB5F7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4B5F53-9C35-4DBB-3984-77F0AC709BE5}"/>
              </a:ext>
            </a:extLst>
          </p:cNvPr>
          <p:cNvGraphicFramePr>
            <a:graphicFrameLocks noGrp="1"/>
          </p:cNvGraphicFramePr>
          <p:nvPr/>
        </p:nvGraphicFramePr>
        <p:xfrm>
          <a:off x="1076325" y="870760"/>
          <a:ext cx="10257848" cy="51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7698">
                  <a:extLst>
                    <a:ext uri="{9D8B030D-6E8A-4147-A177-3AD203B41FA5}">
                      <a16:colId xmlns:a16="http://schemas.microsoft.com/office/drawing/2014/main" val="1615752054"/>
                    </a:ext>
                  </a:extLst>
                </a:gridCol>
                <a:gridCol w="2968855">
                  <a:extLst>
                    <a:ext uri="{9D8B030D-6E8A-4147-A177-3AD203B41FA5}">
                      <a16:colId xmlns:a16="http://schemas.microsoft.com/office/drawing/2014/main" val="878778988"/>
                    </a:ext>
                  </a:extLst>
                </a:gridCol>
                <a:gridCol w="2943019">
                  <a:extLst>
                    <a:ext uri="{9D8B030D-6E8A-4147-A177-3AD203B41FA5}">
                      <a16:colId xmlns:a16="http://schemas.microsoft.com/office/drawing/2014/main" val="2009123605"/>
                    </a:ext>
                  </a:extLst>
                </a:gridCol>
                <a:gridCol w="2438276">
                  <a:extLst>
                    <a:ext uri="{9D8B030D-6E8A-4147-A177-3AD203B41FA5}">
                      <a16:colId xmlns:a16="http://schemas.microsoft.com/office/drawing/2014/main" val="3139793655"/>
                    </a:ext>
                  </a:extLst>
                </a:gridCol>
              </a:tblGrid>
              <a:tr h="4476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课程名称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授课内容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实际上课日期记录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39885"/>
                  </a:ext>
                </a:extLst>
              </a:tr>
              <a:tr h="558457">
                <a:tc>
                  <a:txBody>
                    <a:bodyPr/>
                    <a:lstStyle/>
                    <a:p>
                      <a:r>
                        <a:rPr lang="zh-CN" altLang="en-US"/>
                        <a:t>课时一（两节课）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基础语法、工具和操作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IDE</a:t>
                      </a:r>
                      <a:r>
                        <a:rPr lang="zh-CN" altLang="en-US"/>
                        <a:t>的使用，基础语法，基础数据结构</a:t>
                      </a:r>
                      <a:r>
                        <a:rPr lang="en-US" altLang="zh-CN"/>
                        <a:t>List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pip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807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课时二（两节课）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文件操作基础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文件读写等基础系列问题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482433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课时三（两节课）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常用</a:t>
                      </a:r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标准库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os,sys,urllib,request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8090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课时四（两节课）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异常处理和函数编程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函数式编程体系和异常捕获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81465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课时五（两节课）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面向对象编程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对象的属性、方法、实例化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5797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课时六（两节课）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正则表达式和版本控制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正则语法、用法和</a:t>
                      </a:r>
                      <a:r>
                        <a:rPr lang="en-US" altLang="zh-CN"/>
                        <a:t>git</a:t>
                      </a:r>
                      <a:r>
                        <a:rPr lang="zh-CN" altLang="en-US"/>
                        <a:t>用法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06127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课时七（两节课）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csv</a:t>
                      </a:r>
                      <a:r>
                        <a:rPr lang="zh-CN" altLang="en-US"/>
                        <a:t>处理基础知识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24088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课时八（两节课）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数据分析基础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数据分析常用方法和技巧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4758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课时九（两节课）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爬虫技术入门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较难，到时候调整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40132"/>
                  </a:ext>
                </a:extLst>
              </a:tr>
              <a:tr h="447640">
                <a:tc>
                  <a:txBody>
                    <a:bodyPr/>
                    <a:lstStyle/>
                    <a:p>
                      <a:r>
                        <a:rPr lang="zh-CN" altLang="en-US"/>
                        <a:t>课时十（两节课）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Python</a:t>
                      </a:r>
                      <a:r>
                        <a:rPr lang="zh-CN" altLang="en-US"/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做一些实操项目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99603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8D51A5A-DFDC-EE97-6344-BB6B4AC392A8}"/>
              </a:ext>
            </a:extLst>
          </p:cNvPr>
          <p:cNvSpPr txBox="1"/>
          <p:nvPr/>
        </p:nvSpPr>
        <p:spPr>
          <a:xfrm>
            <a:off x="123825" y="123825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强化学习</a:t>
            </a:r>
          </a:p>
        </p:txBody>
      </p:sp>
      <p:pic>
        <p:nvPicPr>
          <p:cNvPr id="4" name="Picture 12" descr="https://ragdollcoder.github.io/img/logo.png">
            <a:extLst>
              <a:ext uri="{FF2B5EF4-FFF2-40B4-BE49-F238E27FC236}">
                <a16:creationId xmlns:a16="http://schemas.microsoft.com/office/drawing/2014/main" id="{38FC1407-3AB1-AC73-1AF7-9E2775B6D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77" y="6130458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AB37DA-3C44-7095-B118-C9139BE60C4D}"/>
              </a:ext>
            </a:extLst>
          </p:cNvPr>
          <p:cNvSpPr txBox="1"/>
          <p:nvPr/>
        </p:nvSpPr>
        <p:spPr>
          <a:xfrm>
            <a:off x="8854497" y="6253419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</p:spTree>
    <p:extLst>
      <p:ext uri="{BB962C8B-B14F-4D97-AF65-F5344CB8AC3E}">
        <p14:creationId xmlns:p14="http://schemas.microsoft.com/office/powerpoint/2010/main" val="123081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5922</Words>
  <Application>Microsoft Office PowerPoint</Application>
  <PresentationFormat>宽屏</PresentationFormat>
  <Paragraphs>1066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楷体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s4ferm4n@gmail.com</cp:lastModifiedBy>
  <cp:revision>45</cp:revision>
  <dcterms:created xsi:type="dcterms:W3CDTF">2025-02-10T01:49:50Z</dcterms:created>
  <dcterms:modified xsi:type="dcterms:W3CDTF">2025-08-10T14:50:25Z</dcterms:modified>
</cp:coreProperties>
</file>