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5773400" cy="21031200"/>
  <p:notesSz cx="5143500" cy="9144000"/>
  <p:embeddedFontLst>
    <p:embeddedFont>
      <p:font typeface="DengXian" panose="02010600030101010101" pitchFamily="2" charset="-122"/>
      <p:regular r:id="rId6"/>
      <p:bold r:id="rId7"/>
    </p:embeddedFont>
    <p:embeddedFont>
      <p:font typeface="楷体" panose="02010609060101010101" pitchFamily="49" charset="-122"/>
      <p:regular r:id="rId8"/>
    </p:embeddedFont>
    <p:embeddedFont>
      <p:font typeface="微软雅黑" panose="020B0503020204020204" pitchFamily="34" charset="-122"/>
      <p:regular r:id="rId9"/>
      <p:bold r:id="rId1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22" d="100"/>
          <a:sy n="22" d="100"/>
        </p:scale>
        <p:origin x="19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101">
            <a:extLst>
              <a:ext uri="{FF2B5EF4-FFF2-40B4-BE49-F238E27FC236}">
                <a16:creationId xmlns:a16="http://schemas.microsoft.com/office/drawing/2014/main" id="{A9C5798E-69E8-431E-AFC7-66F360C3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2881" y="363096"/>
            <a:ext cx="14727638" cy="20177120"/>
          </a:xfrm>
          <a:prstGeom prst="rect">
            <a:avLst/>
          </a:prstGeom>
        </p:spPr>
      </p:pic>
      <p:pic>
        <p:nvPicPr>
          <p:cNvPr id="9104" name="image 1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67474" y="6873249"/>
            <a:ext cx="9791700" cy="2171700"/>
          </a:xfrm>
          <a:prstGeom prst="rect">
            <a:avLst/>
          </a:prstGeom>
        </p:spPr>
      </p:pic>
      <p:sp>
        <p:nvSpPr>
          <p:cNvPr id="106" name="Object 106"/>
          <p:cNvSpPr txBox="1"/>
          <p:nvPr/>
        </p:nvSpPr>
        <p:spPr>
          <a:xfrm>
            <a:off x="6775907" y="10992932"/>
            <a:ext cx="1479653" cy="596900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sz="3770" b="1" i="0" spc="100" dirty="0">
                <a:solidFill>
                  <a:srgbClr val="FEFEFE"/>
                </a:solidFill>
                <a:latin typeface="AlibabaPuHuiTi-Bold"/>
                <a:ea typeface="AlibabaPuHuiTi-Bold"/>
              </a:rPr>
              <a:t>FIGHT</a:t>
            </a:r>
            <a:endParaRPr lang="zh-CN" altLang="en-US" sz="3770"/>
          </a:p>
        </p:txBody>
      </p:sp>
      <p:grpSp>
        <p:nvGrpSpPr>
          <p:cNvPr id="107" name="组合 107"/>
          <p:cNvGrpSpPr/>
          <p:nvPr/>
        </p:nvGrpSpPr>
        <p:grpSpPr>
          <a:xfrm>
            <a:off x="-294968" y="1190923"/>
            <a:ext cx="16429703" cy="5533605"/>
            <a:chOff x="-294968" y="1190923"/>
            <a:chExt cx="16429703" cy="5533605"/>
          </a:xfrm>
        </p:grpSpPr>
        <p:sp>
          <p:nvSpPr>
            <p:cNvPr id="108" name="Object 108"/>
            <p:cNvSpPr txBox="1"/>
            <p:nvPr/>
          </p:nvSpPr>
          <p:spPr>
            <a:xfrm>
              <a:off x="-294968" y="1190923"/>
              <a:ext cx="16429703" cy="2497863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5600" b="1" spc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经济下行周期</a:t>
              </a:r>
              <a:endParaRPr lang="zh-CN" altLang="en-US" sz="15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9" name="Object 109"/>
            <p:cNvSpPr txBox="1"/>
            <p:nvPr/>
          </p:nvSpPr>
          <p:spPr>
            <a:xfrm>
              <a:off x="1052609" y="3590208"/>
              <a:ext cx="13767320" cy="3134320"/>
            </a:xfrm>
            <a:prstGeom prst="rect">
              <a:avLst/>
            </a:prstGeom>
          </p:spPr>
          <p:txBody>
            <a:bodyPr vert="horz" wrap="square" lIns="0" tIns="0" rIns="0" bIns="0" rtlCol="0" anchor="t" anchorCtr="0">
              <a:spAutoFit/>
            </a:bodyPr>
            <a:lstStyle/>
            <a:p>
              <a:pPr algn="ctr">
                <a:lnSpc>
                  <a:spcPct val="109999"/>
                </a:lnSpc>
              </a:pPr>
              <a:r>
                <a:rPr lang="en-US" altLang="zh-CN" sz="9600" b="1" i="0" spc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00 </a:t>
              </a:r>
              <a:r>
                <a:rPr lang="zh-CN" altLang="en-US" sz="9600" b="1" i="0" spc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后们的</a:t>
              </a:r>
              <a:endParaRPr lang="en-US" altLang="zh-CN" sz="9600" b="1" i="0" spc="1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09999"/>
                </a:lnSpc>
              </a:pPr>
              <a:r>
                <a:rPr lang="zh-CN" altLang="en-US" sz="9600" b="1" i="0" spc="1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躺平（生存）指南</a:t>
              </a:r>
              <a:endParaRPr lang="zh-CN" altLang="en-US" sz="9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10" name="组合 1010"/>
          <p:cNvGrpSpPr/>
          <p:nvPr/>
        </p:nvGrpSpPr>
        <p:grpSpPr>
          <a:xfrm>
            <a:off x="4434971" y="19446342"/>
            <a:ext cx="6878057" cy="976726"/>
            <a:chOff x="4434971" y="19446342"/>
            <a:chExt cx="6878057" cy="976726"/>
          </a:xfrm>
        </p:grpSpPr>
        <p:sp>
          <p:nvSpPr>
            <p:cNvPr id="1012" name="Object 1012"/>
            <p:cNvSpPr txBox="1"/>
            <p:nvPr/>
          </p:nvSpPr>
          <p:spPr>
            <a:xfrm>
              <a:off x="4931276" y="19519001"/>
              <a:ext cx="6009987" cy="850900"/>
            </a:xfrm>
            <a:prstGeom prst="rect">
              <a:avLst/>
            </a:prstGeom>
          </p:spPr>
          <p:txBody>
            <a:bodyPr vert="horz" wrap="none" lIns="0" tIns="0" rIns="0" bIns="0" rtlCol="0" anchor="t" anchorCtr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sz="5570" b="1" i="0" spc="200" dirty="0">
                  <a:solidFill>
                    <a:srgbClr val="FEFEFE"/>
                  </a:solidFill>
                  <a:latin typeface="AlibabaPuHuiTi-Bold"/>
                  <a:ea typeface="AlibabaPuHuiTi-Bold"/>
                </a:rPr>
                <a:t>#小长假打开方式#</a:t>
              </a:r>
              <a:endParaRPr lang="zh-CN" altLang="en-US" sz="557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40D317A1-9D8D-4AFA-BA90-4CAC8E2ED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196" y="14178784"/>
            <a:ext cx="6659635" cy="5919519"/>
          </a:xfrm>
          <a:prstGeom prst="rect">
            <a:avLst/>
          </a:prstGeom>
        </p:spPr>
      </p:pic>
      <p:pic>
        <p:nvPicPr>
          <p:cNvPr id="1028" name="Picture 4" descr="内卷表情包- 高清图片，堆糖，美图壁纸兴趣社区">
            <a:extLst>
              <a:ext uri="{FF2B5EF4-FFF2-40B4-BE49-F238E27FC236}">
                <a16:creationId xmlns:a16="http://schemas.microsoft.com/office/drawing/2014/main" id="{C31E389D-5762-4096-9362-D972F2995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154" y="7931833"/>
            <a:ext cx="5893210" cy="591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925E56F-927D-4B6A-AC69-21CC536BA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412" y="16217722"/>
            <a:ext cx="2879521" cy="26464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E583DD-46CC-491E-A33F-5FB97DD26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7412" y="9044949"/>
            <a:ext cx="2856707" cy="28388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101">
            <a:extLst>
              <a:ext uri="{FF2B5EF4-FFF2-40B4-BE49-F238E27FC236}">
                <a16:creationId xmlns:a16="http://schemas.microsoft.com/office/drawing/2014/main" id="{A9C5798E-69E8-431E-AFC7-66F360C3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2881" y="363096"/>
            <a:ext cx="14727638" cy="20177120"/>
          </a:xfrm>
          <a:prstGeom prst="rect">
            <a:avLst/>
          </a:prstGeom>
        </p:spPr>
      </p:pic>
      <p:pic>
        <p:nvPicPr>
          <p:cNvPr id="9104" name="image 1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67474" y="6873249"/>
            <a:ext cx="9791700" cy="2171700"/>
          </a:xfrm>
          <a:prstGeom prst="rect">
            <a:avLst/>
          </a:prstGeom>
        </p:spPr>
      </p:pic>
      <p:sp>
        <p:nvSpPr>
          <p:cNvPr id="106" name="Object 106"/>
          <p:cNvSpPr txBox="1"/>
          <p:nvPr/>
        </p:nvSpPr>
        <p:spPr>
          <a:xfrm>
            <a:off x="6775907" y="10992932"/>
            <a:ext cx="1479653" cy="596900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sz="3770" b="1" i="0" spc="100" dirty="0">
                <a:solidFill>
                  <a:srgbClr val="FEFEFE"/>
                </a:solidFill>
                <a:latin typeface="AlibabaPuHuiTi-Bold"/>
                <a:ea typeface="AlibabaPuHuiTi-Bold"/>
              </a:rPr>
              <a:t>FIGHT</a:t>
            </a:r>
            <a:endParaRPr lang="zh-CN" altLang="en-US" sz="3770"/>
          </a:p>
        </p:txBody>
      </p:sp>
      <p:sp>
        <p:nvSpPr>
          <p:cNvPr id="108" name="Object 108"/>
          <p:cNvSpPr txBox="1"/>
          <p:nvPr/>
        </p:nvSpPr>
        <p:spPr>
          <a:xfrm>
            <a:off x="877796" y="1120309"/>
            <a:ext cx="14116945" cy="24978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5600" b="1" spc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毕业</a:t>
            </a:r>
            <a:r>
              <a:rPr lang="en-US" altLang="zh-CN" sz="15600" b="1" spc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2-3</a:t>
            </a:r>
            <a:r>
              <a:rPr lang="zh-CN" altLang="en-US" sz="15600" b="1" spc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年内</a:t>
            </a:r>
            <a:endParaRPr lang="zh-CN" altLang="en-US" sz="15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0" name="组合 1010"/>
          <p:cNvGrpSpPr/>
          <p:nvPr/>
        </p:nvGrpSpPr>
        <p:grpSpPr>
          <a:xfrm>
            <a:off x="4434971" y="19446342"/>
            <a:ext cx="6878057" cy="976726"/>
            <a:chOff x="4434971" y="19446342"/>
            <a:chExt cx="6878057" cy="976726"/>
          </a:xfrm>
        </p:grpSpPr>
        <p:sp>
          <p:nvSpPr>
            <p:cNvPr id="1012" name="Object 1012"/>
            <p:cNvSpPr txBox="1"/>
            <p:nvPr/>
          </p:nvSpPr>
          <p:spPr>
            <a:xfrm>
              <a:off x="4931276" y="19519001"/>
              <a:ext cx="6009987" cy="850900"/>
            </a:xfrm>
            <a:prstGeom prst="rect">
              <a:avLst/>
            </a:prstGeom>
          </p:spPr>
          <p:txBody>
            <a:bodyPr vert="horz" wrap="none" lIns="0" tIns="0" rIns="0" bIns="0" rtlCol="0" anchor="t" anchorCtr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sz="5570" b="1" i="0" spc="200" dirty="0">
                  <a:solidFill>
                    <a:srgbClr val="FEFEFE"/>
                  </a:solidFill>
                  <a:latin typeface="AlibabaPuHuiTi-Bold"/>
                  <a:ea typeface="AlibabaPuHuiTi-Bold"/>
                </a:rPr>
                <a:t>#小长假打开方式#</a:t>
              </a:r>
              <a:endParaRPr lang="zh-CN" altLang="en-US" sz="557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FA181FC-EEEB-4FD7-A0C5-1FF1FCCDC935}"/>
              </a:ext>
            </a:extLst>
          </p:cNvPr>
          <p:cNvSpPr/>
          <p:nvPr/>
        </p:nvSpPr>
        <p:spPr>
          <a:xfrm>
            <a:off x="1064066" y="4266137"/>
            <a:ext cx="13645268" cy="1634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大专三本文科生大学毕业后，找不到工作的，不要着急去送外卖，先在百度贴吧搜索上海保安吧。上面很多招聘的信息，选择一份保安的工作，联系一个中介微信确定报名后，然后坐火车前往上海，上海保安普遍工资待遇在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5500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管住不管吃。毕业第一步先解决就业，把生存收入问题解决。</a:t>
            </a:r>
          </a:p>
          <a:p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，工作一段时间后，积累一定的积蓄，下一步可以考虑考一个中级消防设施操作员证。简称国本中控证。俗称看监控的保安，工作内容更清闲。工资更高，普遍工资在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7500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以上包吃住，上五险一金社保。考证费用在两三千块钱左右，跟考驾照类似，找中介或者学校报名，在网上刷题，然后去考试合格通过拿到资格证书，就可以去各大招聘网站或者内部保安微信群或者线下的物业公司，找消防中控员面试了。</a:t>
            </a:r>
          </a:p>
          <a:p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，工作两三年后手头存个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万以上存款不成问题，省一点的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15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万以上都可以做到，此时此刻可以考虑去考公考编刷题，回老家的事业编上班，回家躺平，旱涝保收，如果连续多次考不上编制可以考虑其他路径。</a:t>
            </a:r>
          </a:p>
          <a:p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，毕业工作稳定后没有考公考编上班，上班没有前途，可以考虑申请澳洲打工度假签证。抽签制，抽中名额就可以办理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whv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签证，去澳洲打工度假呆一年，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18-31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周岁以下。全日制大专以上，雅思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4.5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以上，都有机会抽签，每年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5000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名额，上着班年抽签加考公考编，抽中就去澳洲，考上回老家上班，都没有接着上班。</a:t>
            </a:r>
          </a:p>
        </p:txBody>
      </p:sp>
    </p:spTree>
    <p:extLst>
      <p:ext uri="{BB962C8B-B14F-4D97-AF65-F5344CB8AC3E}">
        <p14:creationId xmlns:p14="http://schemas.microsoft.com/office/powerpoint/2010/main" val="50781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101">
            <a:extLst>
              <a:ext uri="{FF2B5EF4-FFF2-40B4-BE49-F238E27FC236}">
                <a16:creationId xmlns:a16="http://schemas.microsoft.com/office/drawing/2014/main" id="{A9C5798E-69E8-431E-AFC7-66F360C3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2881" y="363096"/>
            <a:ext cx="14727638" cy="20177120"/>
          </a:xfrm>
          <a:prstGeom prst="rect">
            <a:avLst/>
          </a:prstGeom>
        </p:spPr>
      </p:pic>
      <p:pic>
        <p:nvPicPr>
          <p:cNvPr id="9104" name="image 1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67474" y="6873249"/>
            <a:ext cx="9791700" cy="2171700"/>
          </a:xfrm>
          <a:prstGeom prst="rect">
            <a:avLst/>
          </a:prstGeom>
        </p:spPr>
      </p:pic>
      <p:sp>
        <p:nvSpPr>
          <p:cNvPr id="106" name="Object 106"/>
          <p:cNvSpPr txBox="1"/>
          <p:nvPr/>
        </p:nvSpPr>
        <p:spPr>
          <a:xfrm>
            <a:off x="6775907" y="10992932"/>
            <a:ext cx="1479653" cy="596900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sz="3770" b="1" i="0" spc="100" dirty="0">
                <a:solidFill>
                  <a:srgbClr val="FEFEFE"/>
                </a:solidFill>
                <a:latin typeface="AlibabaPuHuiTi-Bold"/>
                <a:ea typeface="AlibabaPuHuiTi-Bold"/>
              </a:rPr>
              <a:t>FIGHT</a:t>
            </a:r>
            <a:endParaRPr lang="zh-CN" altLang="en-US" sz="3770"/>
          </a:p>
        </p:txBody>
      </p:sp>
      <p:sp>
        <p:nvSpPr>
          <p:cNvPr id="108" name="Object 108"/>
          <p:cNvSpPr txBox="1"/>
          <p:nvPr/>
        </p:nvSpPr>
        <p:spPr>
          <a:xfrm>
            <a:off x="877796" y="1120309"/>
            <a:ext cx="14116945" cy="2456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5600" b="1" spc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工作没前途？</a:t>
            </a:r>
            <a:endParaRPr lang="zh-CN" altLang="en-US" sz="15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0" name="组合 1010"/>
          <p:cNvGrpSpPr/>
          <p:nvPr/>
        </p:nvGrpSpPr>
        <p:grpSpPr>
          <a:xfrm>
            <a:off x="4434971" y="19446342"/>
            <a:ext cx="6878057" cy="976726"/>
            <a:chOff x="4434971" y="19446342"/>
            <a:chExt cx="6878057" cy="976726"/>
          </a:xfrm>
        </p:grpSpPr>
        <p:sp>
          <p:nvSpPr>
            <p:cNvPr id="1012" name="Object 1012"/>
            <p:cNvSpPr txBox="1"/>
            <p:nvPr/>
          </p:nvSpPr>
          <p:spPr>
            <a:xfrm>
              <a:off x="4931276" y="19519001"/>
              <a:ext cx="6009987" cy="850900"/>
            </a:xfrm>
            <a:prstGeom prst="rect">
              <a:avLst/>
            </a:prstGeom>
          </p:spPr>
          <p:txBody>
            <a:bodyPr vert="horz" wrap="none" lIns="0" tIns="0" rIns="0" bIns="0" rtlCol="0" anchor="t" anchorCtr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sz="5570" b="1" i="0" spc="200" dirty="0">
                  <a:solidFill>
                    <a:srgbClr val="FEFEFE"/>
                  </a:solidFill>
                  <a:latin typeface="AlibabaPuHuiTi-Bold"/>
                  <a:ea typeface="AlibabaPuHuiTi-Bold"/>
                </a:rPr>
                <a:t>#小长假打开方式#</a:t>
              </a:r>
              <a:endParaRPr lang="zh-CN" altLang="en-US" sz="557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FA181FC-EEEB-4FD7-A0C5-1FF1FCCDC935}"/>
              </a:ext>
            </a:extLst>
          </p:cNvPr>
          <p:cNvSpPr/>
          <p:nvPr/>
        </p:nvSpPr>
        <p:spPr>
          <a:xfrm>
            <a:off x="1064066" y="4266137"/>
            <a:ext cx="13645268" cy="1498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，在工作没有前途。出国无望，结婚无望。房车无望，只剩一个选择存钱躺平，攒够一百万选择一个小城市就地躺平。但是工资太低此时此刻可以借助巴菲特的建议，定投标普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500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指数基金，支付宝上面就可以买到。</a:t>
            </a:r>
          </a:p>
          <a:p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，每个月工资发了就买无视级别，巴菲特推荐标普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500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，经过几十年的实验，证明超越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95%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的投资专家。五年平均年化可以做到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10-15%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，也就是说工作两三年后一年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7-8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万收益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7-8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千一万，第二年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15.6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万收益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1.5-2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万，第三年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22.3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万收益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2-3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万，第四年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30-33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收益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3-5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万，第五年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45-50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万，收益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5-7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万，从第五年开始收益率开始，指数型增长，基本上在生活成本比较低的城市可以实现低成本躺平，另外加一部分线下兼职以及线上的自媒体之类的工作。</a:t>
            </a:r>
          </a:p>
          <a:p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，躺平的另一条路。环球背包穷游型。中国免签落地签电子签证可以抵达的国家有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95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个，其中亚洲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30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个左右，加国内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34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个省级行政单位，到处穷游可以玩十年都不重样，具体成本可以参考抖音网红湖远行，徐云流。一个破自行车走遍低成本几十个国家不成问题。</a:t>
            </a:r>
            <a:endParaRPr lang="en-US" altLang="zh-CN" sz="440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，经费问题，不准备工作没有存款，也打算穷游环游世界，可以打擦边，去发达国家打黑工，几个月就够，赚够路费就走，睡帐篷睡袋自己带锅做饭，走到哪睡到哪里的穷游，赚一万够玩半年，赚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万够玩一年。</a:t>
            </a:r>
          </a:p>
        </p:txBody>
      </p:sp>
    </p:spTree>
    <p:extLst>
      <p:ext uri="{BB962C8B-B14F-4D97-AF65-F5344CB8AC3E}">
        <p14:creationId xmlns:p14="http://schemas.microsoft.com/office/powerpoint/2010/main" val="186113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101">
            <a:extLst>
              <a:ext uri="{FF2B5EF4-FFF2-40B4-BE49-F238E27FC236}">
                <a16:creationId xmlns:a16="http://schemas.microsoft.com/office/drawing/2014/main" id="{A9C5798E-69E8-431E-AFC7-66F360C3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2881" y="363096"/>
            <a:ext cx="14727638" cy="20177120"/>
          </a:xfrm>
          <a:prstGeom prst="rect">
            <a:avLst/>
          </a:prstGeom>
        </p:spPr>
      </p:pic>
      <p:pic>
        <p:nvPicPr>
          <p:cNvPr id="9104" name="image 10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767474" y="6873249"/>
            <a:ext cx="9791700" cy="2171700"/>
          </a:xfrm>
          <a:prstGeom prst="rect">
            <a:avLst/>
          </a:prstGeom>
        </p:spPr>
      </p:pic>
      <p:sp>
        <p:nvSpPr>
          <p:cNvPr id="106" name="Object 106"/>
          <p:cNvSpPr txBox="1"/>
          <p:nvPr/>
        </p:nvSpPr>
        <p:spPr>
          <a:xfrm>
            <a:off x="6775907" y="10992932"/>
            <a:ext cx="1479653" cy="596900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sz="3770" b="1" i="0" spc="100" dirty="0">
                <a:solidFill>
                  <a:srgbClr val="FEFEFE"/>
                </a:solidFill>
                <a:latin typeface="AlibabaPuHuiTi-Bold"/>
                <a:ea typeface="AlibabaPuHuiTi-Bold"/>
              </a:rPr>
              <a:t>FIGHT</a:t>
            </a:r>
            <a:endParaRPr lang="zh-CN" altLang="en-US" sz="3770"/>
          </a:p>
        </p:txBody>
      </p:sp>
      <p:sp>
        <p:nvSpPr>
          <p:cNvPr id="108" name="Object 108"/>
          <p:cNvSpPr txBox="1"/>
          <p:nvPr/>
        </p:nvSpPr>
        <p:spPr>
          <a:xfrm>
            <a:off x="877796" y="1120309"/>
            <a:ext cx="14116945" cy="24566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solidFill>
              <a:schemeClr val="accent2">
                <a:lumMod val="75000"/>
              </a:schemeClr>
            </a:solidFill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15600" b="1" spc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出国时刻</a:t>
            </a:r>
            <a:endParaRPr lang="zh-CN" altLang="en-US" sz="15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10" name="组合 1010"/>
          <p:cNvGrpSpPr/>
          <p:nvPr/>
        </p:nvGrpSpPr>
        <p:grpSpPr>
          <a:xfrm>
            <a:off x="4434971" y="19446342"/>
            <a:ext cx="6878057" cy="976726"/>
            <a:chOff x="4434971" y="19446342"/>
            <a:chExt cx="6878057" cy="976726"/>
          </a:xfrm>
        </p:grpSpPr>
        <p:sp>
          <p:nvSpPr>
            <p:cNvPr id="1012" name="Object 1012"/>
            <p:cNvSpPr txBox="1"/>
            <p:nvPr/>
          </p:nvSpPr>
          <p:spPr>
            <a:xfrm>
              <a:off x="4931276" y="19519001"/>
              <a:ext cx="6009987" cy="850900"/>
            </a:xfrm>
            <a:prstGeom prst="rect">
              <a:avLst/>
            </a:prstGeom>
          </p:spPr>
          <p:txBody>
            <a:bodyPr vert="horz" wrap="none" lIns="0" tIns="0" rIns="0" bIns="0" rtlCol="0" anchor="t" anchorCtr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sz="5570" b="1" i="0" spc="200" dirty="0">
                  <a:solidFill>
                    <a:srgbClr val="FEFEFE"/>
                  </a:solidFill>
                  <a:latin typeface="AlibabaPuHuiTi-Bold"/>
                  <a:ea typeface="AlibabaPuHuiTi-Bold"/>
                </a:rPr>
                <a:t>#小长假打开方式#</a:t>
              </a:r>
              <a:endParaRPr lang="zh-CN" altLang="en-US" sz="557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FA181FC-EEEB-4FD7-A0C5-1FF1FCCDC935}"/>
              </a:ext>
            </a:extLst>
          </p:cNvPr>
          <p:cNvSpPr/>
          <p:nvPr/>
        </p:nvSpPr>
        <p:spPr>
          <a:xfrm>
            <a:off x="1064066" y="4266137"/>
            <a:ext cx="13645268" cy="1634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，具体落实方案，本科毕业不超过三年可免财力证明日本单次旅游签证，或者上海领区十万存款证明办理单次证明，去两次后简化办理三年多次签证，芝麻分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780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分可以办理韩国五年多次签证，缺钱就去日韩打打零工，赚个零花钱，尤其是韩国五年多次签证可以有三个月停留期。</a:t>
            </a:r>
          </a:p>
          <a:p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，最终幻想篇，申请一张欧洲申根旅游签证，入境西班牙后，租个房子，拿租房合同去市政厅登记注册住家证明，每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个月登记更新一次。同时去申请医疗卡，免费看病，两年后拿住家证明，一年的工作合同。国内无犯罪证明融入报告，黑两年加排期半年，就可以申请西班牙扎根居留卡，西班牙工资普遍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1500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欧包吃住这样。</a:t>
            </a:r>
          </a:p>
          <a:p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，西班牙扎根居留，第一张卡一年有效期。到期换发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年的卡，黑两年半加合法居住满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年。申请西班牙永久居住权，也是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年的长居卡。此时移民成功，拿居留卡免签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29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个欧洲申根国家，加中国护照免签亚洲非洲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95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国可以，畅通无阻去</a:t>
            </a:r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多个国家旅游，有欧盟居留申请美国十年多次旅游也非常容易，拿美签解锁南美旅游。</a:t>
            </a:r>
          </a:p>
          <a:p>
            <a:r>
              <a:rPr lang="en-US" altLang="zh-CN" sz="440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4400">
                <a:latin typeface="楷体" panose="02010609060101010101" pitchFamily="49" charset="-122"/>
                <a:ea typeface="楷体" panose="02010609060101010101" pitchFamily="49" charset="-122"/>
              </a:rPr>
              <a:t>，此时此刻你可以拿西班牙永居加美签回国居住，每年登陆一次西班牙就可满足移民监就可以了，这时候你走遍了世界，护照含金量也匹配了发发国家含金量，全世界也溜达了一圈，英文在全世界青旅和欧美人也修炼了，西语在西班牙居住那么久也会了，基本上英语西语双语无敌，打通任督二脉。</a:t>
            </a:r>
          </a:p>
        </p:txBody>
      </p:sp>
    </p:spTree>
    <p:extLst>
      <p:ext uri="{BB962C8B-B14F-4D97-AF65-F5344CB8AC3E}">
        <p14:creationId xmlns:p14="http://schemas.microsoft.com/office/powerpoint/2010/main" val="50593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1095</Words>
  <Application>Microsoft Office PowerPoint</Application>
  <PresentationFormat>自定义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楷体</vt:lpstr>
      <vt:lpstr>AlibabaPuHuiTi-Bold</vt:lpstr>
      <vt:lpstr>Arial</vt:lpstr>
      <vt:lpstr>微软雅黑</vt:lpstr>
      <vt:lpstr>DengXian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Saferman</cp:lastModifiedBy>
  <cp:revision>6</cp:revision>
  <dcterms:created xsi:type="dcterms:W3CDTF">2025-06-04T08:26:37Z</dcterms:created>
  <dcterms:modified xsi:type="dcterms:W3CDTF">2025-09-19T07:38:07Z</dcterms:modified>
</cp:coreProperties>
</file>