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84" r:id="rId2"/>
    <p:sldId id="286" r:id="rId3"/>
    <p:sldId id="285" r:id="rId4"/>
    <p:sldId id="287" r:id="rId5"/>
    <p:sldId id="259" r:id="rId6"/>
    <p:sldId id="288"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22B9C6-BC52-FE47-82F7-542B44DE81A2}" v="9" dt="2021-09-24T13:51:05.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7"/>
    <p:restoredTop sz="94663"/>
  </p:normalViewPr>
  <p:slideViewPr>
    <p:cSldViewPr snapToGrid="0" snapToObjects="1">
      <p:cViewPr varScale="1">
        <p:scale>
          <a:sx n="117" d="100"/>
          <a:sy n="117" d="100"/>
        </p:scale>
        <p:origin x="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Wildfire" userId="a5e9c79b-82aa-4c95-a302-529348dd9c19" providerId="ADAL" clId="{3622B9C6-BC52-FE47-82F7-542B44DE81A2}"/>
    <pc:docChg chg="custSel addSld modSld sldOrd">
      <pc:chgData name="Jeremy Wildfire" userId="a5e9c79b-82aa-4c95-a302-529348dd9c19" providerId="ADAL" clId="{3622B9C6-BC52-FE47-82F7-542B44DE81A2}" dt="2021-09-24T13:51:05.838" v="817"/>
      <pc:docMkLst>
        <pc:docMk/>
      </pc:docMkLst>
      <pc:sldChg chg="modSp mod modAnim">
        <pc:chgData name="Jeremy Wildfire" userId="a5e9c79b-82aa-4c95-a302-529348dd9c19" providerId="ADAL" clId="{3622B9C6-BC52-FE47-82F7-542B44DE81A2}" dt="2021-09-24T13:51:05.838" v="817"/>
        <pc:sldMkLst>
          <pc:docMk/>
          <pc:sldMk cId="3999790945" sldId="257"/>
        </pc:sldMkLst>
        <pc:spChg chg="mod">
          <ac:chgData name="Jeremy Wildfire" userId="a5e9c79b-82aa-4c95-a302-529348dd9c19" providerId="ADAL" clId="{3622B9C6-BC52-FE47-82F7-542B44DE81A2}" dt="2021-09-24T13:48:03.308" v="809" actId="20577"/>
          <ac:spMkLst>
            <pc:docMk/>
            <pc:sldMk cId="3999790945" sldId="257"/>
            <ac:spMk id="2" creationId="{4C9EB27D-DAA8-DA4F-8DD2-2FB136BB321A}"/>
          </ac:spMkLst>
        </pc:spChg>
      </pc:sldChg>
      <pc:sldChg chg="modAnim">
        <pc:chgData name="Jeremy Wildfire" userId="a5e9c79b-82aa-4c95-a302-529348dd9c19" providerId="ADAL" clId="{3622B9C6-BC52-FE47-82F7-542B44DE81A2}" dt="2021-09-24T13:51:02.351" v="816"/>
        <pc:sldMkLst>
          <pc:docMk/>
          <pc:sldMk cId="1889995798" sldId="259"/>
        </pc:sldMkLst>
      </pc:sldChg>
      <pc:sldChg chg="addSp modSp mod">
        <pc:chgData name="Jeremy Wildfire" userId="a5e9c79b-82aa-4c95-a302-529348dd9c19" providerId="ADAL" clId="{3622B9C6-BC52-FE47-82F7-542B44DE81A2}" dt="2021-09-24T13:50:14.124" v="814" actId="14100"/>
        <pc:sldMkLst>
          <pc:docMk/>
          <pc:sldMk cId="332872597" sldId="285"/>
        </pc:sldMkLst>
        <pc:spChg chg="mod">
          <ac:chgData name="Jeremy Wildfire" userId="a5e9c79b-82aa-4c95-a302-529348dd9c19" providerId="ADAL" clId="{3622B9C6-BC52-FE47-82F7-542B44DE81A2}" dt="2021-09-24T13:13:02.465" v="724" actId="20577"/>
          <ac:spMkLst>
            <pc:docMk/>
            <pc:sldMk cId="332872597" sldId="285"/>
            <ac:spMk id="3" creationId="{ED2A6E58-E965-F843-808D-30BFC6451EC2}"/>
          </ac:spMkLst>
        </pc:spChg>
        <pc:spChg chg="add mod">
          <ac:chgData name="Jeremy Wildfire" userId="a5e9c79b-82aa-4c95-a302-529348dd9c19" providerId="ADAL" clId="{3622B9C6-BC52-FE47-82F7-542B44DE81A2}" dt="2021-09-24T13:50:14.124" v="814" actId="14100"/>
          <ac:spMkLst>
            <pc:docMk/>
            <pc:sldMk cId="332872597" sldId="285"/>
            <ac:spMk id="4" creationId="{2CBD6418-0A9F-2844-B4C8-DE301E78E9E5}"/>
          </ac:spMkLst>
        </pc:spChg>
      </pc:sldChg>
      <pc:sldChg chg="addSp modSp mod ord">
        <pc:chgData name="Jeremy Wildfire" userId="a5e9c79b-82aa-4c95-a302-529348dd9c19" providerId="ADAL" clId="{3622B9C6-BC52-FE47-82F7-542B44DE81A2}" dt="2021-09-24T13:41:23.358" v="806" actId="20577"/>
        <pc:sldMkLst>
          <pc:docMk/>
          <pc:sldMk cId="1112317758" sldId="286"/>
        </pc:sldMkLst>
        <pc:spChg chg="add mod">
          <ac:chgData name="Jeremy Wildfire" userId="a5e9c79b-82aa-4c95-a302-529348dd9c19" providerId="ADAL" clId="{3622B9C6-BC52-FE47-82F7-542B44DE81A2}" dt="2021-09-24T13:41:23.358" v="806" actId="20577"/>
          <ac:spMkLst>
            <pc:docMk/>
            <pc:sldMk cId="1112317758" sldId="286"/>
            <ac:spMk id="4" creationId="{FA882A1E-D691-464F-9B73-3069730647D1}"/>
          </ac:spMkLst>
        </pc:spChg>
      </pc:sldChg>
      <pc:sldChg chg="modAnim">
        <pc:chgData name="Jeremy Wildfire" userId="a5e9c79b-82aa-4c95-a302-529348dd9c19" providerId="ADAL" clId="{3622B9C6-BC52-FE47-82F7-542B44DE81A2}" dt="2021-09-24T13:50:59.124" v="815"/>
        <pc:sldMkLst>
          <pc:docMk/>
          <pc:sldMk cId="2069160934" sldId="287"/>
        </pc:sldMkLst>
      </pc:sldChg>
      <pc:sldChg chg="modSp new mod">
        <pc:chgData name="Jeremy Wildfire" userId="a5e9c79b-82aa-4c95-a302-529348dd9c19" providerId="ADAL" clId="{3622B9C6-BC52-FE47-82F7-542B44DE81A2}" dt="2021-09-24T13:48:20.837" v="813" actId="115"/>
        <pc:sldMkLst>
          <pc:docMk/>
          <pc:sldMk cId="4249539197" sldId="288"/>
        </pc:sldMkLst>
        <pc:spChg chg="mod">
          <ac:chgData name="Jeremy Wildfire" userId="a5e9c79b-82aa-4c95-a302-529348dd9c19" providerId="ADAL" clId="{3622B9C6-BC52-FE47-82F7-542B44DE81A2}" dt="2021-09-24T13:05:26.604" v="127" actId="20577"/>
          <ac:spMkLst>
            <pc:docMk/>
            <pc:sldMk cId="4249539197" sldId="288"/>
            <ac:spMk id="2" creationId="{D110BF8C-5625-3F4F-84D0-048E9320648F}"/>
          </ac:spMkLst>
        </pc:spChg>
        <pc:spChg chg="mod">
          <ac:chgData name="Jeremy Wildfire" userId="a5e9c79b-82aa-4c95-a302-529348dd9c19" providerId="ADAL" clId="{3622B9C6-BC52-FE47-82F7-542B44DE81A2}" dt="2021-09-24T13:48:20.837" v="813" actId="115"/>
          <ac:spMkLst>
            <pc:docMk/>
            <pc:sldMk cId="4249539197" sldId="288"/>
            <ac:spMk id="3" creationId="{E11CAE07-D172-904E-BE24-B2BF115A75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803B6-C304-6645-9104-104C82AE6025}" type="datetimeFigureOut">
              <a:rPr lang="en-US" smtClean="0"/>
              <a:t>9/24/21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AAE8A-0296-1044-98D3-FD4B9DEE846E}" type="slidenum">
              <a:rPr lang="en-US" smtClean="0"/>
              <a:t>‹#›</a:t>
            </a:fld>
            <a:endParaRPr lang="en-US"/>
          </a:p>
        </p:txBody>
      </p:sp>
    </p:spTree>
    <p:extLst>
      <p:ext uri="{BB962C8B-B14F-4D97-AF65-F5344CB8AC3E}">
        <p14:creationId xmlns:p14="http://schemas.microsoft.com/office/powerpoint/2010/main" val="313254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BAAE8A-0296-1044-98D3-FD4B9DEE846E}" type="slidenum">
              <a:rPr lang="en-US" smtClean="0"/>
              <a:t>2</a:t>
            </a:fld>
            <a:endParaRPr lang="en-US"/>
          </a:p>
        </p:txBody>
      </p:sp>
    </p:spTree>
    <p:extLst>
      <p:ext uri="{BB962C8B-B14F-4D97-AF65-F5344CB8AC3E}">
        <p14:creationId xmlns:p14="http://schemas.microsoft.com/office/powerpoint/2010/main" val="31868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BAAE8A-0296-1044-98D3-FD4B9DEE846E}" type="slidenum">
              <a:rPr lang="en-US" smtClean="0"/>
              <a:t>4</a:t>
            </a:fld>
            <a:endParaRPr lang="en-US"/>
          </a:p>
        </p:txBody>
      </p:sp>
    </p:spTree>
    <p:extLst>
      <p:ext uri="{BB962C8B-B14F-4D97-AF65-F5344CB8AC3E}">
        <p14:creationId xmlns:p14="http://schemas.microsoft.com/office/powerpoint/2010/main" val="409393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BAAE8A-0296-1044-98D3-FD4B9DEE846E}" type="slidenum">
              <a:rPr lang="en-US" smtClean="0"/>
              <a:t>5</a:t>
            </a:fld>
            <a:endParaRPr lang="en-US"/>
          </a:p>
        </p:txBody>
      </p:sp>
    </p:spTree>
    <p:extLst>
      <p:ext uri="{BB962C8B-B14F-4D97-AF65-F5344CB8AC3E}">
        <p14:creationId xmlns:p14="http://schemas.microsoft.com/office/powerpoint/2010/main" val="659239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BAAE8A-0296-1044-98D3-FD4B9DEE846E}" type="slidenum">
              <a:rPr lang="en-US" smtClean="0"/>
              <a:t>7</a:t>
            </a:fld>
            <a:endParaRPr lang="en-US"/>
          </a:p>
        </p:txBody>
      </p:sp>
    </p:spTree>
    <p:extLst>
      <p:ext uri="{BB962C8B-B14F-4D97-AF65-F5344CB8AC3E}">
        <p14:creationId xmlns:p14="http://schemas.microsoft.com/office/powerpoint/2010/main" val="1964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37AF-AB1D-F34E-89CB-2FDEC513AE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9F5F68-AC1E-1E48-A893-56DBEFC83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9C56D8-636C-3748-96BB-7F1109589DAA}"/>
              </a:ext>
            </a:extLst>
          </p:cNvPr>
          <p:cNvSpPr>
            <a:spLocks noGrp="1"/>
          </p:cNvSpPr>
          <p:nvPr>
            <p:ph type="dt" sz="half" idx="10"/>
          </p:nvPr>
        </p:nvSpPr>
        <p:spPr/>
        <p:txBody>
          <a:bodyPr/>
          <a:lstStyle/>
          <a:p>
            <a:fld id="{7BAF8E29-9625-0A4E-BDA1-D96D92009C66}" type="datetimeFigureOut">
              <a:rPr lang="en-US" smtClean="0"/>
              <a:t>9/24/21</a:t>
            </a:fld>
            <a:endParaRPr lang="en-US"/>
          </a:p>
        </p:txBody>
      </p:sp>
      <p:sp>
        <p:nvSpPr>
          <p:cNvPr id="5" name="Footer Placeholder 4">
            <a:extLst>
              <a:ext uri="{FF2B5EF4-FFF2-40B4-BE49-F238E27FC236}">
                <a16:creationId xmlns:a16="http://schemas.microsoft.com/office/drawing/2014/main" id="{D8FD7E52-2304-D24B-B0D8-62E6D2C3B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08E76-F984-1548-B065-68A7E4424B27}"/>
              </a:ext>
            </a:extLst>
          </p:cNvPr>
          <p:cNvSpPr>
            <a:spLocks noGrp="1"/>
          </p:cNvSpPr>
          <p:nvPr>
            <p:ph type="sldNum" sz="quarter" idx="12"/>
          </p:nvPr>
        </p:nvSpPr>
        <p:spPr/>
        <p:txBody>
          <a:bodyPr/>
          <a:lstStyle/>
          <a:p>
            <a:fld id="{3F0A3E57-8986-1449-8F14-B1799413720F}" type="slidenum">
              <a:rPr lang="en-US" smtClean="0"/>
              <a:t>‹#›</a:t>
            </a:fld>
            <a:endParaRPr lang="en-US"/>
          </a:p>
        </p:txBody>
      </p:sp>
    </p:spTree>
    <p:extLst>
      <p:ext uri="{BB962C8B-B14F-4D97-AF65-F5344CB8AC3E}">
        <p14:creationId xmlns:p14="http://schemas.microsoft.com/office/powerpoint/2010/main" val="240230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7BD6-4219-F84B-B856-37D9AC4FAB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FCADA-F463-0E47-8468-F00299ABB0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0F152-1CD9-4D44-9951-99B01CCBEB89}"/>
              </a:ext>
            </a:extLst>
          </p:cNvPr>
          <p:cNvSpPr>
            <a:spLocks noGrp="1"/>
          </p:cNvSpPr>
          <p:nvPr>
            <p:ph type="dt" sz="half" idx="10"/>
          </p:nvPr>
        </p:nvSpPr>
        <p:spPr/>
        <p:txBody>
          <a:bodyPr/>
          <a:lstStyle/>
          <a:p>
            <a:fld id="{7BAF8E29-9625-0A4E-BDA1-D96D92009C66}" type="datetimeFigureOut">
              <a:rPr lang="en-US" smtClean="0"/>
              <a:t>9/24/21</a:t>
            </a:fld>
            <a:endParaRPr lang="en-US"/>
          </a:p>
        </p:txBody>
      </p:sp>
      <p:sp>
        <p:nvSpPr>
          <p:cNvPr id="5" name="Footer Placeholder 4">
            <a:extLst>
              <a:ext uri="{FF2B5EF4-FFF2-40B4-BE49-F238E27FC236}">
                <a16:creationId xmlns:a16="http://schemas.microsoft.com/office/drawing/2014/main" id="{8040DB1A-BE47-0945-8E41-7EDC90E57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36390-73C0-0642-AF1B-AF7BD6D2BB32}"/>
              </a:ext>
            </a:extLst>
          </p:cNvPr>
          <p:cNvSpPr>
            <a:spLocks noGrp="1"/>
          </p:cNvSpPr>
          <p:nvPr>
            <p:ph type="sldNum" sz="quarter" idx="12"/>
          </p:nvPr>
        </p:nvSpPr>
        <p:spPr/>
        <p:txBody>
          <a:bodyPr/>
          <a:lstStyle/>
          <a:p>
            <a:fld id="{3F0A3E57-8986-1449-8F14-B1799413720F}" type="slidenum">
              <a:rPr lang="en-US" smtClean="0"/>
              <a:t>‹#›</a:t>
            </a:fld>
            <a:endParaRPr lang="en-US"/>
          </a:p>
        </p:txBody>
      </p:sp>
    </p:spTree>
    <p:extLst>
      <p:ext uri="{BB962C8B-B14F-4D97-AF65-F5344CB8AC3E}">
        <p14:creationId xmlns:p14="http://schemas.microsoft.com/office/powerpoint/2010/main" val="70995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9C878-20A1-9A4D-9BB2-063F5A3763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3BC22A-B632-224D-98A6-92B680B98E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911A9-4186-6647-90CF-8E42AF5057B9}"/>
              </a:ext>
            </a:extLst>
          </p:cNvPr>
          <p:cNvSpPr>
            <a:spLocks noGrp="1"/>
          </p:cNvSpPr>
          <p:nvPr>
            <p:ph type="dt" sz="half" idx="10"/>
          </p:nvPr>
        </p:nvSpPr>
        <p:spPr/>
        <p:txBody>
          <a:bodyPr/>
          <a:lstStyle/>
          <a:p>
            <a:fld id="{7BAF8E29-9625-0A4E-BDA1-D96D92009C66}" type="datetimeFigureOut">
              <a:rPr lang="en-US" smtClean="0"/>
              <a:t>9/24/21</a:t>
            </a:fld>
            <a:endParaRPr lang="en-US"/>
          </a:p>
        </p:txBody>
      </p:sp>
      <p:sp>
        <p:nvSpPr>
          <p:cNvPr id="5" name="Footer Placeholder 4">
            <a:extLst>
              <a:ext uri="{FF2B5EF4-FFF2-40B4-BE49-F238E27FC236}">
                <a16:creationId xmlns:a16="http://schemas.microsoft.com/office/drawing/2014/main" id="{65E37550-5B63-5447-B5CC-D5CDAD1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4D97A-6E5E-AB4C-BF87-024678AAC9F7}"/>
              </a:ext>
            </a:extLst>
          </p:cNvPr>
          <p:cNvSpPr>
            <a:spLocks noGrp="1"/>
          </p:cNvSpPr>
          <p:nvPr>
            <p:ph type="sldNum" sz="quarter" idx="12"/>
          </p:nvPr>
        </p:nvSpPr>
        <p:spPr/>
        <p:txBody>
          <a:bodyPr/>
          <a:lstStyle/>
          <a:p>
            <a:fld id="{3F0A3E57-8986-1449-8F14-B1799413720F}" type="slidenum">
              <a:rPr lang="en-US" smtClean="0"/>
              <a:t>‹#›</a:t>
            </a:fld>
            <a:endParaRPr lang="en-US"/>
          </a:p>
        </p:txBody>
      </p:sp>
    </p:spTree>
    <p:extLst>
      <p:ext uri="{BB962C8B-B14F-4D97-AF65-F5344CB8AC3E}">
        <p14:creationId xmlns:p14="http://schemas.microsoft.com/office/powerpoint/2010/main" val="125275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8476-3010-1A4D-8DF3-060564B3D8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E2DEF4-EE59-7446-8521-C0432A202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70EE7-AE7D-1646-9862-9522A581A757}"/>
              </a:ext>
            </a:extLst>
          </p:cNvPr>
          <p:cNvSpPr>
            <a:spLocks noGrp="1"/>
          </p:cNvSpPr>
          <p:nvPr>
            <p:ph type="dt" sz="half" idx="10"/>
          </p:nvPr>
        </p:nvSpPr>
        <p:spPr/>
        <p:txBody>
          <a:bodyPr/>
          <a:lstStyle/>
          <a:p>
            <a:fld id="{7BAF8E29-9625-0A4E-BDA1-D96D92009C66}" type="datetimeFigureOut">
              <a:rPr lang="en-US" smtClean="0"/>
              <a:t>9/24/21</a:t>
            </a:fld>
            <a:endParaRPr lang="en-US"/>
          </a:p>
        </p:txBody>
      </p:sp>
      <p:sp>
        <p:nvSpPr>
          <p:cNvPr id="5" name="Footer Placeholder 4">
            <a:extLst>
              <a:ext uri="{FF2B5EF4-FFF2-40B4-BE49-F238E27FC236}">
                <a16:creationId xmlns:a16="http://schemas.microsoft.com/office/drawing/2014/main" id="{6152CBAE-9945-0B4C-A436-7C447710E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6EE5B-6745-6648-ACFB-9118F1397CDE}"/>
              </a:ext>
            </a:extLst>
          </p:cNvPr>
          <p:cNvSpPr>
            <a:spLocks noGrp="1"/>
          </p:cNvSpPr>
          <p:nvPr>
            <p:ph type="sldNum" sz="quarter" idx="12"/>
          </p:nvPr>
        </p:nvSpPr>
        <p:spPr/>
        <p:txBody>
          <a:bodyPr/>
          <a:lstStyle/>
          <a:p>
            <a:fld id="{3F0A3E57-8986-1449-8F14-B1799413720F}" type="slidenum">
              <a:rPr lang="en-US" smtClean="0"/>
              <a:t>‹#›</a:t>
            </a:fld>
            <a:endParaRPr lang="en-US"/>
          </a:p>
        </p:txBody>
      </p:sp>
    </p:spTree>
    <p:extLst>
      <p:ext uri="{BB962C8B-B14F-4D97-AF65-F5344CB8AC3E}">
        <p14:creationId xmlns:p14="http://schemas.microsoft.com/office/powerpoint/2010/main" val="302888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DF7D-6FA0-A54C-BB6A-C489FA2C9C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C882D5-450A-2B4A-939D-E9A1B99B9E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BADFD3-9CA0-8D48-86E4-ED8C4717A05B}"/>
              </a:ext>
            </a:extLst>
          </p:cNvPr>
          <p:cNvSpPr>
            <a:spLocks noGrp="1"/>
          </p:cNvSpPr>
          <p:nvPr>
            <p:ph type="dt" sz="half" idx="10"/>
          </p:nvPr>
        </p:nvSpPr>
        <p:spPr/>
        <p:txBody>
          <a:bodyPr/>
          <a:lstStyle/>
          <a:p>
            <a:fld id="{7BAF8E29-9625-0A4E-BDA1-D96D92009C66}" type="datetimeFigureOut">
              <a:rPr lang="en-US" smtClean="0"/>
              <a:t>9/24/21</a:t>
            </a:fld>
            <a:endParaRPr lang="en-US"/>
          </a:p>
        </p:txBody>
      </p:sp>
      <p:sp>
        <p:nvSpPr>
          <p:cNvPr id="5" name="Footer Placeholder 4">
            <a:extLst>
              <a:ext uri="{FF2B5EF4-FFF2-40B4-BE49-F238E27FC236}">
                <a16:creationId xmlns:a16="http://schemas.microsoft.com/office/drawing/2014/main" id="{F6F50D1A-CBC7-ED44-B623-3AF8BBC3B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AF7C7-27AE-F64A-8D37-2200B8F9E73A}"/>
              </a:ext>
            </a:extLst>
          </p:cNvPr>
          <p:cNvSpPr>
            <a:spLocks noGrp="1"/>
          </p:cNvSpPr>
          <p:nvPr>
            <p:ph type="sldNum" sz="quarter" idx="12"/>
          </p:nvPr>
        </p:nvSpPr>
        <p:spPr/>
        <p:txBody>
          <a:bodyPr/>
          <a:lstStyle/>
          <a:p>
            <a:fld id="{3F0A3E57-8986-1449-8F14-B1799413720F}" type="slidenum">
              <a:rPr lang="en-US" smtClean="0"/>
              <a:t>‹#›</a:t>
            </a:fld>
            <a:endParaRPr lang="en-US"/>
          </a:p>
        </p:txBody>
      </p:sp>
    </p:spTree>
    <p:extLst>
      <p:ext uri="{BB962C8B-B14F-4D97-AF65-F5344CB8AC3E}">
        <p14:creationId xmlns:p14="http://schemas.microsoft.com/office/powerpoint/2010/main" val="339679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CF63-0E8F-ED4B-A2F6-0275699BF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0CAA0-6B97-484C-94DB-7CE9AFA6B1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9E779F-9633-D14C-BC47-98D8310BA6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A874F9-AB1A-7B42-A14F-19A1E9DA9574}"/>
              </a:ext>
            </a:extLst>
          </p:cNvPr>
          <p:cNvSpPr>
            <a:spLocks noGrp="1"/>
          </p:cNvSpPr>
          <p:nvPr>
            <p:ph type="dt" sz="half" idx="10"/>
          </p:nvPr>
        </p:nvSpPr>
        <p:spPr/>
        <p:txBody>
          <a:bodyPr/>
          <a:lstStyle/>
          <a:p>
            <a:fld id="{7BAF8E29-9625-0A4E-BDA1-D96D92009C66}" type="datetimeFigureOut">
              <a:rPr lang="en-US" smtClean="0"/>
              <a:t>9/24/21</a:t>
            </a:fld>
            <a:endParaRPr lang="en-US"/>
          </a:p>
        </p:txBody>
      </p:sp>
      <p:sp>
        <p:nvSpPr>
          <p:cNvPr id="6" name="Footer Placeholder 5">
            <a:extLst>
              <a:ext uri="{FF2B5EF4-FFF2-40B4-BE49-F238E27FC236}">
                <a16:creationId xmlns:a16="http://schemas.microsoft.com/office/drawing/2014/main" id="{9D136F48-014F-C64A-8A4E-0D5D02605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7FB69-07C1-CF45-B310-F0A3AE2F2C02}"/>
              </a:ext>
            </a:extLst>
          </p:cNvPr>
          <p:cNvSpPr>
            <a:spLocks noGrp="1"/>
          </p:cNvSpPr>
          <p:nvPr>
            <p:ph type="sldNum" sz="quarter" idx="12"/>
          </p:nvPr>
        </p:nvSpPr>
        <p:spPr/>
        <p:txBody>
          <a:bodyPr/>
          <a:lstStyle/>
          <a:p>
            <a:fld id="{3F0A3E57-8986-1449-8F14-B1799413720F}" type="slidenum">
              <a:rPr lang="en-US" smtClean="0"/>
              <a:t>‹#›</a:t>
            </a:fld>
            <a:endParaRPr lang="en-US"/>
          </a:p>
        </p:txBody>
      </p:sp>
    </p:spTree>
    <p:extLst>
      <p:ext uri="{BB962C8B-B14F-4D97-AF65-F5344CB8AC3E}">
        <p14:creationId xmlns:p14="http://schemas.microsoft.com/office/powerpoint/2010/main" val="132765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8A7-4093-0946-8DCA-389B1AA8DF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296683-49AA-7149-AA05-00A0F6A8F4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DC78C-F68D-574E-8847-BB35F9A3EB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BD4643-FA0D-A144-9352-A2A320A08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0AB23A-A716-8D4F-8BBE-BAF6FE65B8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D2DFBF-1B17-5B4C-8860-4666E03BC3F5}"/>
              </a:ext>
            </a:extLst>
          </p:cNvPr>
          <p:cNvSpPr>
            <a:spLocks noGrp="1"/>
          </p:cNvSpPr>
          <p:nvPr>
            <p:ph type="dt" sz="half" idx="10"/>
          </p:nvPr>
        </p:nvSpPr>
        <p:spPr/>
        <p:txBody>
          <a:bodyPr/>
          <a:lstStyle/>
          <a:p>
            <a:fld id="{7BAF8E29-9625-0A4E-BDA1-D96D92009C66}" type="datetimeFigureOut">
              <a:rPr lang="en-US" smtClean="0"/>
              <a:t>9/24/21</a:t>
            </a:fld>
            <a:endParaRPr lang="en-US"/>
          </a:p>
        </p:txBody>
      </p:sp>
      <p:sp>
        <p:nvSpPr>
          <p:cNvPr id="8" name="Footer Placeholder 7">
            <a:extLst>
              <a:ext uri="{FF2B5EF4-FFF2-40B4-BE49-F238E27FC236}">
                <a16:creationId xmlns:a16="http://schemas.microsoft.com/office/drawing/2014/main" id="{0EF11878-77C0-E94C-B2B4-5FB7FCE110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F88365-2705-C14D-9DBD-369A16F2595D}"/>
              </a:ext>
            </a:extLst>
          </p:cNvPr>
          <p:cNvSpPr>
            <a:spLocks noGrp="1"/>
          </p:cNvSpPr>
          <p:nvPr>
            <p:ph type="sldNum" sz="quarter" idx="12"/>
          </p:nvPr>
        </p:nvSpPr>
        <p:spPr/>
        <p:txBody>
          <a:bodyPr/>
          <a:lstStyle/>
          <a:p>
            <a:fld id="{3F0A3E57-8986-1449-8F14-B1799413720F}" type="slidenum">
              <a:rPr lang="en-US" smtClean="0"/>
              <a:t>‹#›</a:t>
            </a:fld>
            <a:endParaRPr lang="en-US"/>
          </a:p>
        </p:txBody>
      </p:sp>
    </p:spTree>
    <p:extLst>
      <p:ext uri="{BB962C8B-B14F-4D97-AF65-F5344CB8AC3E}">
        <p14:creationId xmlns:p14="http://schemas.microsoft.com/office/powerpoint/2010/main" val="428756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4E63-8BE2-3A4B-A45B-FD17BF8DF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EBF521-94B9-2246-BA6F-84C2F7A8675F}"/>
              </a:ext>
            </a:extLst>
          </p:cNvPr>
          <p:cNvSpPr>
            <a:spLocks noGrp="1"/>
          </p:cNvSpPr>
          <p:nvPr>
            <p:ph type="dt" sz="half" idx="10"/>
          </p:nvPr>
        </p:nvSpPr>
        <p:spPr/>
        <p:txBody>
          <a:bodyPr/>
          <a:lstStyle/>
          <a:p>
            <a:fld id="{7BAF8E29-9625-0A4E-BDA1-D96D92009C66}" type="datetimeFigureOut">
              <a:rPr lang="en-US" smtClean="0"/>
              <a:t>9/24/21</a:t>
            </a:fld>
            <a:endParaRPr lang="en-US"/>
          </a:p>
        </p:txBody>
      </p:sp>
      <p:sp>
        <p:nvSpPr>
          <p:cNvPr id="4" name="Footer Placeholder 3">
            <a:extLst>
              <a:ext uri="{FF2B5EF4-FFF2-40B4-BE49-F238E27FC236}">
                <a16:creationId xmlns:a16="http://schemas.microsoft.com/office/drawing/2014/main" id="{459F0961-5F5D-BF47-A6EA-3C175D4E25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6BBB2C-D7C8-FF43-99BD-8B2620492E03}"/>
              </a:ext>
            </a:extLst>
          </p:cNvPr>
          <p:cNvSpPr>
            <a:spLocks noGrp="1"/>
          </p:cNvSpPr>
          <p:nvPr>
            <p:ph type="sldNum" sz="quarter" idx="12"/>
          </p:nvPr>
        </p:nvSpPr>
        <p:spPr/>
        <p:txBody>
          <a:bodyPr/>
          <a:lstStyle/>
          <a:p>
            <a:fld id="{3F0A3E57-8986-1449-8F14-B1799413720F}" type="slidenum">
              <a:rPr lang="en-US" smtClean="0"/>
              <a:t>‹#›</a:t>
            </a:fld>
            <a:endParaRPr lang="en-US"/>
          </a:p>
        </p:txBody>
      </p:sp>
    </p:spTree>
    <p:extLst>
      <p:ext uri="{BB962C8B-B14F-4D97-AF65-F5344CB8AC3E}">
        <p14:creationId xmlns:p14="http://schemas.microsoft.com/office/powerpoint/2010/main" val="316830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E39EE-4FBF-6648-B57C-41E1CEE90676}"/>
              </a:ext>
            </a:extLst>
          </p:cNvPr>
          <p:cNvSpPr>
            <a:spLocks noGrp="1"/>
          </p:cNvSpPr>
          <p:nvPr>
            <p:ph type="dt" sz="half" idx="10"/>
          </p:nvPr>
        </p:nvSpPr>
        <p:spPr/>
        <p:txBody>
          <a:bodyPr/>
          <a:lstStyle/>
          <a:p>
            <a:fld id="{7BAF8E29-9625-0A4E-BDA1-D96D92009C66}" type="datetimeFigureOut">
              <a:rPr lang="en-US" smtClean="0"/>
              <a:t>9/24/21</a:t>
            </a:fld>
            <a:endParaRPr lang="en-US"/>
          </a:p>
        </p:txBody>
      </p:sp>
      <p:sp>
        <p:nvSpPr>
          <p:cNvPr id="3" name="Footer Placeholder 2">
            <a:extLst>
              <a:ext uri="{FF2B5EF4-FFF2-40B4-BE49-F238E27FC236}">
                <a16:creationId xmlns:a16="http://schemas.microsoft.com/office/drawing/2014/main" id="{0DFC187D-CF35-3F48-A777-624826671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D0EBD1-3C0F-064D-A505-3BBC08C6CAAE}"/>
              </a:ext>
            </a:extLst>
          </p:cNvPr>
          <p:cNvSpPr>
            <a:spLocks noGrp="1"/>
          </p:cNvSpPr>
          <p:nvPr>
            <p:ph type="sldNum" sz="quarter" idx="12"/>
          </p:nvPr>
        </p:nvSpPr>
        <p:spPr/>
        <p:txBody>
          <a:bodyPr/>
          <a:lstStyle/>
          <a:p>
            <a:fld id="{3F0A3E57-8986-1449-8F14-B1799413720F}" type="slidenum">
              <a:rPr lang="en-US" smtClean="0"/>
              <a:t>‹#›</a:t>
            </a:fld>
            <a:endParaRPr lang="en-US"/>
          </a:p>
        </p:txBody>
      </p:sp>
    </p:spTree>
    <p:extLst>
      <p:ext uri="{BB962C8B-B14F-4D97-AF65-F5344CB8AC3E}">
        <p14:creationId xmlns:p14="http://schemas.microsoft.com/office/powerpoint/2010/main" val="218677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B73C-7557-B845-A0CC-70499B55B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90A32-0D1C-4D4F-8FA3-935720D95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26A3C4-09F1-C349-B448-41DDD8E32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D5486-9836-7F42-85FC-C6E1E2D1EBFE}"/>
              </a:ext>
            </a:extLst>
          </p:cNvPr>
          <p:cNvSpPr>
            <a:spLocks noGrp="1"/>
          </p:cNvSpPr>
          <p:nvPr>
            <p:ph type="dt" sz="half" idx="10"/>
          </p:nvPr>
        </p:nvSpPr>
        <p:spPr/>
        <p:txBody>
          <a:bodyPr/>
          <a:lstStyle/>
          <a:p>
            <a:fld id="{7BAF8E29-9625-0A4E-BDA1-D96D92009C66}" type="datetimeFigureOut">
              <a:rPr lang="en-US" smtClean="0"/>
              <a:t>9/24/21</a:t>
            </a:fld>
            <a:endParaRPr lang="en-US"/>
          </a:p>
        </p:txBody>
      </p:sp>
      <p:sp>
        <p:nvSpPr>
          <p:cNvPr id="6" name="Footer Placeholder 5">
            <a:extLst>
              <a:ext uri="{FF2B5EF4-FFF2-40B4-BE49-F238E27FC236}">
                <a16:creationId xmlns:a16="http://schemas.microsoft.com/office/drawing/2014/main" id="{85B9EF86-3B88-C542-9859-0DC7F3775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CA0C0-7908-EC46-BCA7-2C849205AC61}"/>
              </a:ext>
            </a:extLst>
          </p:cNvPr>
          <p:cNvSpPr>
            <a:spLocks noGrp="1"/>
          </p:cNvSpPr>
          <p:nvPr>
            <p:ph type="sldNum" sz="quarter" idx="12"/>
          </p:nvPr>
        </p:nvSpPr>
        <p:spPr/>
        <p:txBody>
          <a:bodyPr/>
          <a:lstStyle/>
          <a:p>
            <a:fld id="{3F0A3E57-8986-1449-8F14-B1799413720F}" type="slidenum">
              <a:rPr lang="en-US" smtClean="0"/>
              <a:t>‹#›</a:t>
            </a:fld>
            <a:endParaRPr lang="en-US"/>
          </a:p>
        </p:txBody>
      </p:sp>
    </p:spTree>
    <p:extLst>
      <p:ext uri="{BB962C8B-B14F-4D97-AF65-F5344CB8AC3E}">
        <p14:creationId xmlns:p14="http://schemas.microsoft.com/office/powerpoint/2010/main" val="150014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2BB4-C50D-B248-83AF-619B67E98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5535CE-CBB6-DD44-A702-016156360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234608-194B-DA4F-8B86-A937F8472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4AB85-F756-274E-8A8D-39BB57ED632E}"/>
              </a:ext>
            </a:extLst>
          </p:cNvPr>
          <p:cNvSpPr>
            <a:spLocks noGrp="1"/>
          </p:cNvSpPr>
          <p:nvPr>
            <p:ph type="dt" sz="half" idx="10"/>
          </p:nvPr>
        </p:nvSpPr>
        <p:spPr/>
        <p:txBody>
          <a:bodyPr/>
          <a:lstStyle/>
          <a:p>
            <a:fld id="{7BAF8E29-9625-0A4E-BDA1-D96D92009C66}" type="datetimeFigureOut">
              <a:rPr lang="en-US" smtClean="0"/>
              <a:t>9/24/21</a:t>
            </a:fld>
            <a:endParaRPr lang="en-US"/>
          </a:p>
        </p:txBody>
      </p:sp>
      <p:sp>
        <p:nvSpPr>
          <p:cNvPr id="6" name="Footer Placeholder 5">
            <a:extLst>
              <a:ext uri="{FF2B5EF4-FFF2-40B4-BE49-F238E27FC236}">
                <a16:creationId xmlns:a16="http://schemas.microsoft.com/office/drawing/2014/main" id="{BDA52355-B0D2-AC4E-A032-F67EB0A8F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50E4E0-FEBC-9D49-9504-6817D1B1655D}"/>
              </a:ext>
            </a:extLst>
          </p:cNvPr>
          <p:cNvSpPr>
            <a:spLocks noGrp="1"/>
          </p:cNvSpPr>
          <p:nvPr>
            <p:ph type="sldNum" sz="quarter" idx="12"/>
          </p:nvPr>
        </p:nvSpPr>
        <p:spPr/>
        <p:txBody>
          <a:bodyPr/>
          <a:lstStyle/>
          <a:p>
            <a:fld id="{3F0A3E57-8986-1449-8F14-B1799413720F}" type="slidenum">
              <a:rPr lang="en-US" smtClean="0"/>
              <a:t>‹#›</a:t>
            </a:fld>
            <a:endParaRPr lang="en-US"/>
          </a:p>
        </p:txBody>
      </p:sp>
    </p:spTree>
    <p:extLst>
      <p:ext uri="{BB962C8B-B14F-4D97-AF65-F5344CB8AC3E}">
        <p14:creationId xmlns:p14="http://schemas.microsoft.com/office/powerpoint/2010/main" val="28348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73F43-4CAC-F349-9569-0D618AECB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AF42F6-CC41-AC4E-B57C-1E9FCFEEB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2B7E6-C9DA-DB43-B8DF-A748F17DBF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F8E29-9625-0A4E-BDA1-D96D92009C66}" type="datetimeFigureOut">
              <a:rPr lang="en-US" smtClean="0"/>
              <a:t>9/24/21</a:t>
            </a:fld>
            <a:endParaRPr lang="en-US"/>
          </a:p>
        </p:txBody>
      </p:sp>
      <p:sp>
        <p:nvSpPr>
          <p:cNvPr id="5" name="Footer Placeholder 4">
            <a:extLst>
              <a:ext uri="{FF2B5EF4-FFF2-40B4-BE49-F238E27FC236}">
                <a16:creationId xmlns:a16="http://schemas.microsoft.com/office/drawing/2014/main" id="{DAA2B175-E0A9-C841-A152-7799BD693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1E3E04-9441-AA48-8817-BA8E847BE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A3E57-8986-1449-8F14-B1799413720F}" type="slidenum">
              <a:rPr lang="en-US" smtClean="0"/>
              <a:t>‹#›</a:t>
            </a:fld>
            <a:endParaRPr lang="en-US"/>
          </a:p>
        </p:txBody>
      </p:sp>
    </p:spTree>
    <p:extLst>
      <p:ext uri="{BB962C8B-B14F-4D97-AF65-F5344CB8AC3E}">
        <p14:creationId xmlns:p14="http://schemas.microsoft.com/office/powerpoint/2010/main" val="287233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an.r-project.org/package=safetyGraphics" TargetMode="External"/><Relationship Id="rId2" Type="http://schemas.openxmlformats.org/officeDocument/2006/relationships/image" Target="../media/image1.tiff"/><Relationship Id="rId1" Type="http://schemas.openxmlformats.org/officeDocument/2006/relationships/slideLayout" Target="../slideLayouts/slideLayout2.xml"/><Relationship Id="rId5" Type="http://schemas.openxmlformats.org/officeDocument/2006/relationships/hyperlink" Target="https://becca-krouse.shinyapps.io/safetyGraphicsApp/" TargetMode="External"/><Relationship Id="rId4" Type="http://schemas.openxmlformats.org/officeDocument/2006/relationships/hyperlink" Target="https://github.com/SafetyGraphics/safetyGraphic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fetyGraphics/safetyGraphics/wiki/Intro" TargetMode="External"/><Relationship Id="rId7" Type="http://schemas.openxmlformats.org/officeDocument/2006/relationships/hyperlink" Target="https://github.com/safetygraphics/safetygraphics/wik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SafetyGraphics/safetyGraphics/wiki/TechnicalFAQ" TargetMode="External"/><Relationship Id="rId5" Type="http://schemas.openxmlformats.org/officeDocument/2006/relationships/hyperlink" Target="https://github.com/SafetyGraphics/safetyGraphics/wiki/Cookbook" TargetMode="External"/><Relationship Id="rId4" Type="http://schemas.openxmlformats.org/officeDocument/2006/relationships/hyperlink" Target="https://github.com/SafetyGraphics/safetyGraphics/wiki/ChartConfigur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afetyGraphics/safetyGraphics/wiki/ChartConfigur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fetygraphics.github.io/safetyGraphics/reference/safetyGraphicsApp.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A38E-B6E2-B146-93B8-B834B4A7A761}"/>
              </a:ext>
            </a:extLst>
          </p:cNvPr>
          <p:cNvSpPr>
            <a:spLocks noGrp="1"/>
          </p:cNvSpPr>
          <p:nvPr>
            <p:ph type="title"/>
          </p:nvPr>
        </p:nvSpPr>
        <p:spPr>
          <a:xfrm>
            <a:off x="3473147" y="2265841"/>
            <a:ext cx="5975654" cy="1325563"/>
          </a:xfrm>
        </p:spPr>
        <p:txBody>
          <a:bodyPr>
            <a:normAutofit/>
          </a:bodyPr>
          <a:lstStyle/>
          <a:p>
            <a:r>
              <a:rPr lang="en-US" sz="6000" dirty="0" err="1"/>
              <a:t>safetyGraphics</a:t>
            </a:r>
            <a:endParaRPr lang="en-US" sz="6000" dirty="0"/>
          </a:p>
        </p:txBody>
      </p:sp>
      <p:pic>
        <p:nvPicPr>
          <p:cNvPr id="4" name="Picture 3">
            <a:extLst>
              <a:ext uri="{FF2B5EF4-FFF2-40B4-BE49-F238E27FC236}">
                <a16:creationId xmlns:a16="http://schemas.microsoft.com/office/drawing/2014/main" id="{E34ACD0A-B026-E949-99F3-940754523D38}"/>
              </a:ext>
            </a:extLst>
          </p:cNvPr>
          <p:cNvPicPr>
            <a:picLocks noChangeAspect="1"/>
          </p:cNvPicPr>
          <p:nvPr/>
        </p:nvPicPr>
        <p:blipFill>
          <a:blip r:embed="rId2"/>
          <a:stretch>
            <a:fillRect/>
          </a:stretch>
        </p:blipFill>
        <p:spPr>
          <a:xfrm>
            <a:off x="1035206" y="2265841"/>
            <a:ext cx="2326428" cy="2694702"/>
          </a:xfrm>
          <a:prstGeom prst="rect">
            <a:avLst/>
          </a:prstGeom>
        </p:spPr>
      </p:pic>
      <p:sp>
        <p:nvSpPr>
          <p:cNvPr id="7" name="Rectangle 6">
            <a:extLst>
              <a:ext uri="{FF2B5EF4-FFF2-40B4-BE49-F238E27FC236}">
                <a16:creationId xmlns:a16="http://schemas.microsoft.com/office/drawing/2014/main" id="{4EA53825-74DD-444D-9807-389CB91024B6}"/>
              </a:ext>
            </a:extLst>
          </p:cNvPr>
          <p:cNvSpPr/>
          <p:nvPr/>
        </p:nvSpPr>
        <p:spPr>
          <a:xfrm>
            <a:off x="3473147" y="3360571"/>
            <a:ext cx="8285717" cy="830997"/>
          </a:xfrm>
          <a:prstGeom prst="rect">
            <a:avLst/>
          </a:prstGeom>
        </p:spPr>
        <p:txBody>
          <a:bodyPr wrap="square">
            <a:spAutoFit/>
          </a:bodyPr>
          <a:lstStyle/>
          <a:p>
            <a:r>
              <a:rPr lang="en-US" sz="2400" dirty="0">
                <a:solidFill>
                  <a:srgbClr val="000000"/>
                </a:solidFill>
                <a:latin typeface="Times" pitchFamily="2" charset="0"/>
              </a:rPr>
              <a:t>An open source framework for evaluation of clinical trial safety </a:t>
            </a:r>
          </a:p>
          <a:p>
            <a:r>
              <a:rPr lang="en-US" sz="2400" i="1" dirty="0"/>
              <a:t>Links</a:t>
            </a:r>
            <a:r>
              <a:rPr lang="en-US" sz="2400" dirty="0"/>
              <a:t>: </a:t>
            </a:r>
            <a:r>
              <a:rPr lang="en-US" sz="2400" dirty="0">
                <a:hlinkClick r:id="rId3"/>
              </a:rPr>
              <a:t>CRAN</a:t>
            </a:r>
            <a:r>
              <a:rPr lang="en-US" sz="2400" dirty="0"/>
              <a:t> | </a:t>
            </a:r>
            <a:r>
              <a:rPr lang="en-US" sz="2400" dirty="0">
                <a:hlinkClick r:id="rId4"/>
              </a:rPr>
              <a:t>GitHub</a:t>
            </a:r>
            <a:r>
              <a:rPr lang="en-US" sz="2400" dirty="0"/>
              <a:t> | </a:t>
            </a:r>
            <a:r>
              <a:rPr lang="en-US" sz="2400" dirty="0">
                <a:hlinkClick r:id="rId5"/>
              </a:rPr>
              <a:t>Demo</a:t>
            </a:r>
            <a:endParaRPr lang="en-US" sz="2400" dirty="0"/>
          </a:p>
        </p:txBody>
      </p:sp>
    </p:spTree>
    <p:extLst>
      <p:ext uri="{BB962C8B-B14F-4D97-AF65-F5344CB8AC3E}">
        <p14:creationId xmlns:p14="http://schemas.microsoft.com/office/powerpoint/2010/main" val="131017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F8F2-BE39-5743-9D3B-A933455B86C1}"/>
              </a:ext>
            </a:extLst>
          </p:cNvPr>
          <p:cNvSpPr>
            <a:spLocks noGrp="1"/>
          </p:cNvSpPr>
          <p:nvPr>
            <p:ph type="title"/>
          </p:nvPr>
        </p:nvSpPr>
        <p:spPr/>
        <p:txBody>
          <a:bodyPr/>
          <a:lstStyle/>
          <a:p>
            <a:r>
              <a:rPr lang="en-US" dirty="0"/>
              <a:t>Vignettes</a:t>
            </a:r>
          </a:p>
        </p:txBody>
      </p:sp>
      <p:sp>
        <p:nvSpPr>
          <p:cNvPr id="3" name="Content Placeholder 2">
            <a:extLst>
              <a:ext uri="{FF2B5EF4-FFF2-40B4-BE49-F238E27FC236}">
                <a16:creationId xmlns:a16="http://schemas.microsoft.com/office/drawing/2014/main" id="{0E0CEBD5-29BB-9044-94C7-C1C141EDB5AD}"/>
              </a:ext>
            </a:extLst>
          </p:cNvPr>
          <p:cNvSpPr>
            <a:spLocks noGrp="1"/>
          </p:cNvSpPr>
          <p:nvPr>
            <p:ph idx="1"/>
          </p:nvPr>
        </p:nvSpPr>
        <p:spPr>
          <a:xfrm>
            <a:off x="1077687" y="1825625"/>
            <a:ext cx="10515600" cy="4351338"/>
          </a:xfrm>
        </p:spPr>
        <p:txBody>
          <a:bodyPr>
            <a:normAutofit/>
          </a:bodyPr>
          <a:lstStyle/>
          <a:p>
            <a:pPr marL="0" indent="0">
              <a:buNone/>
            </a:pPr>
            <a:r>
              <a:rPr lang="en-US" dirty="0">
                <a:hlinkClick r:id="rId3"/>
              </a:rPr>
              <a:t>Intro Vignette</a:t>
            </a:r>
            <a:r>
              <a:rPr lang="en-US" dirty="0"/>
              <a:t> - Introductory vignette providing the overview of the package.</a:t>
            </a:r>
          </a:p>
          <a:p>
            <a:pPr marL="0" indent="0">
              <a:buNone/>
            </a:pPr>
            <a:r>
              <a:rPr lang="en-US" dirty="0">
                <a:hlinkClick r:id="rId4"/>
              </a:rPr>
              <a:t>Chart Configuration Vignette</a:t>
            </a:r>
            <a:r>
              <a:rPr lang="en-US" dirty="0"/>
              <a:t> - Details about the charting process including technical specifications and step-by-step instructions.</a:t>
            </a:r>
          </a:p>
          <a:p>
            <a:pPr marL="0" indent="0">
              <a:buNone/>
            </a:pPr>
            <a:r>
              <a:rPr lang="en-US" dirty="0">
                <a:hlinkClick r:id="rId5"/>
              </a:rPr>
              <a:t>Cookbook Vignette</a:t>
            </a:r>
            <a:r>
              <a:rPr lang="en-US" dirty="0"/>
              <a:t> - A series of examples showing how to initialize the </a:t>
            </a:r>
            <a:r>
              <a:rPr lang="en-US" dirty="0" err="1"/>
              <a:t>safetyGraphics</a:t>
            </a:r>
            <a:r>
              <a:rPr lang="en-US" dirty="0"/>
              <a:t> Shiny app in different scenarios.</a:t>
            </a:r>
          </a:p>
          <a:p>
            <a:pPr marL="0" indent="0">
              <a:buNone/>
            </a:pPr>
            <a:r>
              <a:rPr lang="en-US" dirty="0">
                <a:hlinkClick r:id="rId6"/>
              </a:rPr>
              <a:t>Technical FAQ Vignette</a:t>
            </a:r>
            <a:r>
              <a:rPr lang="en-US" dirty="0"/>
              <a:t> - Vignette discussing security, validation and other technical issues.</a:t>
            </a:r>
            <a:br>
              <a:rPr lang="en-US" dirty="0">
                <a:effectLst/>
              </a:rPr>
            </a:br>
            <a:endParaRPr lang="en-US" dirty="0">
              <a:effectLst/>
            </a:endParaRPr>
          </a:p>
          <a:p>
            <a:endParaRPr lang="en-US" dirty="0"/>
          </a:p>
        </p:txBody>
      </p:sp>
      <p:sp>
        <p:nvSpPr>
          <p:cNvPr id="5" name="Right Arrow 4">
            <a:extLst>
              <a:ext uri="{FF2B5EF4-FFF2-40B4-BE49-F238E27FC236}">
                <a16:creationId xmlns:a16="http://schemas.microsoft.com/office/drawing/2014/main" id="{7F48FB64-5C1D-6849-9526-99191B7DEE7D}"/>
              </a:ext>
            </a:extLst>
          </p:cNvPr>
          <p:cNvSpPr/>
          <p:nvPr/>
        </p:nvSpPr>
        <p:spPr>
          <a:xfrm>
            <a:off x="87086" y="3753925"/>
            <a:ext cx="985720" cy="494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Today</a:t>
            </a:r>
          </a:p>
        </p:txBody>
      </p:sp>
      <p:sp>
        <p:nvSpPr>
          <p:cNvPr id="4" name="TextBox 3">
            <a:extLst>
              <a:ext uri="{FF2B5EF4-FFF2-40B4-BE49-F238E27FC236}">
                <a16:creationId xmlns:a16="http://schemas.microsoft.com/office/drawing/2014/main" id="{FA882A1E-D691-464F-9B73-3069730647D1}"/>
              </a:ext>
            </a:extLst>
          </p:cNvPr>
          <p:cNvSpPr txBox="1"/>
          <p:nvPr/>
        </p:nvSpPr>
        <p:spPr>
          <a:xfrm>
            <a:off x="3048000" y="5715000"/>
            <a:ext cx="5712974" cy="369332"/>
          </a:xfrm>
          <a:prstGeom prst="rect">
            <a:avLst/>
          </a:prstGeom>
          <a:noFill/>
        </p:spPr>
        <p:txBody>
          <a:bodyPr wrap="none" rtlCol="0">
            <a:spAutoFit/>
          </a:bodyPr>
          <a:lstStyle/>
          <a:p>
            <a:r>
              <a:rPr lang="en-US" dirty="0"/>
              <a:t>Link: </a:t>
            </a:r>
            <a:r>
              <a:rPr lang="en-US" dirty="0">
                <a:hlinkClick r:id="rId7"/>
              </a:rPr>
              <a:t>https://github.com/safetygraphics/safetygraphics/wiki</a:t>
            </a:r>
            <a:endParaRPr lang="en-US" dirty="0"/>
          </a:p>
        </p:txBody>
      </p:sp>
    </p:spTree>
    <p:extLst>
      <p:ext uri="{BB962C8B-B14F-4D97-AF65-F5344CB8AC3E}">
        <p14:creationId xmlns:p14="http://schemas.microsoft.com/office/powerpoint/2010/main" val="111231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DAF4-0EC0-BE44-8059-6F9E77FA4C2C}"/>
              </a:ext>
            </a:extLst>
          </p:cNvPr>
          <p:cNvSpPr>
            <a:spLocks noGrp="1"/>
          </p:cNvSpPr>
          <p:nvPr>
            <p:ph type="title"/>
          </p:nvPr>
        </p:nvSpPr>
        <p:spPr/>
        <p:txBody>
          <a:bodyPr/>
          <a:lstStyle/>
          <a:p>
            <a:r>
              <a:rPr lang="en-US" dirty="0"/>
              <a:t>Package Ecosystem</a:t>
            </a:r>
          </a:p>
        </p:txBody>
      </p:sp>
      <p:sp>
        <p:nvSpPr>
          <p:cNvPr id="3" name="Content Placeholder 2">
            <a:extLst>
              <a:ext uri="{FF2B5EF4-FFF2-40B4-BE49-F238E27FC236}">
                <a16:creationId xmlns:a16="http://schemas.microsoft.com/office/drawing/2014/main" id="{ED2A6E58-E965-F843-808D-30BFC6451EC2}"/>
              </a:ext>
            </a:extLst>
          </p:cNvPr>
          <p:cNvSpPr>
            <a:spLocks noGrp="1"/>
          </p:cNvSpPr>
          <p:nvPr>
            <p:ph idx="1"/>
          </p:nvPr>
        </p:nvSpPr>
        <p:spPr>
          <a:xfrm>
            <a:off x="838200" y="3907971"/>
            <a:ext cx="10515600" cy="1648506"/>
          </a:xfrm>
        </p:spPr>
        <p:txBody>
          <a:bodyPr>
            <a:normAutofit fontScale="92500" lnSpcReduction="10000"/>
          </a:bodyPr>
          <a:lstStyle/>
          <a:p>
            <a:r>
              <a:rPr lang="en-US" dirty="0"/>
              <a:t>{</a:t>
            </a:r>
            <a:r>
              <a:rPr lang="en-US" dirty="0" err="1"/>
              <a:t>safetyGraphics</a:t>
            </a:r>
            <a:r>
              <a:rPr lang="en-US" dirty="0"/>
              <a:t>} – Reusable Shiny App for safety monitoring</a:t>
            </a:r>
          </a:p>
          <a:p>
            <a:r>
              <a:rPr lang="en-US" dirty="0"/>
              <a:t>{</a:t>
            </a:r>
            <a:r>
              <a:rPr lang="en-US" dirty="0" err="1"/>
              <a:t>safetyCharts</a:t>
            </a:r>
            <a:r>
              <a:rPr lang="en-US" dirty="0"/>
              <a:t>} – Reusable stand-alone charts for safety monitoring</a:t>
            </a:r>
          </a:p>
          <a:p>
            <a:r>
              <a:rPr lang="en-US" dirty="0"/>
              <a:t>{</a:t>
            </a:r>
            <a:r>
              <a:rPr lang="en-US" dirty="0" err="1"/>
              <a:t>safetyData</a:t>
            </a:r>
            <a:r>
              <a:rPr lang="en-US" dirty="0"/>
              <a:t>} – sample </a:t>
            </a:r>
            <a:r>
              <a:rPr lang="en-US" dirty="0" err="1"/>
              <a:t>AdAM</a:t>
            </a:r>
            <a:r>
              <a:rPr lang="en-US" dirty="0"/>
              <a:t> and SDTM datasets from </a:t>
            </a:r>
            <a:r>
              <a:rPr lang="en-US" dirty="0" err="1"/>
              <a:t>PhUSE</a:t>
            </a:r>
            <a:r>
              <a:rPr lang="en-US" dirty="0"/>
              <a:t> used for examples and testing. </a:t>
            </a:r>
          </a:p>
        </p:txBody>
      </p:sp>
      <p:sp>
        <p:nvSpPr>
          <p:cNvPr id="4" name="Rectangle 3">
            <a:extLst>
              <a:ext uri="{FF2B5EF4-FFF2-40B4-BE49-F238E27FC236}">
                <a16:creationId xmlns:a16="http://schemas.microsoft.com/office/drawing/2014/main" id="{2CBD6418-0A9F-2844-B4C8-DE301E78E9E5}"/>
              </a:ext>
            </a:extLst>
          </p:cNvPr>
          <p:cNvSpPr/>
          <p:nvPr/>
        </p:nvSpPr>
        <p:spPr>
          <a:xfrm>
            <a:off x="1371600" y="2003362"/>
            <a:ext cx="8469085"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3600" b="1" dirty="0">
                <a:solidFill>
                  <a:schemeClr val="bg1"/>
                </a:solidFill>
                <a:latin typeface="-apple-system"/>
              </a:rPr>
              <a:t>The {</a:t>
            </a:r>
            <a:r>
              <a:rPr lang="en-US" sz="3600" b="1" dirty="0" err="1">
                <a:solidFill>
                  <a:schemeClr val="bg1"/>
                </a:solidFill>
                <a:latin typeface="-apple-system"/>
              </a:rPr>
              <a:t>safetyGraphics</a:t>
            </a:r>
            <a:r>
              <a:rPr lang="en-US" sz="3600" b="1" dirty="0">
                <a:solidFill>
                  <a:schemeClr val="bg1"/>
                </a:solidFill>
                <a:latin typeface="-apple-system"/>
              </a:rPr>
              <a:t>} platform displays charts from {</a:t>
            </a:r>
            <a:r>
              <a:rPr lang="en-US" sz="3600" b="1" dirty="0" err="1">
                <a:solidFill>
                  <a:schemeClr val="bg1"/>
                </a:solidFill>
                <a:latin typeface="-apple-system"/>
              </a:rPr>
              <a:t>safetyCharts</a:t>
            </a:r>
            <a:r>
              <a:rPr lang="en-US" sz="3600" b="1" dirty="0">
                <a:solidFill>
                  <a:schemeClr val="bg1"/>
                </a:solidFill>
                <a:latin typeface="-apple-system"/>
              </a:rPr>
              <a:t>}.</a:t>
            </a:r>
            <a:endParaRPr lang="en-US" sz="3600" dirty="0">
              <a:solidFill>
                <a:schemeClr val="bg1"/>
              </a:solidFill>
              <a:latin typeface="-apple-system"/>
            </a:endParaRPr>
          </a:p>
        </p:txBody>
      </p:sp>
    </p:spTree>
    <p:extLst>
      <p:ext uri="{BB962C8B-B14F-4D97-AF65-F5344CB8AC3E}">
        <p14:creationId xmlns:p14="http://schemas.microsoft.com/office/powerpoint/2010/main" val="33287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0AA3-416E-1E44-807B-5EE9C3654681}"/>
              </a:ext>
            </a:extLst>
          </p:cNvPr>
          <p:cNvSpPr>
            <a:spLocks noGrp="1"/>
          </p:cNvSpPr>
          <p:nvPr>
            <p:ph type="title"/>
          </p:nvPr>
        </p:nvSpPr>
        <p:spPr/>
        <p:txBody>
          <a:bodyPr/>
          <a:lstStyle/>
          <a:p>
            <a:r>
              <a:rPr lang="en-US" dirty="0"/>
              <a:t>Hello World</a:t>
            </a:r>
          </a:p>
        </p:txBody>
      </p:sp>
      <p:sp>
        <p:nvSpPr>
          <p:cNvPr id="4" name="TextBox 3">
            <a:extLst>
              <a:ext uri="{FF2B5EF4-FFF2-40B4-BE49-F238E27FC236}">
                <a16:creationId xmlns:a16="http://schemas.microsoft.com/office/drawing/2014/main" id="{BF82D13F-4F70-BD47-8BFD-2D95340D85DB}"/>
              </a:ext>
            </a:extLst>
          </p:cNvPr>
          <p:cNvSpPr txBox="1"/>
          <p:nvPr/>
        </p:nvSpPr>
        <p:spPr>
          <a:xfrm>
            <a:off x="1292205" y="1444041"/>
            <a:ext cx="8596935" cy="92333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err="1">
                <a:latin typeface="Monaco" pitchFamily="2" charset="77"/>
              </a:rPr>
              <a:t>install.packages</a:t>
            </a:r>
            <a:r>
              <a:rPr lang="en-US" dirty="0">
                <a:latin typeface="Monaco" pitchFamily="2" charset="77"/>
              </a:rPr>
              <a:t>('</a:t>
            </a:r>
            <a:r>
              <a:rPr lang="en-US" dirty="0" err="1">
                <a:latin typeface="Monaco" pitchFamily="2" charset="77"/>
              </a:rPr>
              <a:t>safetyGraphics</a:t>
            </a:r>
            <a:r>
              <a:rPr lang="en-US" dirty="0">
                <a:latin typeface="Monaco" pitchFamily="2" charset="77"/>
              </a:rPr>
              <a:t>’)</a:t>
            </a:r>
          </a:p>
          <a:p>
            <a:r>
              <a:rPr lang="en-US" dirty="0">
                <a:latin typeface="Monaco" pitchFamily="2" charset="77"/>
              </a:rPr>
              <a:t>library(</a:t>
            </a:r>
            <a:r>
              <a:rPr lang="en-US" dirty="0" err="1">
                <a:latin typeface="Monaco" pitchFamily="2" charset="77"/>
              </a:rPr>
              <a:t>safetyGraphics</a:t>
            </a:r>
            <a:r>
              <a:rPr lang="en-US" dirty="0">
                <a:latin typeface="Monaco" pitchFamily="2" charset="77"/>
              </a:rPr>
              <a:t>)</a:t>
            </a:r>
          </a:p>
          <a:p>
            <a:r>
              <a:rPr lang="en-US" dirty="0" err="1">
                <a:latin typeface="Monaco" pitchFamily="2" charset="77"/>
              </a:rPr>
              <a:t>safetyGraphicsApp</a:t>
            </a:r>
            <a:r>
              <a:rPr lang="en-US" dirty="0">
                <a:latin typeface="Monaco" pitchFamily="2" charset="77"/>
              </a:rPr>
              <a:t>()</a:t>
            </a:r>
          </a:p>
        </p:txBody>
      </p:sp>
      <p:pic>
        <p:nvPicPr>
          <p:cNvPr id="5" name="Picture 4">
            <a:extLst>
              <a:ext uri="{FF2B5EF4-FFF2-40B4-BE49-F238E27FC236}">
                <a16:creationId xmlns:a16="http://schemas.microsoft.com/office/drawing/2014/main" id="{C03597A4-E11B-9E49-82A3-802DFF506963}"/>
              </a:ext>
            </a:extLst>
          </p:cNvPr>
          <p:cNvPicPr>
            <a:picLocks noChangeAspect="1"/>
          </p:cNvPicPr>
          <p:nvPr/>
        </p:nvPicPr>
        <p:blipFill>
          <a:blip r:embed="rId3"/>
          <a:stretch>
            <a:fillRect/>
          </a:stretch>
        </p:blipFill>
        <p:spPr>
          <a:xfrm>
            <a:off x="2201779" y="2872472"/>
            <a:ext cx="6777789" cy="3620403"/>
          </a:xfrm>
          <a:prstGeom prst="rect">
            <a:avLst/>
          </a:prstGeom>
        </p:spPr>
      </p:pic>
    </p:spTree>
    <p:extLst>
      <p:ext uri="{BB962C8B-B14F-4D97-AF65-F5344CB8AC3E}">
        <p14:creationId xmlns:p14="http://schemas.microsoft.com/office/powerpoint/2010/main" val="206916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0AA3-416E-1E44-807B-5EE9C3654681}"/>
              </a:ext>
            </a:extLst>
          </p:cNvPr>
          <p:cNvSpPr>
            <a:spLocks noGrp="1"/>
          </p:cNvSpPr>
          <p:nvPr>
            <p:ph type="title"/>
          </p:nvPr>
        </p:nvSpPr>
        <p:spPr/>
        <p:txBody>
          <a:bodyPr/>
          <a:lstStyle/>
          <a:p>
            <a:r>
              <a:rPr lang="en-US" dirty="0"/>
              <a:t>Hello World, Again</a:t>
            </a:r>
          </a:p>
        </p:txBody>
      </p:sp>
      <p:sp>
        <p:nvSpPr>
          <p:cNvPr id="4" name="TextBox 3">
            <a:extLst>
              <a:ext uri="{FF2B5EF4-FFF2-40B4-BE49-F238E27FC236}">
                <a16:creationId xmlns:a16="http://schemas.microsoft.com/office/drawing/2014/main" id="{BF82D13F-4F70-BD47-8BFD-2D95340D85DB}"/>
              </a:ext>
            </a:extLst>
          </p:cNvPr>
          <p:cNvSpPr txBox="1"/>
          <p:nvPr/>
        </p:nvSpPr>
        <p:spPr>
          <a:xfrm>
            <a:off x="1292205" y="1444041"/>
            <a:ext cx="8596935" cy="92333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err="1">
                <a:latin typeface="Monaco" pitchFamily="2" charset="77"/>
              </a:rPr>
              <a:t>install.packages</a:t>
            </a:r>
            <a:r>
              <a:rPr lang="en-US" dirty="0">
                <a:latin typeface="Monaco" pitchFamily="2" charset="77"/>
              </a:rPr>
              <a:t>('</a:t>
            </a:r>
            <a:r>
              <a:rPr lang="en-US" dirty="0" err="1">
                <a:latin typeface="Monaco" pitchFamily="2" charset="77"/>
              </a:rPr>
              <a:t>safetyGraphics</a:t>
            </a:r>
            <a:r>
              <a:rPr lang="en-US" dirty="0">
                <a:latin typeface="Monaco" pitchFamily="2" charset="77"/>
              </a:rPr>
              <a:t>’)</a:t>
            </a:r>
          </a:p>
          <a:p>
            <a:r>
              <a:rPr lang="en-US" dirty="0">
                <a:latin typeface="Monaco" pitchFamily="2" charset="77"/>
              </a:rPr>
              <a:t>library(</a:t>
            </a:r>
            <a:r>
              <a:rPr lang="en-US" dirty="0" err="1">
                <a:latin typeface="Monaco" pitchFamily="2" charset="77"/>
              </a:rPr>
              <a:t>safetyGraphics</a:t>
            </a:r>
            <a:r>
              <a:rPr lang="en-US" dirty="0">
                <a:latin typeface="Monaco" pitchFamily="2" charset="77"/>
              </a:rPr>
              <a:t>)</a:t>
            </a:r>
          </a:p>
          <a:p>
            <a:r>
              <a:rPr lang="en-US" dirty="0" err="1">
                <a:latin typeface="Monaco" pitchFamily="2" charset="77"/>
              </a:rPr>
              <a:t>safetyGraphicsInit</a:t>
            </a:r>
            <a:r>
              <a:rPr lang="en-US" dirty="0">
                <a:latin typeface="Monaco" pitchFamily="2" charset="77"/>
              </a:rPr>
              <a:t>()</a:t>
            </a:r>
          </a:p>
        </p:txBody>
      </p:sp>
      <p:pic>
        <p:nvPicPr>
          <p:cNvPr id="6" name="Picture 5">
            <a:extLst>
              <a:ext uri="{FF2B5EF4-FFF2-40B4-BE49-F238E27FC236}">
                <a16:creationId xmlns:a16="http://schemas.microsoft.com/office/drawing/2014/main" id="{6A58C5AA-FA62-3B4C-AE8D-02DF8DFCCCDF}"/>
              </a:ext>
            </a:extLst>
          </p:cNvPr>
          <p:cNvPicPr>
            <a:picLocks noChangeAspect="1"/>
          </p:cNvPicPr>
          <p:nvPr/>
        </p:nvPicPr>
        <p:blipFill>
          <a:blip r:embed="rId3"/>
          <a:stretch>
            <a:fillRect/>
          </a:stretch>
        </p:blipFill>
        <p:spPr>
          <a:xfrm>
            <a:off x="1583561" y="2541302"/>
            <a:ext cx="8014221" cy="4316698"/>
          </a:xfrm>
          <a:prstGeom prst="rect">
            <a:avLst/>
          </a:prstGeom>
        </p:spPr>
      </p:pic>
    </p:spTree>
    <p:extLst>
      <p:ext uri="{BB962C8B-B14F-4D97-AF65-F5344CB8AC3E}">
        <p14:creationId xmlns:p14="http://schemas.microsoft.com/office/powerpoint/2010/main" val="188999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BF8C-5625-3F4F-84D0-048E9320648F}"/>
              </a:ext>
            </a:extLst>
          </p:cNvPr>
          <p:cNvSpPr>
            <a:spLocks noGrp="1"/>
          </p:cNvSpPr>
          <p:nvPr>
            <p:ph type="title"/>
          </p:nvPr>
        </p:nvSpPr>
        <p:spPr/>
        <p:txBody>
          <a:bodyPr/>
          <a:lstStyle/>
          <a:p>
            <a:r>
              <a:rPr lang="en-US" dirty="0"/>
              <a:t>Configurable App Inputs</a:t>
            </a:r>
          </a:p>
        </p:txBody>
      </p:sp>
      <p:sp>
        <p:nvSpPr>
          <p:cNvPr id="3" name="Content Placeholder 2">
            <a:extLst>
              <a:ext uri="{FF2B5EF4-FFF2-40B4-BE49-F238E27FC236}">
                <a16:creationId xmlns:a16="http://schemas.microsoft.com/office/drawing/2014/main" id="{E11CAE07-D172-904E-BE24-B2BF115A7557}"/>
              </a:ext>
            </a:extLst>
          </p:cNvPr>
          <p:cNvSpPr>
            <a:spLocks noGrp="1"/>
          </p:cNvSpPr>
          <p:nvPr>
            <p:ph idx="1"/>
          </p:nvPr>
        </p:nvSpPr>
        <p:spPr/>
        <p:txBody>
          <a:bodyPr/>
          <a:lstStyle/>
          <a:p>
            <a:r>
              <a:rPr lang="en-US" u="sng" dirty="0"/>
              <a:t>Charts</a:t>
            </a:r>
            <a:r>
              <a:rPr lang="en-US" dirty="0"/>
              <a:t> – Default library in </a:t>
            </a:r>
            <a:r>
              <a:rPr lang="en-US" dirty="0" err="1"/>
              <a:t>safetyCharts</a:t>
            </a:r>
            <a:r>
              <a:rPr lang="en-US" dirty="0"/>
              <a:t>. See </a:t>
            </a:r>
            <a:r>
              <a:rPr lang="en-US" dirty="0">
                <a:hlinkClick r:id="rId2"/>
              </a:rPr>
              <a:t>Chart Configuration Vignette</a:t>
            </a:r>
            <a:endParaRPr lang="en-US" dirty="0"/>
          </a:p>
          <a:p>
            <a:r>
              <a:rPr lang="en-US" u="sng" dirty="0"/>
              <a:t>Data</a:t>
            </a:r>
            <a:r>
              <a:rPr lang="en-US" dirty="0"/>
              <a:t> – Study data provided by the user as a named list. </a:t>
            </a:r>
          </a:p>
          <a:p>
            <a:r>
              <a:rPr lang="en-US" u="sng" dirty="0"/>
              <a:t>Mapping</a:t>
            </a:r>
            <a:r>
              <a:rPr lang="en-US" dirty="0"/>
              <a:t> – List identifying the key columns/fields in your data. </a:t>
            </a:r>
          </a:p>
          <a:p>
            <a:r>
              <a:rPr lang="en-US" u="sng" dirty="0"/>
              <a:t>Meta</a:t>
            </a:r>
            <a:r>
              <a:rPr lang="en-US" dirty="0"/>
              <a:t> – Metadata table with information about key data columns/fields used in charts. Saved as `</a:t>
            </a:r>
            <a:r>
              <a:rPr lang="en-US" dirty="0" err="1"/>
              <a:t>safetyGraphics</a:t>
            </a:r>
            <a:r>
              <a:rPr lang="en-US" dirty="0"/>
              <a:t>::meta`</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4953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B27D-DAA8-DA4F-8DD2-2FB136BB321A}"/>
              </a:ext>
            </a:extLst>
          </p:cNvPr>
          <p:cNvSpPr>
            <a:spLocks noGrp="1"/>
          </p:cNvSpPr>
          <p:nvPr>
            <p:ph type="title"/>
          </p:nvPr>
        </p:nvSpPr>
        <p:spPr>
          <a:xfrm>
            <a:off x="838200" y="365125"/>
            <a:ext cx="10515600" cy="777875"/>
          </a:xfrm>
        </p:spPr>
        <p:txBody>
          <a:bodyPr/>
          <a:lstStyle/>
          <a:p>
            <a:r>
              <a:rPr lang="en-US" dirty="0"/>
              <a:t>?</a:t>
            </a:r>
            <a:r>
              <a:rPr lang="en-US" dirty="0" err="1"/>
              <a:t>safetyGraphicsApp</a:t>
            </a:r>
            <a:r>
              <a:rPr lang="en-US" dirty="0"/>
              <a:t> </a:t>
            </a:r>
            <a:r>
              <a:rPr lang="en-US" sz="2400" dirty="0">
                <a:hlinkClick r:id="rId3"/>
              </a:rPr>
              <a:t>docs</a:t>
            </a:r>
            <a:endParaRPr lang="en-US" dirty="0"/>
          </a:p>
        </p:txBody>
      </p:sp>
      <p:sp>
        <p:nvSpPr>
          <p:cNvPr id="4" name="TextBox 3">
            <a:extLst>
              <a:ext uri="{FF2B5EF4-FFF2-40B4-BE49-F238E27FC236}">
                <a16:creationId xmlns:a16="http://schemas.microsoft.com/office/drawing/2014/main" id="{0CA11EAC-275A-4541-A14B-ADABCB399694}"/>
              </a:ext>
            </a:extLst>
          </p:cNvPr>
          <p:cNvSpPr txBox="1"/>
          <p:nvPr/>
        </p:nvSpPr>
        <p:spPr>
          <a:xfrm>
            <a:off x="726967" y="1255606"/>
            <a:ext cx="4019206" cy="452431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err="1"/>
              <a:t>safetyGraphicsApp</a:t>
            </a:r>
            <a:r>
              <a:rPr lang="en-US" dirty="0">
                <a:effectLst/>
              </a:rPr>
              <a:t>(</a:t>
            </a:r>
            <a:r>
              <a:rPr lang="en-US" dirty="0"/>
              <a:t> </a:t>
            </a:r>
          </a:p>
          <a:p>
            <a:r>
              <a:rPr lang="en-US" dirty="0"/>
              <a:t>  </a:t>
            </a:r>
            <a:r>
              <a:rPr lang="en-US" dirty="0" err="1"/>
              <a:t>domainData</a:t>
            </a:r>
            <a:r>
              <a:rPr lang="en-US" dirty="0"/>
              <a:t> </a:t>
            </a:r>
            <a:r>
              <a:rPr lang="en-US" dirty="0">
                <a:effectLst/>
              </a:rPr>
              <a:t>=</a:t>
            </a:r>
            <a:r>
              <a:rPr lang="en-US" dirty="0"/>
              <a:t> list</a:t>
            </a:r>
            <a:r>
              <a:rPr lang="en-US" dirty="0">
                <a:effectLst/>
              </a:rPr>
              <a:t>(</a:t>
            </a:r>
          </a:p>
          <a:p>
            <a:r>
              <a:rPr lang="en-US" dirty="0"/>
              <a:t>    labs </a:t>
            </a:r>
            <a:r>
              <a:rPr lang="en-US" dirty="0">
                <a:effectLst/>
              </a:rPr>
              <a:t>=</a:t>
            </a:r>
            <a:r>
              <a:rPr lang="en-US" dirty="0"/>
              <a:t> </a:t>
            </a:r>
            <a:r>
              <a:rPr lang="en-US" dirty="0" err="1"/>
              <a:t>safetyData</a:t>
            </a:r>
            <a:r>
              <a:rPr lang="en-US" dirty="0"/>
              <a:t>::</a:t>
            </a:r>
            <a:r>
              <a:rPr lang="en-US" dirty="0" err="1"/>
              <a:t>adam_adlbc</a:t>
            </a:r>
            <a:r>
              <a:rPr lang="en-US" dirty="0"/>
              <a:t>,</a:t>
            </a:r>
          </a:p>
          <a:p>
            <a:r>
              <a:rPr lang="en-US" dirty="0"/>
              <a:t>    </a:t>
            </a:r>
            <a:r>
              <a:rPr lang="en-US" dirty="0" err="1"/>
              <a:t>aes</a:t>
            </a:r>
            <a:r>
              <a:rPr lang="en-US" dirty="0"/>
              <a:t> </a:t>
            </a:r>
            <a:r>
              <a:rPr lang="en-US" dirty="0">
                <a:effectLst/>
              </a:rPr>
              <a:t>=</a:t>
            </a:r>
            <a:r>
              <a:rPr lang="en-US" dirty="0"/>
              <a:t> </a:t>
            </a:r>
            <a:r>
              <a:rPr lang="en-US" dirty="0" err="1"/>
              <a:t>safetyData</a:t>
            </a:r>
            <a:r>
              <a:rPr lang="en-US" dirty="0"/>
              <a:t>::adam_adae, </a:t>
            </a:r>
          </a:p>
          <a:p>
            <a:r>
              <a:rPr lang="en-US" dirty="0"/>
              <a:t>    dm </a:t>
            </a:r>
            <a:r>
              <a:rPr lang="en-US" dirty="0">
                <a:effectLst/>
              </a:rPr>
              <a:t>=</a:t>
            </a:r>
            <a:r>
              <a:rPr lang="en-US" dirty="0"/>
              <a:t> </a:t>
            </a:r>
            <a:r>
              <a:rPr lang="en-US" dirty="0" err="1"/>
              <a:t>safetyData</a:t>
            </a:r>
            <a:r>
              <a:rPr lang="en-US" dirty="0"/>
              <a:t>::</a:t>
            </a:r>
            <a:r>
              <a:rPr lang="en-US" dirty="0" err="1"/>
              <a:t>adam_adsl</a:t>
            </a:r>
            <a:endParaRPr lang="en-US" dirty="0"/>
          </a:p>
          <a:p>
            <a:r>
              <a:rPr lang="en-US" dirty="0">
                <a:effectLst/>
              </a:rPr>
              <a:t>  )</a:t>
            </a:r>
            <a:r>
              <a:rPr lang="en-US" dirty="0"/>
              <a:t>,  </a:t>
            </a:r>
          </a:p>
          <a:p>
            <a:r>
              <a:rPr lang="en-US" dirty="0"/>
              <a:t>  meta </a:t>
            </a:r>
            <a:r>
              <a:rPr lang="en-US" dirty="0">
                <a:effectLst/>
              </a:rPr>
              <a:t>=</a:t>
            </a:r>
            <a:r>
              <a:rPr lang="en-US" dirty="0"/>
              <a:t> </a:t>
            </a:r>
            <a:r>
              <a:rPr lang="en-US" dirty="0" err="1"/>
              <a:t>safetyGraphics</a:t>
            </a:r>
            <a:r>
              <a:rPr lang="en-US" dirty="0"/>
              <a:t>::meta,</a:t>
            </a:r>
          </a:p>
          <a:p>
            <a:r>
              <a:rPr lang="en-US" dirty="0"/>
              <a:t>  charts </a:t>
            </a:r>
            <a:r>
              <a:rPr lang="en-US" dirty="0">
                <a:effectLst/>
              </a:rPr>
              <a:t>=</a:t>
            </a:r>
            <a:r>
              <a:rPr lang="en-US" dirty="0"/>
              <a:t> </a:t>
            </a:r>
            <a:r>
              <a:rPr lang="en-US" dirty="0">
                <a:effectLst/>
              </a:rPr>
              <a:t>NULL</a:t>
            </a:r>
            <a:r>
              <a:rPr lang="en-US" dirty="0"/>
              <a:t>, </a:t>
            </a:r>
          </a:p>
          <a:p>
            <a:r>
              <a:rPr lang="en-US" dirty="0"/>
              <a:t>  mapping </a:t>
            </a:r>
            <a:r>
              <a:rPr lang="en-US" dirty="0">
                <a:effectLst/>
              </a:rPr>
              <a:t>=</a:t>
            </a:r>
            <a:r>
              <a:rPr lang="en-US" dirty="0"/>
              <a:t> </a:t>
            </a:r>
            <a:r>
              <a:rPr lang="en-US" dirty="0">
                <a:effectLst/>
              </a:rPr>
              <a:t>NULL</a:t>
            </a:r>
            <a:r>
              <a:rPr lang="en-US" dirty="0"/>
              <a:t>, </a:t>
            </a:r>
          </a:p>
          <a:p>
            <a:r>
              <a:rPr lang="en-US" dirty="0"/>
              <a:t>  </a:t>
            </a:r>
            <a:r>
              <a:rPr lang="en-US" dirty="0" err="1"/>
              <a:t>autoMapping</a:t>
            </a:r>
            <a:r>
              <a:rPr lang="en-US" dirty="0"/>
              <a:t> </a:t>
            </a:r>
            <a:r>
              <a:rPr lang="en-US" dirty="0">
                <a:effectLst/>
              </a:rPr>
              <a:t>=</a:t>
            </a:r>
            <a:r>
              <a:rPr lang="en-US" dirty="0"/>
              <a:t> </a:t>
            </a:r>
            <a:r>
              <a:rPr lang="en-US" dirty="0">
                <a:effectLst/>
              </a:rPr>
              <a:t>TRUE</a:t>
            </a:r>
            <a:r>
              <a:rPr lang="en-US" dirty="0"/>
              <a:t>, </a:t>
            </a:r>
          </a:p>
          <a:p>
            <a:r>
              <a:rPr lang="en-US" dirty="0"/>
              <a:t>  </a:t>
            </a:r>
            <a:r>
              <a:rPr lang="en-US" dirty="0" err="1"/>
              <a:t>filterDomain</a:t>
            </a:r>
            <a:r>
              <a:rPr lang="en-US" dirty="0"/>
              <a:t> </a:t>
            </a:r>
            <a:r>
              <a:rPr lang="en-US" dirty="0">
                <a:effectLst/>
              </a:rPr>
              <a:t>=</a:t>
            </a:r>
            <a:r>
              <a:rPr lang="en-US" dirty="0"/>
              <a:t> "dm", </a:t>
            </a:r>
          </a:p>
          <a:p>
            <a:r>
              <a:rPr lang="en-US" dirty="0"/>
              <a:t>  </a:t>
            </a:r>
            <a:r>
              <a:rPr lang="en-US" dirty="0" err="1"/>
              <a:t>chartSettingsPaths</a:t>
            </a:r>
            <a:r>
              <a:rPr lang="en-US" dirty="0"/>
              <a:t> </a:t>
            </a:r>
            <a:r>
              <a:rPr lang="en-US" dirty="0">
                <a:effectLst/>
              </a:rPr>
              <a:t>=</a:t>
            </a:r>
            <a:r>
              <a:rPr lang="en-US" dirty="0"/>
              <a:t> </a:t>
            </a:r>
            <a:r>
              <a:rPr lang="en-US" dirty="0">
                <a:effectLst/>
              </a:rPr>
              <a:t>NULL</a:t>
            </a:r>
            <a:r>
              <a:rPr lang="en-US" dirty="0"/>
              <a:t> </a:t>
            </a:r>
          </a:p>
          <a:p>
            <a:r>
              <a:rPr lang="en-US" dirty="0">
                <a:effectLst/>
              </a:rPr>
              <a:t>)</a:t>
            </a:r>
          </a:p>
          <a:p>
            <a:endParaRPr lang="en-US" dirty="0"/>
          </a:p>
          <a:p>
            <a:br>
              <a:rPr lang="en-US" dirty="0"/>
            </a:br>
            <a:endParaRPr lang="en-US" dirty="0">
              <a:latin typeface="Monaco" pitchFamily="2" charset="77"/>
            </a:endParaRPr>
          </a:p>
        </p:txBody>
      </p:sp>
      <p:graphicFrame>
        <p:nvGraphicFramePr>
          <p:cNvPr id="8" name="Table 7">
            <a:extLst>
              <a:ext uri="{FF2B5EF4-FFF2-40B4-BE49-F238E27FC236}">
                <a16:creationId xmlns:a16="http://schemas.microsoft.com/office/drawing/2014/main" id="{6A968C72-F794-1A42-980A-58BA80E94130}"/>
              </a:ext>
            </a:extLst>
          </p:cNvPr>
          <p:cNvGraphicFramePr>
            <a:graphicFrameLocks noGrp="1"/>
          </p:cNvGraphicFramePr>
          <p:nvPr>
            <p:extLst>
              <p:ext uri="{D42A27DB-BD31-4B8C-83A1-F6EECF244321}">
                <p14:modId xmlns:p14="http://schemas.microsoft.com/office/powerpoint/2010/main" val="3741616765"/>
              </p:ext>
            </p:extLst>
          </p:nvPr>
        </p:nvGraphicFramePr>
        <p:xfrm>
          <a:off x="5189843" y="1255606"/>
          <a:ext cx="5498943" cy="4524314"/>
        </p:xfrm>
        <a:graphic>
          <a:graphicData uri="http://schemas.openxmlformats.org/drawingml/2006/table">
            <a:tbl>
              <a:tblPr/>
              <a:tblGrid>
                <a:gridCol w="1174862">
                  <a:extLst>
                    <a:ext uri="{9D8B030D-6E8A-4147-A177-3AD203B41FA5}">
                      <a16:colId xmlns:a16="http://schemas.microsoft.com/office/drawing/2014/main" val="2327128976"/>
                    </a:ext>
                  </a:extLst>
                </a:gridCol>
                <a:gridCol w="4324081">
                  <a:extLst>
                    <a:ext uri="{9D8B030D-6E8A-4147-A177-3AD203B41FA5}">
                      <a16:colId xmlns:a16="http://schemas.microsoft.com/office/drawing/2014/main" val="1189745381"/>
                    </a:ext>
                  </a:extLst>
                </a:gridCol>
              </a:tblGrid>
              <a:tr h="469890">
                <a:tc>
                  <a:txBody>
                    <a:bodyPr/>
                    <a:lstStyle/>
                    <a:p>
                      <a:pPr algn="r" fontAlgn="t"/>
                      <a:r>
                        <a:rPr lang="en-US" sz="1100" b="1" dirty="0" err="1">
                          <a:effectLst/>
                        </a:rPr>
                        <a:t>domainData</a:t>
                      </a:r>
                      <a:endParaRPr lang="en-US" sz="1100" b="1" dirty="0">
                        <a:effectLst/>
                      </a:endParaRPr>
                    </a:p>
                  </a:txBody>
                  <a:tcPr marL="47817" marR="49809" marT="23908" marB="23908">
                    <a:lnL>
                      <a:noFill/>
                    </a:lnL>
                    <a:lnR>
                      <a:noFill/>
                    </a:lnR>
                    <a:lnT>
                      <a:noFill/>
                    </a:lnT>
                    <a:lnB>
                      <a:noFill/>
                    </a:lnB>
                    <a:solidFill>
                      <a:srgbClr val="FFFFFF"/>
                    </a:solidFill>
                  </a:tcPr>
                </a:tc>
                <a:tc>
                  <a:txBody>
                    <a:bodyPr/>
                    <a:lstStyle/>
                    <a:p>
                      <a:pPr fontAlgn="t"/>
                      <a:r>
                        <a:rPr lang="en-US" sz="1100" dirty="0">
                          <a:effectLst/>
                        </a:rPr>
                        <a:t>named list of </a:t>
                      </a:r>
                      <a:r>
                        <a:rPr lang="en-US" sz="1100" dirty="0" err="1">
                          <a:effectLst/>
                        </a:rPr>
                        <a:t>data.frames</a:t>
                      </a:r>
                      <a:r>
                        <a:rPr lang="en-US" sz="1100" dirty="0">
                          <a:effectLst/>
                        </a:rPr>
                        <a:t> to be loaded into the app. Sample </a:t>
                      </a:r>
                      <a:r>
                        <a:rPr lang="en-US" sz="1100" dirty="0" err="1">
                          <a:effectLst/>
                        </a:rPr>
                        <a:t>AdAM</a:t>
                      </a:r>
                      <a:r>
                        <a:rPr lang="en-US" sz="1100" dirty="0">
                          <a:effectLst/>
                        </a:rPr>
                        <a:t> data from the </a:t>
                      </a:r>
                      <a:r>
                        <a:rPr lang="en-US" sz="1100" dirty="0" err="1">
                          <a:effectLst/>
                        </a:rPr>
                        <a:t>safetyData</a:t>
                      </a:r>
                      <a:r>
                        <a:rPr lang="en-US" sz="1100" dirty="0">
                          <a:effectLst/>
                        </a:rPr>
                        <a:t> package used by default</a:t>
                      </a:r>
                    </a:p>
                  </a:txBody>
                  <a:tcPr marL="47817" marR="47817" marT="23908" marB="23908">
                    <a:lnL>
                      <a:noFill/>
                    </a:lnL>
                    <a:lnR>
                      <a:noFill/>
                    </a:lnR>
                    <a:lnT>
                      <a:noFill/>
                    </a:lnT>
                    <a:lnB>
                      <a:noFill/>
                    </a:lnB>
                    <a:solidFill>
                      <a:srgbClr val="FFFFFF"/>
                    </a:solidFill>
                  </a:tcPr>
                </a:tc>
                <a:extLst>
                  <a:ext uri="{0D108BD9-81ED-4DB2-BD59-A6C34878D82A}">
                    <a16:rowId xmlns:a16="http://schemas.microsoft.com/office/drawing/2014/main" val="3595753475"/>
                  </a:ext>
                </a:extLst>
              </a:tr>
              <a:tr h="265633">
                <a:tc>
                  <a:txBody>
                    <a:bodyPr/>
                    <a:lstStyle/>
                    <a:p>
                      <a:pPr algn="r" fontAlgn="t"/>
                      <a:r>
                        <a:rPr lang="en-US" sz="1100" b="1" dirty="0">
                          <a:effectLst/>
                        </a:rPr>
                        <a:t>charts</a:t>
                      </a:r>
                    </a:p>
                  </a:txBody>
                  <a:tcPr marL="47817" marR="49809" marT="23908" marB="23908">
                    <a:lnL>
                      <a:noFill/>
                    </a:lnL>
                    <a:lnR>
                      <a:noFill/>
                    </a:lnR>
                    <a:lnT>
                      <a:noFill/>
                    </a:lnT>
                    <a:lnB>
                      <a:noFill/>
                    </a:lnB>
                    <a:solidFill>
                      <a:srgbClr val="FFFFFF"/>
                    </a:solidFill>
                  </a:tcPr>
                </a:tc>
                <a:tc>
                  <a:txBody>
                    <a:bodyPr/>
                    <a:lstStyle/>
                    <a:p>
                      <a:pPr fontAlgn="t"/>
                      <a:r>
                        <a:rPr lang="en-US" sz="1100" dirty="0">
                          <a:effectLst/>
                        </a:rPr>
                        <a:t>list of charts in the format produced by </a:t>
                      </a:r>
                      <a:r>
                        <a:rPr lang="en-US" sz="1100" dirty="0" err="1">
                          <a:effectLst/>
                        </a:rPr>
                        <a:t>safetyGraphics</a:t>
                      </a:r>
                      <a:r>
                        <a:rPr lang="en-US" sz="1100" dirty="0">
                          <a:effectLst/>
                        </a:rPr>
                        <a:t>::</a:t>
                      </a:r>
                      <a:r>
                        <a:rPr lang="en-US" sz="1100" dirty="0" err="1">
                          <a:effectLst/>
                        </a:rPr>
                        <a:t>makeChartConfig</a:t>
                      </a:r>
                      <a:r>
                        <a:rPr lang="en-US" sz="1100" dirty="0">
                          <a:effectLst/>
                        </a:rPr>
                        <a:t>()</a:t>
                      </a:r>
                    </a:p>
                  </a:txBody>
                  <a:tcPr marL="47817" marR="47817" marT="23908" marB="23908">
                    <a:lnL>
                      <a:noFill/>
                    </a:lnL>
                    <a:lnR>
                      <a:noFill/>
                    </a:lnR>
                    <a:lnT>
                      <a:noFill/>
                    </a:lnT>
                    <a:lnB>
                      <a:noFill/>
                    </a:lnB>
                    <a:solidFill>
                      <a:srgbClr val="FFFFFF"/>
                    </a:solidFill>
                  </a:tcPr>
                </a:tc>
                <a:extLst>
                  <a:ext uri="{0D108BD9-81ED-4DB2-BD59-A6C34878D82A}">
                    <a16:rowId xmlns:a16="http://schemas.microsoft.com/office/drawing/2014/main" val="2877853385"/>
                  </a:ext>
                </a:extLst>
              </a:tr>
              <a:tr h="469890">
                <a:tc>
                  <a:txBody>
                    <a:bodyPr/>
                    <a:lstStyle/>
                    <a:p>
                      <a:pPr algn="r" fontAlgn="t"/>
                      <a:r>
                        <a:rPr lang="en-US" sz="1100" b="1" dirty="0">
                          <a:effectLst/>
                        </a:rPr>
                        <a:t>mapping</a:t>
                      </a:r>
                    </a:p>
                  </a:txBody>
                  <a:tcPr marL="47817" marR="49809" marT="23908" marB="23908">
                    <a:lnL>
                      <a:noFill/>
                    </a:lnL>
                    <a:lnR>
                      <a:noFill/>
                    </a:lnR>
                    <a:lnT>
                      <a:noFill/>
                    </a:lnT>
                    <a:lnB>
                      <a:noFill/>
                    </a:lnB>
                    <a:solidFill>
                      <a:srgbClr val="FFFFFF"/>
                    </a:solidFill>
                  </a:tcPr>
                </a:tc>
                <a:tc>
                  <a:txBody>
                    <a:bodyPr/>
                    <a:lstStyle/>
                    <a:p>
                      <a:pPr fontAlgn="t"/>
                      <a:r>
                        <a:rPr lang="en-US" sz="1100">
                          <a:effectLst/>
                        </a:rPr>
                        <a:t>list specifying the initial mapping values for each data mapping for each domain (e.g. list(aes= list(id_col='USUBJID', seq_col='AESEQ')).</a:t>
                      </a:r>
                    </a:p>
                  </a:txBody>
                  <a:tcPr marL="47817" marR="47817" marT="23908" marB="23908">
                    <a:lnL>
                      <a:noFill/>
                    </a:lnL>
                    <a:lnR>
                      <a:noFill/>
                    </a:lnR>
                    <a:lnT>
                      <a:noFill/>
                    </a:lnT>
                    <a:lnB>
                      <a:noFill/>
                    </a:lnB>
                    <a:solidFill>
                      <a:srgbClr val="FFFFFF"/>
                    </a:solidFill>
                  </a:tcPr>
                </a:tc>
                <a:extLst>
                  <a:ext uri="{0D108BD9-81ED-4DB2-BD59-A6C34878D82A}">
                    <a16:rowId xmlns:a16="http://schemas.microsoft.com/office/drawing/2014/main" val="2190209551"/>
                  </a:ext>
                </a:extLst>
              </a:tr>
              <a:tr h="881130">
                <a:tc>
                  <a:txBody>
                    <a:bodyPr/>
                    <a:lstStyle/>
                    <a:p>
                      <a:pPr algn="r" fontAlgn="t"/>
                      <a:r>
                        <a:rPr lang="en-US" sz="1100" dirty="0" err="1">
                          <a:effectLst/>
                        </a:rPr>
                        <a:t>autoMapping</a:t>
                      </a:r>
                      <a:endParaRPr lang="en-US" sz="1100" dirty="0">
                        <a:effectLst/>
                      </a:endParaRPr>
                    </a:p>
                  </a:txBody>
                  <a:tcPr marL="47817" marR="49809" marT="23908" marB="23908">
                    <a:lnL>
                      <a:noFill/>
                    </a:lnL>
                    <a:lnR>
                      <a:noFill/>
                    </a:lnR>
                    <a:lnT>
                      <a:noFill/>
                    </a:lnT>
                    <a:lnB>
                      <a:noFill/>
                    </a:lnB>
                    <a:solidFill>
                      <a:srgbClr val="FFFFFF"/>
                    </a:solidFill>
                  </a:tcPr>
                </a:tc>
                <a:tc>
                  <a:txBody>
                    <a:bodyPr/>
                    <a:lstStyle/>
                    <a:p>
                      <a:pPr fontAlgn="t"/>
                      <a:r>
                        <a:rPr lang="en-US" sz="1100" dirty="0" err="1">
                          <a:effectLst/>
                        </a:rPr>
                        <a:t>boolean</a:t>
                      </a:r>
                      <a:r>
                        <a:rPr lang="en-US" sz="1100" dirty="0">
                          <a:effectLst/>
                        </a:rPr>
                        <a:t> indicating whether the app should attempt to automatically detect data standards and generate mappings for the data provided. Values specified in the mapping parameter overwrite automatically generated mappings when both are found. Defaults to true.</a:t>
                      </a:r>
                    </a:p>
                  </a:txBody>
                  <a:tcPr marL="47817" marR="47817" marT="23908" marB="23908">
                    <a:lnL>
                      <a:noFill/>
                    </a:lnL>
                    <a:lnR>
                      <a:noFill/>
                    </a:lnR>
                    <a:lnT>
                      <a:noFill/>
                    </a:lnT>
                    <a:lnB>
                      <a:noFill/>
                    </a:lnB>
                    <a:solidFill>
                      <a:srgbClr val="FFFFFF"/>
                    </a:solidFill>
                  </a:tcPr>
                </a:tc>
                <a:extLst>
                  <a:ext uri="{0D108BD9-81ED-4DB2-BD59-A6C34878D82A}">
                    <a16:rowId xmlns:a16="http://schemas.microsoft.com/office/drawing/2014/main" val="2692246145"/>
                  </a:ext>
                </a:extLst>
              </a:tr>
              <a:tr h="675510">
                <a:tc>
                  <a:txBody>
                    <a:bodyPr/>
                    <a:lstStyle/>
                    <a:p>
                      <a:pPr algn="r" fontAlgn="t"/>
                      <a:r>
                        <a:rPr lang="en-US" sz="1100" dirty="0">
                          <a:effectLst/>
                        </a:rPr>
                        <a:t>meta</a:t>
                      </a:r>
                    </a:p>
                  </a:txBody>
                  <a:tcPr marL="47817" marR="49809" marT="23908" marB="23908">
                    <a:lnL>
                      <a:noFill/>
                    </a:lnL>
                    <a:lnR>
                      <a:noFill/>
                    </a:lnR>
                    <a:lnT>
                      <a:noFill/>
                    </a:lnT>
                    <a:lnB>
                      <a:noFill/>
                    </a:lnB>
                    <a:solidFill>
                      <a:srgbClr val="FFFFFF"/>
                    </a:solidFill>
                  </a:tcPr>
                </a:tc>
                <a:tc>
                  <a:txBody>
                    <a:bodyPr/>
                    <a:lstStyle/>
                    <a:p>
                      <a:pPr fontAlgn="t"/>
                      <a:r>
                        <a:rPr lang="en-US" sz="1100" dirty="0">
                          <a:effectLst/>
                        </a:rPr>
                        <a:t>data frame containing the metadata for use in the app. See the preloaded file (</a:t>
                      </a:r>
                      <a:r>
                        <a:rPr lang="en-US" sz="1100" u="none" strike="noStrike" dirty="0">
                          <a:solidFill>
                            <a:srgbClr val="375F84"/>
                          </a:solidFill>
                          <a:effectLst/>
                        </a:rPr>
                        <a:t>?safetyGraphics::meta</a:t>
                      </a:r>
                      <a:r>
                        <a:rPr lang="en-US" sz="1100" dirty="0">
                          <a:effectLst/>
                        </a:rPr>
                        <a:t>) for more data specifications and details. Defaults to </a:t>
                      </a:r>
                      <a:r>
                        <a:rPr lang="en-US" sz="1100" u="none" strike="noStrike" dirty="0">
                          <a:solidFill>
                            <a:srgbClr val="375F84"/>
                          </a:solidFill>
                          <a:effectLst/>
                        </a:rPr>
                        <a:t>safetyGraphics::meta</a:t>
                      </a:r>
                      <a:r>
                        <a:rPr lang="en-US" sz="1100" dirty="0">
                          <a:effectLst/>
                        </a:rPr>
                        <a:t>.</a:t>
                      </a:r>
                    </a:p>
                  </a:txBody>
                  <a:tcPr marL="47817" marR="47817" marT="23908" marB="23908">
                    <a:lnL>
                      <a:noFill/>
                    </a:lnL>
                    <a:lnR>
                      <a:noFill/>
                    </a:lnR>
                    <a:lnT>
                      <a:noFill/>
                    </a:lnT>
                    <a:lnB>
                      <a:noFill/>
                    </a:lnB>
                    <a:solidFill>
                      <a:srgbClr val="FFFFFF"/>
                    </a:solidFill>
                  </a:tcPr>
                </a:tc>
                <a:extLst>
                  <a:ext uri="{0D108BD9-81ED-4DB2-BD59-A6C34878D82A}">
                    <a16:rowId xmlns:a16="http://schemas.microsoft.com/office/drawing/2014/main" val="279543528"/>
                  </a:ext>
                </a:extLst>
              </a:tr>
              <a:tr h="675510">
                <a:tc>
                  <a:txBody>
                    <a:bodyPr/>
                    <a:lstStyle/>
                    <a:p>
                      <a:pPr algn="r" fontAlgn="t"/>
                      <a:r>
                        <a:rPr lang="en-US" sz="1100">
                          <a:effectLst/>
                        </a:rPr>
                        <a:t>filterDomain</a:t>
                      </a:r>
                    </a:p>
                  </a:txBody>
                  <a:tcPr marL="47817" marR="49809" marT="23908" marB="23908">
                    <a:lnL>
                      <a:noFill/>
                    </a:lnL>
                    <a:lnR>
                      <a:noFill/>
                    </a:lnR>
                    <a:lnT>
                      <a:noFill/>
                    </a:lnT>
                    <a:lnB>
                      <a:noFill/>
                    </a:lnB>
                    <a:solidFill>
                      <a:srgbClr val="FFFFFF"/>
                    </a:solidFill>
                  </a:tcPr>
                </a:tc>
                <a:tc>
                  <a:txBody>
                    <a:bodyPr/>
                    <a:lstStyle/>
                    <a:p>
                      <a:pPr fontAlgn="t"/>
                      <a:r>
                        <a:rPr lang="en-US" sz="1100">
                          <a:effectLst/>
                        </a:rPr>
                        <a:t>domain used for the data/filter tab. Demographics ("dm") is used by default. Using a domain that is not one record per participant is not recommended.</a:t>
                      </a:r>
                    </a:p>
                  </a:txBody>
                  <a:tcPr marL="47817" marR="47817" marT="23908" marB="23908">
                    <a:lnL>
                      <a:noFill/>
                    </a:lnL>
                    <a:lnR>
                      <a:noFill/>
                    </a:lnR>
                    <a:lnT>
                      <a:noFill/>
                    </a:lnT>
                    <a:lnB>
                      <a:noFill/>
                    </a:lnB>
                    <a:solidFill>
                      <a:srgbClr val="FFFFFF"/>
                    </a:solidFill>
                  </a:tcPr>
                </a:tc>
                <a:extLst>
                  <a:ext uri="{0D108BD9-81ED-4DB2-BD59-A6C34878D82A}">
                    <a16:rowId xmlns:a16="http://schemas.microsoft.com/office/drawing/2014/main" val="2746917370"/>
                  </a:ext>
                </a:extLst>
              </a:tr>
              <a:tr h="1086751">
                <a:tc>
                  <a:txBody>
                    <a:bodyPr/>
                    <a:lstStyle/>
                    <a:p>
                      <a:pPr algn="r" fontAlgn="t"/>
                      <a:r>
                        <a:rPr lang="en-US" sz="1100">
                          <a:effectLst/>
                        </a:rPr>
                        <a:t>chartSettingsPaths</a:t>
                      </a:r>
                    </a:p>
                  </a:txBody>
                  <a:tcPr marL="47817" marR="49809" marT="23908" marB="23908">
                    <a:lnL>
                      <a:noFill/>
                    </a:lnL>
                    <a:lnR>
                      <a:noFill/>
                    </a:lnR>
                    <a:lnT>
                      <a:noFill/>
                    </a:lnT>
                    <a:lnB>
                      <a:noFill/>
                    </a:lnB>
                    <a:solidFill>
                      <a:srgbClr val="FFFFFF"/>
                    </a:solidFill>
                  </a:tcPr>
                </a:tc>
                <a:tc>
                  <a:txBody>
                    <a:bodyPr/>
                    <a:lstStyle/>
                    <a:p>
                      <a:pPr fontAlgn="t"/>
                      <a:r>
                        <a:rPr lang="en-US" sz="1100" dirty="0">
                          <a:effectLst/>
                        </a:rPr>
                        <a:t>path(s) where customization functions are saved relative to your working directory. All charts can have initialization (e.g. </a:t>
                      </a:r>
                      <a:r>
                        <a:rPr lang="en-US" sz="1100" dirty="0" err="1">
                          <a:effectLst/>
                        </a:rPr>
                        <a:t>myChart_Init.R</a:t>
                      </a:r>
                      <a:r>
                        <a:rPr lang="en-US" sz="1100" dirty="0">
                          <a:effectLst/>
                        </a:rPr>
                        <a:t>) and static charts can have charting functions (e.g. </a:t>
                      </a:r>
                      <a:r>
                        <a:rPr lang="en-US" sz="1100" dirty="0" err="1">
                          <a:effectLst/>
                        </a:rPr>
                        <a:t>myGraphic_Chart.R</a:t>
                      </a:r>
                      <a:r>
                        <a:rPr lang="en-US" sz="1100" dirty="0">
                          <a:effectLst/>
                        </a:rPr>
                        <a:t>). All R files in this folder are sourced and files with the correct naming convention are linked to the chart. See the Custom Charts vignette for more details.</a:t>
                      </a:r>
                    </a:p>
                  </a:txBody>
                  <a:tcPr marL="47817" marR="47817" marT="23908" marB="23908">
                    <a:lnL>
                      <a:noFill/>
                    </a:lnL>
                    <a:lnR>
                      <a:noFill/>
                    </a:lnR>
                    <a:lnT>
                      <a:noFill/>
                    </a:lnT>
                    <a:lnB>
                      <a:noFill/>
                    </a:lnB>
                    <a:solidFill>
                      <a:srgbClr val="FFFFFF"/>
                    </a:solidFill>
                  </a:tcPr>
                </a:tc>
                <a:extLst>
                  <a:ext uri="{0D108BD9-81ED-4DB2-BD59-A6C34878D82A}">
                    <a16:rowId xmlns:a16="http://schemas.microsoft.com/office/drawing/2014/main" val="2799160516"/>
                  </a:ext>
                </a:extLst>
              </a:tr>
            </a:tbl>
          </a:graphicData>
        </a:graphic>
      </p:graphicFrame>
    </p:spTree>
    <p:extLst>
      <p:ext uri="{BB962C8B-B14F-4D97-AF65-F5344CB8AC3E}">
        <p14:creationId xmlns:p14="http://schemas.microsoft.com/office/powerpoint/2010/main" val="3999790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575</Words>
  <Application>Microsoft Macintosh PowerPoint</Application>
  <PresentationFormat>Widescreen</PresentationFormat>
  <Paragraphs>65</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Monaco</vt:lpstr>
      <vt:lpstr>Times</vt:lpstr>
      <vt:lpstr>Office Theme</vt:lpstr>
      <vt:lpstr>safetyGraphics</vt:lpstr>
      <vt:lpstr>Vignettes</vt:lpstr>
      <vt:lpstr>Package Ecosystem</vt:lpstr>
      <vt:lpstr>Hello World</vt:lpstr>
      <vt:lpstr>Hello World, Again</vt:lpstr>
      <vt:lpstr>Configurable App Inputs</vt:lpstr>
      <vt:lpstr>?safetyGraphicsApp docs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safetyGraphics</dc:title>
  <dc:creator>Jeremy Wildfire</dc:creator>
  <cp:lastModifiedBy>Jeremy Wildfire</cp:lastModifiedBy>
  <cp:revision>1</cp:revision>
  <dcterms:created xsi:type="dcterms:W3CDTF">2021-09-22T13:37:09Z</dcterms:created>
  <dcterms:modified xsi:type="dcterms:W3CDTF">2021-09-24T13:51:14Z</dcterms:modified>
</cp:coreProperties>
</file>