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697" r:id="rId1"/>
  </p:sldMasterIdLst>
  <p:notesMasterIdLst>
    <p:notesMasterId r:id="rId30"/>
  </p:notesMasterIdLst>
  <p:sldIdLst>
    <p:sldId id="322" r:id="rId2"/>
    <p:sldId id="424" r:id="rId3"/>
    <p:sldId id="418" r:id="rId4"/>
    <p:sldId id="419" r:id="rId5"/>
    <p:sldId id="359" r:id="rId6"/>
    <p:sldId id="417" r:id="rId7"/>
    <p:sldId id="423" r:id="rId8"/>
    <p:sldId id="421" r:id="rId9"/>
    <p:sldId id="408" r:id="rId10"/>
    <p:sldId id="409" r:id="rId11"/>
    <p:sldId id="422" r:id="rId12"/>
    <p:sldId id="410" r:id="rId13"/>
    <p:sldId id="413" r:id="rId14"/>
    <p:sldId id="412" r:id="rId15"/>
    <p:sldId id="415" r:id="rId16"/>
    <p:sldId id="414" r:id="rId17"/>
    <p:sldId id="420" r:id="rId18"/>
    <p:sldId id="372" r:id="rId19"/>
    <p:sldId id="407" r:id="rId20"/>
    <p:sldId id="406" r:id="rId21"/>
    <p:sldId id="365" r:id="rId22"/>
    <p:sldId id="371" r:id="rId23"/>
    <p:sldId id="370" r:id="rId24"/>
    <p:sldId id="369" r:id="rId25"/>
    <p:sldId id="368" r:id="rId26"/>
    <p:sldId id="367" r:id="rId27"/>
    <p:sldId id="416" r:id="rId28"/>
    <p:sldId id="40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74"/>
    <p:restoredTop sz="95110"/>
  </p:normalViewPr>
  <p:slideViewPr>
    <p:cSldViewPr snapToGrid="0" snapToObjects="1">
      <p:cViewPr varScale="1">
        <p:scale>
          <a:sx n="77" d="100"/>
          <a:sy n="77" d="100"/>
        </p:scale>
        <p:origin x="595" y="7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07307-16E3-1D43-8ACA-66024192230F}" type="datetimeFigureOut">
              <a:rPr lang="tr-TR" smtClean="0"/>
              <a:t>26.10.2023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8951F3-D119-BC47-A282-21A98E47AF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808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951F3-D119-BC47-A282-21A98E47AFCF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50541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951F3-D119-BC47-A282-21A98E47AFCF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7260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951F3-D119-BC47-A282-21A98E47AFCF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52637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951F3-D119-BC47-A282-21A98E47AFCF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52171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951F3-D119-BC47-A282-21A98E47AFCF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10532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951F3-D119-BC47-A282-21A98E47AFCF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22421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951F3-D119-BC47-A282-21A98E47AFCF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47206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951F3-D119-BC47-A282-21A98E47AFCF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85980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951F3-D119-BC47-A282-21A98E47AFCF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59497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951F3-D119-BC47-A282-21A98E47AFCF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40595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951F3-D119-BC47-A282-21A98E47AFCF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1252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951F3-D119-BC47-A282-21A98E47AFCF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75249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951F3-D119-BC47-A282-21A98E47AFCF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08494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951F3-D119-BC47-A282-21A98E47AFCF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69861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951F3-D119-BC47-A282-21A98E47AFCF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0210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951F3-D119-BC47-A282-21A98E47AFCF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18707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951F3-D119-BC47-A282-21A98E47AFCF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8703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951F3-D119-BC47-A282-21A98E47AFCF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8555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951F3-D119-BC47-A282-21A98E47AFCF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979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951F3-D119-BC47-A282-21A98E47AFCF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47085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951F3-D119-BC47-A282-21A98E47AFCF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4535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951F3-D119-BC47-A282-21A98E47AFCF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0572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32D4D-CB8A-8E48-9B5F-C80440F32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5374FF-BA8E-3D45-BD34-A833D32939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EC556-BCE7-3D4B-82C9-25A302B4D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58F4-BB2E-4112-9F2A-B1443F2ADF5F}" type="datetime1">
              <a:rPr lang="tr-TR" smtClean="0"/>
              <a:t>26.10.2023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621F2-18EA-2246-BEB9-F2F52EF08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Ahmet </a:t>
            </a:r>
            <a:r>
              <a:rPr lang="en-US" dirty="0" err="1"/>
              <a:t>Arif</a:t>
            </a:r>
            <a:r>
              <a:rPr lang="en-US" dirty="0"/>
              <a:t> AYDIN,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6680E-EF4A-7B49-A1F9-B9A4098A9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20840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1F184-B41E-B641-A9E1-9424B8688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BB04DB-B53E-4543-8116-5CB612151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F5E9D-4EA8-BF43-AC2E-87A693C7D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88AF7-F200-4434-B69F-5CE5033FC88B}" type="datetime1">
              <a:rPr lang="tr-TR" smtClean="0"/>
              <a:t>26.10.2023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9E2E6-6AD7-E746-93DA-6128B8684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Ahmet </a:t>
            </a:r>
            <a:r>
              <a:rPr lang="en-US" dirty="0" err="1"/>
              <a:t>Arif</a:t>
            </a:r>
            <a:r>
              <a:rPr lang="en-US" dirty="0"/>
              <a:t> AYDIN,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0014C-0127-3E4F-A02F-92442E770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849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0C96A9-2ABC-9549-9747-21754B8B09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6F6819-5FE6-3742-8763-7A9FDA557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6706E-7940-B344-B196-BC7E8C08D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A8901-ACE8-42E3-B5C9-B165DEF5BC92}" type="datetime1">
              <a:rPr lang="tr-TR" smtClean="0"/>
              <a:t>26.10.2023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F2BB7-4A3E-7E42-93A6-8022EB381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Ahmet </a:t>
            </a:r>
            <a:r>
              <a:rPr lang="en-US" dirty="0" err="1"/>
              <a:t>Arif</a:t>
            </a:r>
            <a:r>
              <a:rPr lang="en-US" dirty="0"/>
              <a:t> AYDIN,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9058C-81C3-1847-9C0E-D35111C3A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874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6D0E2-D390-624D-9FCB-7443CD7BD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72076-CBAB-2746-A178-D97E42370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65690-6CD7-D744-8037-D9ED191F8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6F1B9-19F6-488C-A5C0-3B8BF24639AE}" type="datetime1">
              <a:rPr lang="tr-TR" smtClean="0"/>
              <a:t>26.10.2023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E703E-02E3-214C-972A-55790789F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Ahmet </a:t>
            </a:r>
            <a:r>
              <a:rPr lang="en-US" dirty="0" err="1"/>
              <a:t>Arif</a:t>
            </a:r>
            <a:r>
              <a:rPr lang="en-US" dirty="0"/>
              <a:t> AYDIN,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F89B1-BFFE-3C41-B09A-A109FF3CB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647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2951D-6C1F-514E-877D-E70209958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0090B-F6F8-DE4D-8C33-35ABB035A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798DE-FFF1-0D44-8D1C-612C5BA9F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79D6-BD29-4AB2-9133-81F9B42AC2A9}" type="datetime1">
              <a:rPr lang="tr-TR" smtClean="0"/>
              <a:t>26.10.2023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2F741-A31E-D449-B7CE-35F02B383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Ahmet </a:t>
            </a:r>
            <a:r>
              <a:rPr lang="en-US" dirty="0" err="1"/>
              <a:t>Arif</a:t>
            </a:r>
            <a:r>
              <a:rPr lang="en-US" dirty="0"/>
              <a:t> AYDIN,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096CC-E205-D648-93E8-95CB019A8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32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20B5D-A97F-A14A-9F08-B49206315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6A987-B51D-9C41-B28B-D1AA7F4DCE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83D212-4BF4-5847-AE1C-56B313FEC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5AD805-3815-CD4E-9FF1-41FA30E37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F3A5B-AEB2-4AEF-B948-BB14ACDEB246}" type="datetime1">
              <a:rPr lang="tr-TR" smtClean="0"/>
              <a:t>26.10.2023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09533C-2147-8644-8A1D-96E7655B1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Ahmet </a:t>
            </a:r>
            <a:r>
              <a:rPr lang="en-US" dirty="0" err="1"/>
              <a:t>Arif</a:t>
            </a:r>
            <a:r>
              <a:rPr lang="en-US" dirty="0"/>
              <a:t> AYDIN, 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D70030-1EF6-2C4D-B32C-60D78BDF0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9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95B3E-7B0F-4D47-A9AF-829D6CDFE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556F8-1EBB-664F-A80B-6C84CCE5F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105C7-FEF4-A04A-9346-3C2CE4BFC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AF1DC9-F309-CF4F-9B1E-C1DE6DC2A5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D5CE28-E8FE-8345-86A2-E39EB9EEDA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42F049-0C0B-324C-BC5D-9066746BB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C53ED-D15D-421D-B6DF-DF43ACD0E8F7}" type="datetime1">
              <a:rPr lang="tr-TR" smtClean="0"/>
              <a:t>26.10.2023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F976D2-9FF7-1E49-8926-0287F73E7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Ahmet </a:t>
            </a:r>
            <a:r>
              <a:rPr lang="en-US" dirty="0" err="1"/>
              <a:t>Arif</a:t>
            </a:r>
            <a:r>
              <a:rPr lang="en-US" dirty="0"/>
              <a:t> AYDIN, 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E3771F-10F9-8247-8A29-9B851197C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223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01B45-3A19-9742-AC60-2B15D661D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4EBEC1-3C21-5C45-870B-CA0B0166B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4C5A-5782-4B14-9B16-72F25F19FB48}" type="datetime1">
              <a:rPr lang="tr-TR" smtClean="0"/>
              <a:t>26.10.2023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4BA93B-52BD-BA47-83FC-3520B7CE3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Ahmet </a:t>
            </a:r>
            <a:r>
              <a:rPr lang="en-US" dirty="0" err="1"/>
              <a:t>Arif</a:t>
            </a:r>
            <a:r>
              <a:rPr lang="en-US" dirty="0"/>
              <a:t> AYDIN,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7773B3-F962-2348-B4C1-ECF7A8F01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733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99762B-4B72-394F-96B1-2AE9E6969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1B55C-C4DE-41C1-9479-6E5A8A808D46}" type="datetime1">
              <a:rPr lang="tr-TR" smtClean="0"/>
              <a:t>26.10.2023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9F78D8-D79D-4B4A-BF1C-595F93C86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Ahmet </a:t>
            </a:r>
            <a:r>
              <a:rPr lang="en-US" dirty="0" err="1"/>
              <a:t>Arif</a:t>
            </a:r>
            <a:r>
              <a:rPr lang="en-US" dirty="0"/>
              <a:t> AYDIN, 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1A056-F336-6342-8530-0A30A0494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14546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D820A-F891-5445-B49B-601B525AF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F8A2F-1CAF-2F44-B0C8-633651354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45786A-C01F-C04E-9290-18E7F6DDA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40F64-2455-E84B-BE04-CA5432EBE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1A11-B312-4946-B966-E97FF0991AAE}" type="datetime1">
              <a:rPr lang="tr-TR" smtClean="0"/>
              <a:t>26.10.2023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9CD53A-F47E-E349-9CAB-E6F4737DE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Ahmet </a:t>
            </a:r>
            <a:r>
              <a:rPr lang="en-US" dirty="0" err="1"/>
              <a:t>Arif</a:t>
            </a:r>
            <a:r>
              <a:rPr lang="en-US" dirty="0"/>
              <a:t> AYDIN, 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AB30B-176B-604A-860B-87167F828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406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DA48A-74F7-5041-8CE9-2DD77A77F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FB8166-63BA-5B4D-B2A1-AE013FA0E9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C47FA9-991C-6740-A8D5-B546C6E74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B1C64-F716-494D-8123-1B890E896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6002-C793-4640-8D13-2C475774F777}" type="datetime1">
              <a:rPr lang="tr-TR" smtClean="0"/>
              <a:t>26.10.2023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B72F5B-A833-B54E-BCFC-51E9C5CEC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Ahmet </a:t>
            </a:r>
            <a:r>
              <a:rPr lang="en-US" dirty="0" err="1"/>
              <a:t>Arif</a:t>
            </a:r>
            <a:r>
              <a:rPr lang="en-US" dirty="0"/>
              <a:t> AYDIN, 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5E1B5-7018-D943-A5A7-D38CA7D63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7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1A176C-78A5-6142-8130-B5C9730CA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CC7D2-C27B-4547-8253-C0FB04A31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DE98-656E-6C45-B98F-D3473702EF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059C0-E892-4AFB-86BB-6AABA33387B8}" type="datetime1">
              <a:rPr lang="tr-TR" smtClean="0"/>
              <a:t>26.10.2023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AC5E5-F8CC-4C46-8026-113451D4F6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607175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 Ahmet </a:t>
            </a:r>
            <a:r>
              <a:rPr lang="en-US" dirty="0" err="1"/>
              <a:t>Arif</a:t>
            </a:r>
            <a:r>
              <a:rPr lang="en-US" dirty="0"/>
              <a:t> AYDIN,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DBA23-6136-D440-82DD-9DFB6932B8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607175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765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98" r:id="rId1"/>
    <p:sldLayoutId id="2147484699" r:id="rId2"/>
    <p:sldLayoutId id="2147484700" r:id="rId3"/>
    <p:sldLayoutId id="2147484701" r:id="rId4"/>
    <p:sldLayoutId id="2147484702" r:id="rId5"/>
    <p:sldLayoutId id="2147484703" r:id="rId6"/>
    <p:sldLayoutId id="2147484704" r:id="rId7"/>
    <p:sldLayoutId id="2147484705" r:id="rId8"/>
    <p:sldLayoutId id="2147484706" r:id="rId9"/>
    <p:sldLayoutId id="2147484707" r:id="rId10"/>
    <p:sldLayoutId id="214748470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ffectivesoftwaredesign.com/2012/04/23/communication-problems-in-software-projects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logicalread.com/sql-server-entity-relationship-model-mc03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lationaldbdesign.com/database-design/module3/dblc-design-stages.php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Data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uru99.com/difference-between-file-system-and-dbms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uru99.com/difference-between-file-system-and-dbms.html" TargetMode="Externa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FD62C32-241C-F248-87F7-91187E1FA123}"/>
              </a:ext>
            </a:extLst>
          </p:cNvPr>
          <p:cNvSpPr txBox="1">
            <a:spLocks/>
          </p:cNvSpPr>
          <p:nvPr/>
        </p:nvSpPr>
        <p:spPr>
          <a:xfrm>
            <a:off x="685800" y="1409186"/>
            <a:ext cx="10820400" cy="4933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0"/>
              </a:spcBef>
            </a:pPr>
            <a:endParaRPr lang="en-US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AD45D2C-5AA6-C244-B07B-CD5F288E05DD}"/>
              </a:ext>
            </a:extLst>
          </p:cNvPr>
          <p:cNvCxnSpPr>
            <a:cxnSpLocks/>
          </p:cNvCxnSpPr>
          <p:nvPr/>
        </p:nvCxnSpPr>
        <p:spPr>
          <a:xfrm>
            <a:off x="2644944" y="2961287"/>
            <a:ext cx="7099558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7F17CE22-7091-7240-ADEF-F640A984BE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1199" y="1855277"/>
            <a:ext cx="10592797" cy="1086226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ea typeface="Noteworthy Light" panose="02000400000000000000" pitchFamily="2" charset="77"/>
                <a:cs typeface="Times New Roman" panose="02020603050405020304" pitchFamily="18" charset="0"/>
              </a:rPr>
              <a:t>Veritabanı </a:t>
            </a:r>
            <a:r>
              <a:rPr lang="en-US" sz="4800" dirty="0" err="1">
                <a:latin typeface="Times New Roman" panose="02020603050405020304" pitchFamily="18" charset="0"/>
                <a:ea typeface="Noteworthy Light" panose="02000400000000000000" pitchFamily="2" charset="77"/>
                <a:cs typeface="Times New Roman" panose="02020603050405020304" pitchFamily="18" charset="0"/>
              </a:rPr>
              <a:t>Yönetim</a:t>
            </a:r>
            <a:r>
              <a:rPr lang="en-US" sz="4800" dirty="0">
                <a:latin typeface="Times New Roman" panose="02020603050405020304" pitchFamily="18" charset="0"/>
                <a:ea typeface="Noteworthy Light" panose="02000400000000000000" pitchFamily="2" charset="77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latin typeface="Times New Roman" panose="02020603050405020304" pitchFamily="18" charset="0"/>
                <a:ea typeface="Noteworthy Light" panose="02000400000000000000" pitchFamily="2" charset="77"/>
                <a:cs typeface="Times New Roman" panose="02020603050405020304" pitchFamily="18" charset="0"/>
              </a:rPr>
              <a:t>Sistemler</a:t>
            </a:r>
            <a:r>
              <a:rPr lang="tr-TR" sz="4800" dirty="0" smtClean="0">
                <a:latin typeface="Times New Roman" panose="02020603050405020304" pitchFamily="18" charset="0"/>
                <a:ea typeface="Noteworthy Light" panose="02000400000000000000" pitchFamily="2" charset="77"/>
                <a:cs typeface="Times New Roman" panose="02020603050405020304" pitchFamily="18" charset="0"/>
              </a:rPr>
              <a:t>i</a:t>
            </a:r>
            <a:endParaRPr lang="en-US" sz="4800" dirty="0">
              <a:latin typeface="Times New Roman" panose="02020603050405020304" pitchFamily="18" charset="0"/>
              <a:ea typeface="Noteworthy Light" panose="02000400000000000000" pitchFamily="2" charset="77"/>
              <a:cs typeface="Times New Roman" panose="02020603050405020304" pitchFamily="18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C437EBAF-64A2-8C4C-92F6-53D713E730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3333" y="3916498"/>
            <a:ext cx="9144000" cy="441190"/>
          </a:xfrm>
        </p:spPr>
        <p:txBody>
          <a:bodyPr>
            <a:normAutofit/>
          </a:bodyPr>
          <a:lstStyle/>
          <a:p>
            <a:r>
              <a:rPr lang="tr-TR" b="1" dirty="0" smtClean="0">
                <a:latin typeface="Times New Roman" panose="02020603050405020304" pitchFamily="18" charset="0"/>
                <a:ea typeface="Noteworthy Light" panose="02000400000000000000" pitchFamily="2" charset="77"/>
                <a:cs typeface="Times New Roman" panose="02020603050405020304" pitchFamily="18" charset="0"/>
              </a:rPr>
              <a:t>Doç. Dr. Özal YILDIRIM</a:t>
            </a:r>
            <a:endParaRPr lang="en-US" b="1" dirty="0">
              <a:latin typeface="Times New Roman" panose="02020603050405020304" pitchFamily="18" charset="0"/>
              <a:ea typeface="Noteworthy Light" panose="02000400000000000000" pitchFamily="2" charset="77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F9F136-D688-3E47-9FC5-0BF989868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11793" y="6442524"/>
            <a:ext cx="353704" cy="378400"/>
          </a:xfrm>
        </p:spPr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A959A60-3ED1-CF43-A480-24D1959D6DF6}"/>
              </a:ext>
            </a:extLst>
          </p:cNvPr>
          <p:cNvSpPr txBox="1">
            <a:spLocks/>
          </p:cNvSpPr>
          <p:nvPr/>
        </p:nvSpPr>
        <p:spPr>
          <a:xfrm>
            <a:off x="1503333" y="5915482"/>
            <a:ext cx="9144000" cy="3655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Times New Roman" panose="02020603050405020304" pitchFamily="18" charset="0"/>
                <a:ea typeface="Noteworthy Light" panose="02000400000000000000" pitchFamily="2" charset="77"/>
                <a:cs typeface="Times New Roman" panose="02020603050405020304" pitchFamily="18" charset="0"/>
              </a:rPr>
              <a:t>GÜZ -</a:t>
            </a:r>
            <a:r>
              <a:rPr lang="en-US" sz="2000" b="1" dirty="0" smtClean="0">
                <a:latin typeface="Times New Roman" panose="02020603050405020304" pitchFamily="18" charset="0"/>
                <a:ea typeface="Noteworthy Light" panose="02000400000000000000" pitchFamily="2" charset="77"/>
                <a:cs typeface="Times New Roman" panose="02020603050405020304" pitchFamily="18" charset="0"/>
              </a:rPr>
              <a:t>202</a:t>
            </a:r>
            <a:r>
              <a:rPr lang="tr-TR" sz="2000" b="1" dirty="0" smtClean="0">
                <a:latin typeface="Times New Roman" panose="02020603050405020304" pitchFamily="18" charset="0"/>
                <a:ea typeface="Noteworthy Light" panose="02000400000000000000" pitchFamily="2" charset="77"/>
                <a:cs typeface="Times New Roman" panose="02020603050405020304" pitchFamily="18" charset="0"/>
              </a:rPr>
              <a:t>3</a:t>
            </a:r>
            <a:endParaRPr lang="en-US" sz="2000" b="1" dirty="0">
              <a:latin typeface="Times New Roman" panose="02020603050405020304" pitchFamily="18" charset="0"/>
              <a:ea typeface="Noteworthy Light" panose="02000400000000000000" pitchFamily="2" charset="77"/>
              <a:cs typeface="Times New Roman" panose="02020603050405020304" pitchFamily="18" charset="0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21E0E7E9-AE11-A94D-A457-41C18C305517}"/>
              </a:ext>
            </a:extLst>
          </p:cNvPr>
          <p:cNvSpPr txBox="1">
            <a:spLocks/>
          </p:cNvSpPr>
          <p:nvPr/>
        </p:nvSpPr>
        <p:spPr>
          <a:xfrm>
            <a:off x="136187" y="4519082"/>
            <a:ext cx="11675606" cy="3655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latin typeface="Times New Roman" panose="02020603050405020304" pitchFamily="18" charset="0"/>
                <a:ea typeface="Noteworthy Light" panose="02000400000000000000" pitchFamily="2" charset="77"/>
                <a:cs typeface="Times New Roman" panose="02020603050405020304" pitchFamily="18" charset="0"/>
              </a:rPr>
              <a:t>L5-</a:t>
            </a:r>
            <a:r>
              <a:rPr lang="tr-TR" sz="2000" b="1" dirty="0" smtClean="0">
                <a:latin typeface="Times New Roman" panose="02020603050405020304" pitchFamily="18" charset="0"/>
                <a:ea typeface="Noteworthy Light" panose="02000400000000000000" pitchFamily="2" charset="77"/>
                <a:cs typeface="Times New Roman" panose="02020603050405020304" pitchFamily="18" charset="0"/>
              </a:rPr>
              <a:t> </a:t>
            </a:r>
            <a:r>
              <a:rPr lang="en-US" sz="2000" b="1" i="1" dirty="0" err="1" smtClean="0">
                <a:latin typeface="Times New Roman" panose="02020603050405020304" pitchFamily="18" charset="0"/>
                <a:ea typeface="Noteworthy Light" panose="02000400000000000000" pitchFamily="2" charset="77"/>
                <a:cs typeface="Times New Roman" panose="02020603050405020304" pitchFamily="18" charset="0"/>
              </a:rPr>
              <a:t>Veritabanı</a:t>
            </a:r>
            <a:r>
              <a:rPr lang="en-US" sz="2000" b="1" i="1" dirty="0" smtClean="0">
                <a:latin typeface="Times New Roman" panose="02020603050405020304" pitchFamily="18" charset="0"/>
                <a:ea typeface="Noteworthy Light" panose="02000400000000000000" pitchFamily="2" charset="77"/>
                <a:cs typeface="Times New Roman" panose="02020603050405020304" pitchFamily="18" charset="0"/>
              </a:rPr>
              <a:t>  </a:t>
            </a:r>
            <a:r>
              <a:rPr lang="en-US" sz="2000" b="1" i="1" dirty="0" err="1">
                <a:latin typeface="Times New Roman" panose="02020603050405020304" pitchFamily="18" charset="0"/>
                <a:ea typeface="Noteworthy Light" panose="02000400000000000000" pitchFamily="2" charset="77"/>
                <a:cs typeface="Times New Roman" panose="02020603050405020304" pitchFamily="18" charset="0"/>
              </a:rPr>
              <a:t>Yönetim</a:t>
            </a:r>
            <a:r>
              <a:rPr lang="en-US" sz="2000" b="1" i="1" dirty="0">
                <a:latin typeface="Times New Roman" panose="02020603050405020304" pitchFamily="18" charset="0"/>
                <a:ea typeface="Noteworthy Light" panose="02000400000000000000" pitchFamily="2" charset="77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latin typeface="Times New Roman" panose="02020603050405020304" pitchFamily="18" charset="0"/>
                <a:ea typeface="Noteworthy Light" panose="02000400000000000000" pitchFamily="2" charset="77"/>
                <a:cs typeface="Times New Roman" panose="02020603050405020304" pitchFamily="18" charset="0"/>
              </a:rPr>
              <a:t>Sistemleri</a:t>
            </a:r>
            <a:r>
              <a:rPr lang="en-US" sz="2000" b="1" i="1" dirty="0">
                <a:latin typeface="Times New Roman" panose="02020603050405020304" pitchFamily="18" charset="0"/>
                <a:ea typeface="Noteworthy Light" panose="02000400000000000000" pitchFamily="2" charset="77"/>
                <a:cs typeface="Times New Roman" panose="02020603050405020304" pitchFamily="18" charset="0"/>
              </a:rPr>
              <a:t>  </a:t>
            </a:r>
          </a:p>
          <a:p>
            <a:r>
              <a:rPr lang="en-US" sz="2000" b="1" i="1" dirty="0" err="1">
                <a:latin typeface="Times New Roman" panose="02020603050405020304" pitchFamily="18" charset="0"/>
                <a:ea typeface="Noteworthy Light" panose="02000400000000000000" pitchFamily="2" charset="77"/>
                <a:cs typeface="Times New Roman" panose="02020603050405020304" pitchFamily="18" charset="0"/>
              </a:rPr>
              <a:t>Kullanıcılar</a:t>
            </a:r>
            <a:r>
              <a:rPr lang="en-US" sz="2000" b="1" i="1" dirty="0">
                <a:latin typeface="Times New Roman" panose="02020603050405020304" pitchFamily="18" charset="0"/>
                <a:ea typeface="Noteworthy Light" panose="02000400000000000000" pitchFamily="2" charset="77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latin typeface="Times New Roman" panose="02020603050405020304" pitchFamily="18" charset="0"/>
                <a:ea typeface="Noteworthy Light" panose="02000400000000000000" pitchFamily="2" charset="77"/>
                <a:cs typeface="Times New Roman" panose="02020603050405020304" pitchFamily="18" charset="0"/>
              </a:rPr>
              <a:t>veTasarım</a:t>
            </a:r>
            <a:r>
              <a:rPr lang="en-US" sz="2000" b="1" i="1" dirty="0">
                <a:latin typeface="Times New Roman" panose="02020603050405020304" pitchFamily="18" charset="0"/>
                <a:ea typeface="Noteworthy Light" panose="02000400000000000000" pitchFamily="2" charset="77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latin typeface="Times New Roman" panose="02020603050405020304" pitchFamily="18" charset="0"/>
                <a:ea typeface="Noteworthy Light" panose="02000400000000000000" pitchFamily="2" charset="77"/>
                <a:cs typeface="Times New Roman" panose="02020603050405020304" pitchFamily="18" charset="0"/>
              </a:rPr>
              <a:t>Aşamaları</a:t>
            </a:r>
            <a:r>
              <a:rPr lang="en-US" sz="2000" b="1" i="1" dirty="0">
                <a:latin typeface="Times New Roman" panose="02020603050405020304" pitchFamily="18" charset="0"/>
                <a:ea typeface="Noteworthy Light" panose="02000400000000000000" pitchFamily="2" charset="77"/>
                <a:cs typeface="Times New Roman" panose="02020603050405020304" pitchFamily="18" charset="0"/>
              </a:rPr>
              <a:t> </a:t>
            </a:r>
          </a:p>
          <a:p>
            <a:endParaRPr lang="en-US" sz="2000" b="1" dirty="0">
              <a:latin typeface="Noteworthy Light" panose="02000400000000000000" pitchFamily="2" charset="77"/>
              <a:ea typeface="Noteworthy Light" panose="02000400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697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Veritabanı </a:t>
            </a:r>
            <a:r>
              <a:rPr lang="en-US" sz="2800" b="1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Yönetim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800" b="1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Sistemleri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: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Kullanıcılar</a:t>
            </a:r>
            <a:endParaRPr lang="en-US" sz="2800" b="1" kern="1200" cap="none" dirty="0">
              <a:latin typeface="Noteworthy Light" panose="02000400000000000000" pitchFamily="2" charset="77"/>
              <a:ea typeface="Noteworthy Light" panose="02000400000000000000" pitchFamily="2" charset="77"/>
              <a:cs typeface="Courier New" panose="020703090202050204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Fig 1. DBMS components and its environment">
            <a:extLst>
              <a:ext uri="{FF2B5EF4-FFF2-40B4-BE49-F238E27FC236}">
                <a16:creationId xmlns:a16="http://schemas.microsoft.com/office/drawing/2014/main" id="{856138F2-F42E-9B45-8F20-487E34648E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9" b="484"/>
          <a:stretch/>
        </p:blipFill>
        <p:spPr bwMode="auto">
          <a:xfrm>
            <a:off x="5799162" y="1532874"/>
            <a:ext cx="6189483" cy="386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51745C2-6EBE-2945-AFB8-5AD79453B5BC}"/>
              </a:ext>
            </a:extLst>
          </p:cNvPr>
          <p:cNvSpPr/>
          <p:nvPr/>
        </p:nvSpPr>
        <p:spPr>
          <a:xfrm>
            <a:off x="237067" y="1628407"/>
            <a:ext cx="5562095" cy="3270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Teknik </a:t>
            </a:r>
            <a:r>
              <a:rPr lang="en-US" sz="28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bilgisi</a:t>
            </a:r>
            <a:r>
              <a:rPr lang="en-US" sz="2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8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olmayan</a:t>
            </a:r>
            <a:r>
              <a:rPr lang="en-US" sz="2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8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kullanıcılar</a:t>
            </a:r>
            <a:r>
              <a:rPr lang="en-US" sz="2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(end users) veritabanı </a:t>
            </a:r>
            <a:r>
              <a:rPr lang="en-US" sz="28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uygulamalarını</a:t>
            </a:r>
            <a:r>
              <a:rPr lang="en-US" sz="2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8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programcılarının</a:t>
            </a:r>
            <a:r>
              <a:rPr lang="en-US" sz="2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8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hazırladığı</a:t>
            </a:r>
            <a:r>
              <a:rPr lang="en-US" sz="2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form </a:t>
            </a:r>
            <a:r>
              <a:rPr lang="en-US" sz="28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ve</a:t>
            </a:r>
            <a:r>
              <a:rPr lang="en-US" sz="2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web </a:t>
            </a:r>
            <a:r>
              <a:rPr lang="en-US" sz="28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arayüzlerini</a:t>
            </a:r>
            <a:r>
              <a:rPr lang="en-US" sz="2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8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kullanarak</a:t>
            </a:r>
            <a:r>
              <a:rPr lang="en-US" sz="2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8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sorgularını</a:t>
            </a:r>
            <a:r>
              <a:rPr lang="en-US" sz="2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8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veritabanına</a:t>
            </a:r>
            <a:r>
              <a:rPr lang="en-US" sz="2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8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yönlendirirler</a:t>
            </a:r>
            <a:r>
              <a:rPr lang="en-US" sz="2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.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F91351E-4307-B94F-AE6F-309B2C319331}"/>
              </a:ext>
            </a:extLst>
          </p:cNvPr>
          <p:cNvSpPr/>
          <p:nvPr/>
        </p:nvSpPr>
        <p:spPr>
          <a:xfrm>
            <a:off x="5874113" y="2896210"/>
            <a:ext cx="1516038" cy="986241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9AEA54-A02D-4449-9812-A24211E3EB8D}"/>
              </a:ext>
            </a:extLst>
          </p:cNvPr>
          <p:cNvSpPr/>
          <p:nvPr/>
        </p:nvSpPr>
        <p:spPr>
          <a:xfrm>
            <a:off x="806598" y="6238020"/>
            <a:ext cx="111820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6400" indent="-406400"/>
            <a:r>
              <a:rPr lang="en-US" dirty="0"/>
              <a:t>C. Coronel, S. Morris, and P. Rob, </a:t>
            </a:r>
            <a:r>
              <a:rPr lang="en-US" i="1" dirty="0"/>
              <a:t>Database Systems: Design, Implementation, and Management, Ninth Edition</a:t>
            </a:r>
            <a:r>
              <a:rPr lang="en-US" dirty="0"/>
              <a:t>. 2011.</a:t>
            </a:r>
            <a:endParaRPr lang="en-US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5BC018-9880-FA33-AA10-46014F07D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82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Veritabanı </a:t>
            </a:r>
            <a:r>
              <a:rPr lang="en-US" sz="2800" b="1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Yönetim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800" b="1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Sistemleri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: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Kullanıcılar</a:t>
            </a:r>
            <a:endParaRPr lang="en-US" sz="2800" b="1" kern="1200" cap="none" dirty="0">
              <a:latin typeface="Noteworthy Light" panose="02000400000000000000" pitchFamily="2" charset="77"/>
              <a:ea typeface="Noteworthy Light" panose="02000400000000000000" pitchFamily="2" charset="77"/>
              <a:cs typeface="Courier New" panose="020703090202050204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Fig 1. DBMS components and its environment">
            <a:extLst>
              <a:ext uri="{FF2B5EF4-FFF2-40B4-BE49-F238E27FC236}">
                <a16:creationId xmlns:a16="http://schemas.microsoft.com/office/drawing/2014/main" id="{856138F2-F42E-9B45-8F20-487E34648E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9" b="484"/>
          <a:stretch/>
        </p:blipFill>
        <p:spPr bwMode="auto">
          <a:xfrm>
            <a:off x="5799162" y="1532874"/>
            <a:ext cx="6189483" cy="386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F91351E-4307-B94F-AE6F-309B2C319331}"/>
              </a:ext>
            </a:extLst>
          </p:cNvPr>
          <p:cNvSpPr/>
          <p:nvPr/>
        </p:nvSpPr>
        <p:spPr>
          <a:xfrm>
            <a:off x="5874113" y="2896210"/>
            <a:ext cx="1516038" cy="986241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82A9DD-938F-8A47-A143-818F89B3C308}"/>
              </a:ext>
            </a:extLst>
          </p:cNvPr>
          <p:cNvSpPr/>
          <p:nvPr/>
        </p:nvSpPr>
        <p:spPr>
          <a:xfrm>
            <a:off x="120864" y="1870742"/>
            <a:ext cx="567829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en-US" sz="28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Sofistike</a:t>
            </a:r>
            <a:r>
              <a:rPr lang="en-US" sz="2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800" dirty="0" err="1" smtClean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kullanıcılar</a:t>
            </a:r>
            <a:r>
              <a:rPr lang="tr-TR" sz="2800" dirty="0" smtClean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a</a:t>
            </a:r>
            <a:r>
              <a:rPr lang="en-US" sz="2800" dirty="0" smtClean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8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VTYS’ler</a:t>
            </a:r>
            <a:r>
              <a:rPr lang="en-US" sz="2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8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kendi</a:t>
            </a:r>
            <a:r>
              <a:rPr lang="en-US" sz="2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8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sorgularını</a:t>
            </a:r>
            <a:r>
              <a:rPr lang="en-US" sz="2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SQL  </a:t>
            </a:r>
            <a:r>
              <a:rPr lang="en-US" sz="28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ile</a:t>
            </a:r>
            <a:r>
              <a:rPr lang="en-US" sz="2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8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yazmalarına</a:t>
            </a:r>
            <a:r>
              <a:rPr lang="en-US" sz="2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8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imkan</a:t>
            </a:r>
            <a:r>
              <a:rPr lang="en-US" sz="2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8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sağlamaktadır</a:t>
            </a:r>
            <a:r>
              <a:rPr lang="en-US" sz="2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4D0C9C-0C01-E0D8-4947-48B09EA28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B7C33A-A082-E290-5469-59CF09A516F2}"/>
              </a:ext>
            </a:extLst>
          </p:cNvPr>
          <p:cNvSpPr/>
          <p:nvPr/>
        </p:nvSpPr>
        <p:spPr>
          <a:xfrm>
            <a:off x="806598" y="6238020"/>
            <a:ext cx="111820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6400" indent="-406400"/>
            <a:r>
              <a:rPr lang="en-US" dirty="0"/>
              <a:t>C. Coronel, S. Morris, and P. Rob, </a:t>
            </a:r>
            <a:r>
              <a:rPr lang="en-US" i="1" dirty="0"/>
              <a:t>Database Systems: Design, Implementation, and Management, Ninth Edition</a:t>
            </a:r>
            <a:r>
              <a:rPr lang="en-US" dirty="0"/>
              <a:t>. 2011.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703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Veritabanı </a:t>
            </a:r>
            <a:r>
              <a:rPr lang="en-US" sz="2800" b="1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Yönetim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800" b="1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Sistemleri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: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Kullanıcılar</a:t>
            </a:r>
            <a:endParaRPr lang="en-US" sz="2800" b="1" kern="1200" cap="none" dirty="0">
              <a:latin typeface="Noteworthy Light" panose="02000400000000000000" pitchFamily="2" charset="77"/>
              <a:ea typeface="Noteworthy Light" panose="02000400000000000000" pitchFamily="2" charset="77"/>
              <a:cs typeface="Courier New" panose="020703090202050204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Fig 1. DBMS components and its environment">
            <a:extLst>
              <a:ext uri="{FF2B5EF4-FFF2-40B4-BE49-F238E27FC236}">
                <a16:creationId xmlns:a16="http://schemas.microsoft.com/office/drawing/2014/main" id="{856138F2-F42E-9B45-8F20-487E34648E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9" b="484"/>
          <a:stretch/>
        </p:blipFill>
        <p:spPr bwMode="auto">
          <a:xfrm>
            <a:off x="5799162" y="1532874"/>
            <a:ext cx="6189483" cy="386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FA570B6-04B7-4F49-8CE9-28C01EE9AD1C}"/>
              </a:ext>
            </a:extLst>
          </p:cNvPr>
          <p:cNvSpPr/>
          <p:nvPr/>
        </p:nvSpPr>
        <p:spPr>
          <a:xfrm>
            <a:off x="290522" y="1394203"/>
            <a:ext cx="4858422" cy="3916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Uygulama</a:t>
            </a:r>
            <a:r>
              <a:rPr lang="en-US" sz="2800" b="1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800" b="1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Programcıları</a:t>
            </a:r>
            <a:r>
              <a:rPr lang="en-US" sz="2800" b="1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(Application Developers): </a:t>
            </a:r>
          </a:p>
          <a:p>
            <a:pPr>
              <a:lnSpc>
                <a:spcPct val="150000"/>
              </a:lnSpc>
            </a:pPr>
            <a:r>
              <a:rPr lang="en-US" sz="28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Veritabanı</a:t>
            </a:r>
            <a:r>
              <a:rPr lang="en-US" sz="2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8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sorgulama</a:t>
            </a:r>
            <a:r>
              <a:rPr lang="en-US" sz="2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8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dilini</a:t>
            </a:r>
            <a:r>
              <a:rPr lang="en-US" sz="2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 </a:t>
            </a:r>
            <a:r>
              <a:rPr lang="en-US" sz="28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kullanarak</a:t>
            </a:r>
            <a:r>
              <a:rPr lang="en-US" sz="2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8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istenilen</a:t>
            </a:r>
            <a:r>
              <a:rPr lang="en-US" sz="2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8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sorguları</a:t>
            </a:r>
            <a:r>
              <a:rPr lang="en-US" sz="2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8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içeren</a:t>
            </a:r>
            <a:r>
              <a:rPr lang="en-US" sz="2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8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uygulamaları</a:t>
            </a:r>
            <a:r>
              <a:rPr lang="en-US" sz="2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8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gelistirirler</a:t>
            </a:r>
            <a:r>
              <a:rPr lang="en-US" sz="2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(</a:t>
            </a:r>
            <a:r>
              <a:rPr lang="en-US" sz="28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raporlar</a:t>
            </a:r>
            <a:r>
              <a:rPr lang="en-US" sz="2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, </a:t>
            </a:r>
            <a:r>
              <a:rPr lang="en-US" sz="28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istatistikler</a:t>
            </a:r>
            <a:r>
              <a:rPr lang="en-US" sz="2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, </a:t>
            </a:r>
            <a:r>
              <a:rPr lang="en-US" sz="28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tablolar</a:t>
            </a:r>
            <a:r>
              <a:rPr lang="en-US" sz="2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AEBF06E-54D8-6F4C-A22D-E270CB4D753E}"/>
              </a:ext>
            </a:extLst>
          </p:cNvPr>
          <p:cNvSpPr/>
          <p:nvPr/>
        </p:nvSpPr>
        <p:spPr>
          <a:xfrm>
            <a:off x="7377865" y="2806269"/>
            <a:ext cx="1516038" cy="1106164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92E8CC-6FF5-E7F7-F484-3DCCAA161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8F50A3-D150-3BB8-F144-48A69D1A9AF7}"/>
              </a:ext>
            </a:extLst>
          </p:cNvPr>
          <p:cNvSpPr/>
          <p:nvPr/>
        </p:nvSpPr>
        <p:spPr>
          <a:xfrm>
            <a:off x="806598" y="6238020"/>
            <a:ext cx="111820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6400" indent="-406400"/>
            <a:r>
              <a:rPr lang="en-US" dirty="0"/>
              <a:t>C. Coronel, S. Morris, and P. Rob, </a:t>
            </a:r>
            <a:r>
              <a:rPr lang="en-US" i="1" dirty="0"/>
              <a:t>Database Systems: Design, Implementation, and Management, Ninth Edition</a:t>
            </a:r>
            <a:r>
              <a:rPr lang="en-US" dirty="0"/>
              <a:t>. 2011.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7234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Veritabanı </a:t>
            </a:r>
            <a:r>
              <a:rPr lang="en-US" sz="2800" b="1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Yönetim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800" b="1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Sistemleri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: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Kullanıcılar</a:t>
            </a:r>
            <a:endParaRPr lang="en-US" sz="2800" b="1" kern="1200" cap="none" dirty="0">
              <a:latin typeface="Noteworthy Light" panose="02000400000000000000" pitchFamily="2" charset="77"/>
              <a:ea typeface="Noteworthy Light" panose="02000400000000000000" pitchFamily="2" charset="77"/>
              <a:cs typeface="Courier New" panose="020703090202050204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Fig 1. DBMS components and its environment">
            <a:extLst>
              <a:ext uri="{FF2B5EF4-FFF2-40B4-BE49-F238E27FC236}">
                <a16:creationId xmlns:a16="http://schemas.microsoft.com/office/drawing/2014/main" id="{856138F2-F42E-9B45-8F20-487E34648E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9" b="484"/>
          <a:stretch/>
        </p:blipFill>
        <p:spPr bwMode="auto">
          <a:xfrm>
            <a:off x="5799162" y="1532874"/>
            <a:ext cx="6189483" cy="386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DE1DEA4-AD2E-4C40-B2B6-2096F5F6E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67" y="1101512"/>
            <a:ext cx="5699038" cy="4933889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b="1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(Database Administrator (DBA))</a:t>
            </a:r>
            <a:r>
              <a:rPr lang="en-US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:</a:t>
            </a:r>
            <a:r>
              <a:rPr lang="en-US" sz="2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8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Büyük</a:t>
            </a:r>
            <a:r>
              <a:rPr lang="en-US" sz="2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8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ölçekli</a:t>
            </a:r>
            <a:r>
              <a:rPr lang="en-US" sz="2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8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firmaların</a:t>
            </a:r>
            <a:r>
              <a:rPr lang="en-US" sz="2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8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veritabanlarının</a:t>
            </a:r>
            <a:r>
              <a:rPr lang="en-US" sz="2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tasarımı, </a:t>
            </a:r>
            <a:r>
              <a:rPr lang="en-US" sz="28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yönetimi</a:t>
            </a:r>
            <a:r>
              <a:rPr lang="en-US" sz="2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ve </a:t>
            </a:r>
            <a:r>
              <a:rPr lang="en-US" sz="28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mevcut</a:t>
            </a:r>
            <a:r>
              <a:rPr lang="en-US" sz="2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8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durumunu</a:t>
            </a:r>
            <a:r>
              <a:rPr lang="en-US" sz="2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8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koruması</a:t>
            </a:r>
            <a:r>
              <a:rPr lang="en-US" sz="2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8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için</a:t>
            </a:r>
            <a:r>
              <a:rPr lang="en-US" sz="2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8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profesyönel</a:t>
            </a:r>
            <a:r>
              <a:rPr lang="en-US" sz="2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8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destek</a:t>
            </a:r>
            <a:r>
              <a:rPr lang="en-US" sz="2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 gerekmektedir. </a:t>
            </a:r>
            <a:endParaRPr lang="en-US" sz="2800" dirty="0">
              <a:latin typeface="Noteworthy Light" panose="02000400000000000000" pitchFamily="2" charset="77"/>
              <a:ea typeface="Noteworthy Light" panose="02000400000000000000" pitchFamily="2" charset="77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DC5C37-C0DB-EF44-9421-AD28DEC71E90}"/>
              </a:ext>
            </a:extLst>
          </p:cNvPr>
          <p:cNvSpPr/>
          <p:nvPr/>
        </p:nvSpPr>
        <p:spPr>
          <a:xfrm>
            <a:off x="9505906" y="1792330"/>
            <a:ext cx="1516038" cy="1106164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B2B102-7164-108E-527F-BDB063AE6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32AD32-3733-A918-010D-3F6C2BCE6455}"/>
              </a:ext>
            </a:extLst>
          </p:cNvPr>
          <p:cNvSpPr/>
          <p:nvPr/>
        </p:nvSpPr>
        <p:spPr>
          <a:xfrm>
            <a:off x="806598" y="6238020"/>
            <a:ext cx="111820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6400" indent="-406400"/>
            <a:r>
              <a:rPr lang="en-US" dirty="0"/>
              <a:t>C. Coronel, S. Morris, and P. Rob, </a:t>
            </a:r>
            <a:r>
              <a:rPr lang="en-US" i="1" dirty="0"/>
              <a:t>Database Systems: Design, Implementation, and Management, Ninth Edition</a:t>
            </a:r>
            <a:r>
              <a:rPr lang="en-US" dirty="0"/>
              <a:t>. 2011.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6523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Veritabanı </a:t>
            </a:r>
            <a:r>
              <a:rPr lang="en-US" sz="2800" b="1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Yönetim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800" b="1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Sistemleri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: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Kullanıcılar</a:t>
            </a:r>
            <a:endParaRPr lang="en-US" sz="2800" b="1" kern="1200" cap="none" dirty="0">
              <a:latin typeface="Noteworthy Light" panose="02000400000000000000" pitchFamily="2" charset="77"/>
              <a:ea typeface="Noteworthy Light" panose="02000400000000000000" pitchFamily="2" charset="77"/>
              <a:cs typeface="Courier New" panose="020703090202050204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Fig 1. DBMS components and its environment">
            <a:extLst>
              <a:ext uri="{FF2B5EF4-FFF2-40B4-BE49-F238E27FC236}">
                <a16:creationId xmlns:a16="http://schemas.microsoft.com/office/drawing/2014/main" id="{856138F2-F42E-9B45-8F20-487E34648E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9" b="484"/>
          <a:stretch/>
        </p:blipFill>
        <p:spPr bwMode="auto">
          <a:xfrm>
            <a:off x="5799162" y="1532874"/>
            <a:ext cx="6189483" cy="386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75DC5C37-C0DB-EF44-9421-AD28DEC71E90}"/>
              </a:ext>
            </a:extLst>
          </p:cNvPr>
          <p:cNvSpPr/>
          <p:nvPr/>
        </p:nvSpPr>
        <p:spPr>
          <a:xfrm>
            <a:off x="9505906" y="1792330"/>
            <a:ext cx="1516038" cy="1106164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03A3A8-26EF-1A4F-AF35-C74973D25438}"/>
              </a:ext>
            </a:extLst>
          </p:cNvPr>
          <p:cNvSpPr/>
          <p:nvPr/>
        </p:nvSpPr>
        <p:spPr>
          <a:xfrm>
            <a:off x="-93483" y="1278786"/>
            <a:ext cx="6189483" cy="3911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Güvenlik ve Yetkilendirme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   (Security </a:t>
            </a:r>
            <a:r>
              <a:rPr lang="tr-TR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and</a:t>
            </a: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tr-TR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Authorization</a:t>
            </a: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)</a:t>
            </a:r>
            <a:endParaRPr lang="en-US" sz="2400" dirty="0">
              <a:latin typeface="Noteworthy Light" panose="02000400000000000000" pitchFamily="2" charset="77"/>
              <a:ea typeface="Noteworthy Light" panose="02000400000000000000" pitchFamily="2" charset="77"/>
              <a:cs typeface="Comic Sans MS" charset="0"/>
            </a:endParaRP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Verinin kullanılabilirliği ve hatalardan kurtarılması (Data </a:t>
            </a:r>
            <a:r>
              <a:rPr lang="tr-TR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availibility</a:t>
            </a: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tr-TR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and</a:t>
            </a: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tr-TR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Recovery</a:t>
            </a: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tr-TR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from</a:t>
            </a: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tr-TR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failures</a:t>
            </a: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)</a:t>
            </a:r>
            <a:endParaRPr lang="en-US" sz="2400" dirty="0">
              <a:latin typeface="Noteworthy Light" panose="02000400000000000000" pitchFamily="2" charset="77"/>
              <a:ea typeface="Noteworthy Light" panose="02000400000000000000" pitchFamily="2" charset="77"/>
              <a:cs typeface="Comic Sans MS" charset="0"/>
            </a:endParaRP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tr-TR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Veritabanının</a:t>
            </a: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Düzenlemesi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     (Database </a:t>
            </a:r>
            <a:r>
              <a:rPr lang="tr-TR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Tuning</a:t>
            </a: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6423D8-2F74-9A82-6D16-7D068DBEC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CB8B34-964F-DF62-9858-FC173BE4BB7C}"/>
              </a:ext>
            </a:extLst>
          </p:cNvPr>
          <p:cNvSpPr/>
          <p:nvPr/>
        </p:nvSpPr>
        <p:spPr>
          <a:xfrm>
            <a:off x="806598" y="6238020"/>
            <a:ext cx="111820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6400" indent="-406400"/>
            <a:r>
              <a:rPr lang="en-US" dirty="0"/>
              <a:t>C. Coronel, S. Morris, and P. Rob, </a:t>
            </a:r>
            <a:r>
              <a:rPr lang="en-US" i="1" dirty="0"/>
              <a:t>Database Systems: Design, Implementation, and Management, Ninth Edition</a:t>
            </a:r>
            <a:r>
              <a:rPr lang="en-US" dirty="0"/>
              <a:t>. 2011.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4110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Veritabanı </a:t>
            </a:r>
            <a:r>
              <a:rPr lang="en-US" sz="2800" b="1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Yönetim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800" b="1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Sistemleri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: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Kullanıcılar</a:t>
            </a:r>
            <a:endParaRPr lang="en-US" sz="2800" b="1" kern="1200" cap="none" dirty="0">
              <a:latin typeface="Noteworthy Light" panose="02000400000000000000" pitchFamily="2" charset="77"/>
              <a:ea typeface="Noteworthy Light" panose="02000400000000000000" pitchFamily="2" charset="77"/>
              <a:cs typeface="Courier New" panose="020703090202050204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Fig 1. DBMS components and its environment">
            <a:extLst>
              <a:ext uri="{FF2B5EF4-FFF2-40B4-BE49-F238E27FC236}">
                <a16:creationId xmlns:a16="http://schemas.microsoft.com/office/drawing/2014/main" id="{856138F2-F42E-9B45-8F20-487E34648E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9" b="484"/>
          <a:stretch/>
        </p:blipFill>
        <p:spPr bwMode="auto">
          <a:xfrm>
            <a:off x="6159149" y="1640908"/>
            <a:ext cx="5751675" cy="3590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75DC5C37-C0DB-EF44-9421-AD28DEC71E90}"/>
              </a:ext>
            </a:extLst>
          </p:cNvPr>
          <p:cNvSpPr/>
          <p:nvPr/>
        </p:nvSpPr>
        <p:spPr>
          <a:xfrm>
            <a:off x="8487398" y="2090214"/>
            <a:ext cx="1516038" cy="1106164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1CEF17-EF46-8043-95D6-259FB38E2DC0}"/>
              </a:ext>
            </a:extLst>
          </p:cNvPr>
          <p:cNvSpPr/>
          <p:nvPr/>
        </p:nvSpPr>
        <p:spPr>
          <a:xfrm>
            <a:off x="-169004" y="1442703"/>
            <a:ext cx="656980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tr-TR" sz="2800" b="1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Veritabanı</a:t>
            </a:r>
            <a:r>
              <a:rPr lang="tr-TR" sz="2800" b="1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Tasarımcısı (Database Designer)</a:t>
            </a: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Kavramsal ve fiziksel Şema tasarımı (</a:t>
            </a:r>
            <a:r>
              <a:rPr lang="tr-TR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Conceptual</a:t>
            </a: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tr-TR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and</a:t>
            </a: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tr-TR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Physical</a:t>
            </a: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tr-TR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Schema</a:t>
            </a: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Design)</a:t>
            </a:r>
            <a:endParaRPr lang="en-US" sz="2400" dirty="0">
              <a:latin typeface="Noteworthy Light" panose="02000400000000000000" pitchFamily="2" charset="77"/>
              <a:ea typeface="Noteworthy Light" panose="02000400000000000000" pitchFamily="2" charset="77"/>
              <a:cs typeface="Comic Sans MS" charset="0"/>
            </a:endParaRP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Kullanıcı ihtiyaçlarına ve değişim isteklerine cevap verebilme</a:t>
            </a: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Tablo, </a:t>
            </a:r>
            <a:r>
              <a:rPr lang="tr-TR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index</a:t>
            </a: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, </a:t>
            </a:r>
            <a:r>
              <a:rPr lang="tr-TR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procedure</a:t>
            </a: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, </a:t>
            </a:r>
            <a:r>
              <a:rPr lang="tr-TR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trigger</a:t>
            </a: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, </a:t>
            </a:r>
            <a:r>
              <a:rPr lang="tr-TR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view</a:t>
            </a: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endParaRPr lang="tr-TR" sz="2800" dirty="0">
              <a:latin typeface="Noteworthy Light" panose="02000400000000000000" pitchFamily="2" charset="77"/>
              <a:ea typeface="Noteworthy Light" panose="02000400000000000000" pitchFamily="2" charset="77"/>
              <a:cs typeface="Comic Sans MS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D14FE5-209A-2DAC-ACFF-7303FFEDE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6941DF-5CC8-32CE-8B05-873E344BB218}"/>
              </a:ext>
            </a:extLst>
          </p:cNvPr>
          <p:cNvSpPr/>
          <p:nvPr/>
        </p:nvSpPr>
        <p:spPr>
          <a:xfrm>
            <a:off x="728777" y="6407416"/>
            <a:ext cx="111820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6400" indent="-406400"/>
            <a:r>
              <a:rPr lang="en-US" dirty="0"/>
              <a:t>C. Coronel, S. Morris, and P. Rob, </a:t>
            </a:r>
            <a:r>
              <a:rPr lang="en-US" i="1" dirty="0"/>
              <a:t>Database Systems: Design, Implementation, and Management, Ninth Edition</a:t>
            </a:r>
            <a:r>
              <a:rPr lang="en-US" dirty="0"/>
              <a:t>. 2011.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4079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Veritabanı </a:t>
            </a:r>
            <a:r>
              <a:rPr lang="en-US" sz="2800" b="1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Yönetim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800" b="1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Sistemleri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: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Kullanıcılar</a:t>
            </a:r>
            <a:endParaRPr lang="en-US" sz="2800" b="1" kern="1200" cap="none" dirty="0">
              <a:latin typeface="Noteworthy Light" panose="02000400000000000000" pitchFamily="2" charset="77"/>
              <a:ea typeface="Noteworthy Light" panose="02000400000000000000" pitchFamily="2" charset="77"/>
              <a:cs typeface="Courier New" panose="020703090202050204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Fig 1. DBMS components and its environment">
            <a:extLst>
              <a:ext uri="{FF2B5EF4-FFF2-40B4-BE49-F238E27FC236}">
                <a16:creationId xmlns:a16="http://schemas.microsoft.com/office/drawing/2014/main" id="{856138F2-F42E-9B45-8F20-487E34648E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9" b="484"/>
          <a:stretch/>
        </p:blipFill>
        <p:spPr bwMode="auto">
          <a:xfrm>
            <a:off x="5799162" y="1532874"/>
            <a:ext cx="6189483" cy="386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75DC5C37-C0DB-EF44-9421-AD28DEC71E90}"/>
              </a:ext>
            </a:extLst>
          </p:cNvPr>
          <p:cNvSpPr/>
          <p:nvPr/>
        </p:nvSpPr>
        <p:spPr>
          <a:xfrm>
            <a:off x="10675962" y="1805401"/>
            <a:ext cx="1516038" cy="1106164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1342501-0B7B-9545-A5D2-BCC2D4F0DCD1}"/>
              </a:ext>
            </a:extLst>
          </p:cNvPr>
          <p:cNvSpPr/>
          <p:nvPr/>
        </p:nvSpPr>
        <p:spPr>
          <a:xfrm>
            <a:off x="-388953" y="1437341"/>
            <a:ext cx="6572719" cy="3916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tr-TR" sz="2800" b="1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Sistem Yöneticisi (</a:t>
            </a:r>
            <a:r>
              <a:rPr lang="tr-TR" sz="2800" b="1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System</a:t>
            </a:r>
            <a:r>
              <a:rPr lang="tr-TR" sz="2800" b="1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tr-TR" sz="2800" b="1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admin</a:t>
            </a:r>
            <a:r>
              <a:rPr lang="tr-TR" sz="2800" b="1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)</a:t>
            </a:r>
          </a:p>
          <a:p>
            <a:pPr marL="1371600" lvl="2" indent="-4572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tr-TR" sz="2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Donanımın ile alakalı olan sorumluluklar ve donanım sistemlerinin yönetimini sağlar </a:t>
            </a:r>
          </a:p>
          <a:p>
            <a:pPr marL="1371600" lvl="2" indent="-4572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tr-TR" sz="2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Altyapı değişikliklerini ve güncellemelerini gerçekleştirebilir </a:t>
            </a:r>
            <a:endParaRPr lang="en-US" sz="2800" dirty="0">
              <a:latin typeface="Noteworthy Light" panose="02000400000000000000" pitchFamily="2" charset="77"/>
              <a:ea typeface="Noteworthy Light" panose="02000400000000000000" pitchFamily="2" charset="77"/>
              <a:cs typeface="Comic Sans MS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FFE65-1745-2E6B-56CC-F99D7EB00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3C44EA-577A-B17D-CA41-637DB7FB4EBC}"/>
              </a:ext>
            </a:extLst>
          </p:cNvPr>
          <p:cNvSpPr/>
          <p:nvPr/>
        </p:nvSpPr>
        <p:spPr>
          <a:xfrm>
            <a:off x="806598" y="6238020"/>
            <a:ext cx="111820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6400" indent="-406400"/>
            <a:r>
              <a:rPr lang="en-US" dirty="0"/>
              <a:t>C. Coronel, S. Morris, and P. Rob, </a:t>
            </a:r>
            <a:r>
              <a:rPr lang="en-US" i="1" dirty="0"/>
              <a:t>Database Systems: Design, Implementation, and Management, Ninth Edition</a:t>
            </a:r>
            <a:r>
              <a:rPr lang="en-US" dirty="0"/>
              <a:t>. 2011.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8307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Veritabanı </a:t>
            </a:r>
            <a:r>
              <a:rPr lang="en-US" sz="2800" b="1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Yönetim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800" b="1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Sistemleri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: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Kariyer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800" b="1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i</a:t>
            </a: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mkanları</a:t>
            </a:r>
            <a:endParaRPr lang="en-US" sz="2800" b="1" kern="1200" cap="none" dirty="0">
              <a:latin typeface="Noteworthy Light" panose="02000400000000000000" pitchFamily="2" charset="77"/>
              <a:ea typeface="Noteworthy Light" panose="02000400000000000000" pitchFamily="2" charset="77"/>
              <a:cs typeface="Courier New" panose="020703090202050204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C:\Users\Amster\Documents\AmityWork\DBSystems\Figures\C7888_01\C7888_01\Tbl01-03.bmp">
            <a:extLst>
              <a:ext uri="{FF2B5EF4-FFF2-40B4-BE49-F238E27FC236}">
                <a16:creationId xmlns:a16="http://schemas.microsoft.com/office/drawing/2014/main" id="{0EEDB6A9-EC3C-3841-9BA3-72EF922CF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98" y="1185830"/>
            <a:ext cx="10215346" cy="4486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029864-A91F-E88C-E4B8-66CB312D0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2CCB74-26DF-6B1F-B3CE-5C7F12A0010A}"/>
              </a:ext>
            </a:extLst>
          </p:cNvPr>
          <p:cNvSpPr/>
          <p:nvPr/>
        </p:nvSpPr>
        <p:spPr>
          <a:xfrm>
            <a:off x="806598" y="6238020"/>
            <a:ext cx="111820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6400" indent="-406400"/>
            <a:r>
              <a:rPr lang="en-US" dirty="0"/>
              <a:t>C. Coronel, S. Morris, and P. Rob, </a:t>
            </a:r>
            <a:r>
              <a:rPr lang="en-US" i="1" dirty="0"/>
              <a:t>Database Systems: Design, Implementation, and Management, Ninth Edition</a:t>
            </a:r>
            <a:r>
              <a:rPr lang="en-US" dirty="0"/>
              <a:t>. 2011.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3309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Tasarım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neden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önemli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?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3381409-910B-CC4A-A734-26B41AEBF9C6}"/>
              </a:ext>
            </a:extLst>
          </p:cNvPr>
          <p:cNvSpPr txBox="1">
            <a:spLocks/>
          </p:cNvSpPr>
          <p:nvPr/>
        </p:nvSpPr>
        <p:spPr>
          <a:xfrm>
            <a:off x="290520" y="805053"/>
            <a:ext cx="11521273" cy="38104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tr-TR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Veritabanı Tasarımı (</a:t>
            </a:r>
            <a:r>
              <a:rPr lang="tr-TR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database</a:t>
            </a:r>
            <a:r>
              <a:rPr lang="tr-TR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tr-TR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design</a:t>
            </a:r>
            <a:r>
              <a:rPr lang="tr-TR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) kaydedilecek </a:t>
            </a:r>
            <a:r>
              <a:rPr lang="tr-TR" b="1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verinin yapısının </a:t>
            </a:r>
            <a:r>
              <a:rPr lang="tr-TR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belirlenmesinden, verinin </a:t>
            </a:r>
            <a:r>
              <a:rPr lang="tr-TR" b="1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kaydedilmesi</a:t>
            </a:r>
            <a:r>
              <a:rPr lang="tr-TR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ve kaydedilen verinin </a:t>
            </a:r>
            <a:r>
              <a:rPr lang="tr-TR" b="1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yönetilmesi</a:t>
            </a:r>
            <a:r>
              <a:rPr lang="tr-TR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için gereken bütün aşamaları içerir.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A812EA-A2AD-E644-A273-0AB906F386E5}"/>
              </a:ext>
            </a:extLst>
          </p:cNvPr>
          <p:cNvSpPr/>
          <p:nvPr/>
        </p:nvSpPr>
        <p:spPr>
          <a:xfrm>
            <a:off x="2579913" y="4467204"/>
            <a:ext cx="64334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“When the only tool you have is a hammer, every problem looks like a nail” </a:t>
            </a:r>
            <a:endParaRPr lang="en-US" sz="20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D1A51-9455-275B-3828-3A9635F6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77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Tasarım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neden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önemli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?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3381409-910B-CC4A-A734-26B41AEBF9C6}"/>
              </a:ext>
            </a:extLst>
          </p:cNvPr>
          <p:cNvSpPr txBox="1">
            <a:spLocks/>
          </p:cNvSpPr>
          <p:nvPr/>
        </p:nvSpPr>
        <p:spPr>
          <a:xfrm>
            <a:off x="290520" y="805053"/>
            <a:ext cx="11521273" cy="53330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0"/>
              </a:spcBef>
            </a:pPr>
            <a:endParaRPr lang="tr-TR" dirty="0">
              <a:latin typeface="Noteworthy Light" panose="02000400000000000000" pitchFamily="2" charset="77"/>
              <a:ea typeface="Noteworthy Light" panose="02000400000000000000" pitchFamily="2" charset="77"/>
              <a:cs typeface="Comic Sans MS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tr-TR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Dolayısıyla en popüler ve gelişmiş bir veritabanı kullanılsa bile oluşturulacak tablolar, </a:t>
            </a:r>
            <a:r>
              <a:rPr lang="tr-TR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indexler</a:t>
            </a:r>
            <a:r>
              <a:rPr lang="tr-TR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, ve ilişkiler iyi tasarlanmamış ise kullanıcı isteklerine istenilen seviyede cevap verilemez.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FDF67D-442E-FF4B-BD29-8C7D4DA51042}"/>
              </a:ext>
            </a:extLst>
          </p:cNvPr>
          <p:cNvSpPr/>
          <p:nvPr/>
        </p:nvSpPr>
        <p:spPr>
          <a:xfrm>
            <a:off x="1595437" y="3733310"/>
            <a:ext cx="83867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err="1">
                <a:latin typeface="Courier" pitchFamily="2" charset="0"/>
              </a:rPr>
              <a:t>İyi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 err="1">
                <a:latin typeface="Courier" pitchFamily="2" charset="0"/>
              </a:rPr>
              <a:t>tasarlanmış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 err="1">
                <a:latin typeface="Courier" pitchFamily="2" charset="0"/>
              </a:rPr>
              <a:t>bir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 err="1">
                <a:latin typeface="Courier" pitchFamily="2" charset="0"/>
              </a:rPr>
              <a:t>veritabanı</a:t>
            </a:r>
            <a:r>
              <a:rPr lang="en-US" sz="2000" dirty="0">
                <a:latin typeface="Courier" pitchFamily="2" charset="0"/>
              </a:rPr>
              <a:t>, </a:t>
            </a:r>
            <a:r>
              <a:rPr lang="en-US" sz="2000" dirty="0" err="1">
                <a:latin typeface="Courier" pitchFamily="2" charset="0"/>
              </a:rPr>
              <a:t>veri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 err="1">
                <a:latin typeface="Courier" pitchFamily="2" charset="0"/>
              </a:rPr>
              <a:t>yönetimini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 err="1">
                <a:latin typeface="Courier" pitchFamily="2" charset="0"/>
              </a:rPr>
              <a:t>kolaylaştırır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 err="1">
                <a:latin typeface="Courier" pitchFamily="2" charset="0"/>
              </a:rPr>
              <a:t>ve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 err="1">
                <a:latin typeface="Courier" pitchFamily="2" charset="0"/>
              </a:rPr>
              <a:t>doğru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 err="1">
                <a:latin typeface="Courier" pitchFamily="2" charset="0"/>
              </a:rPr>
              <a:t>ve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 err="1">
                <a:latin typeface="Courier" pitchFamily="2" charset="0"/>
              </a:rPr>
              <a:t>değerli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 err="1">
                <a:latin typeface="Courier" pitchFamily="2" charset="0"/>
              </a:rPr>
              <a:t>bilgiler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 err="1">
                <a:latin typeface="Courier" pitchFamily="2" charset="0"/>
              </a:rPr>
              <a:t>üretir</a:t>
            </a:r>
            <a:r>
              <a:rPr lang="en-US" sz="2000" dirty="0">
                <a:latin typeface="Courier" pitchFamily="2" charset="0"/>
              </a:rPr>
              <a:t>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BB267A-7DE6-B24B-8A7F-9E3C99D21BFD}"/>
              </a:ext>
            </a:extLst>
          </p:cNvPr>
          <p:cNvSpPr/>
          <p:nvPr/>
        </p:nvSpPr>
        <p:spPr>
          <a:xfrm>
            <a:off x="1201570" y="5214785"/>
            <a:ext cx="96991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latin typeface="Courier" pitchFamily="2" charset="0"/>
              </a:rPr>
              <a:t>Kötü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tasarlanmış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bir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veri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tabanının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latin typeface="Courier" pitchFamily="2" charset="0"/>
              </a:rPr>
              <a:t>kötü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karar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almaya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yol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açabilecek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latin typeface="Courier" pitchFamily="2" charset="0"/>
              </a:rPr>
              <a:t>izlenmesi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zor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hatalar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için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bir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üreme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alanı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haline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gelmesi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muhtemeldir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ve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kötü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karar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verme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latin typeface="Courier" pitchFamily="2" charset="0"/>
              </a:rPr>
              <a:t>bir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kuruluşun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başarısızlığına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yol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açabilir</a:t>
            </a:r>
            <a:r>
              <a:rPr lang="en-US" dirty="0">
                <a:latin typeface="Courier" pitchFamily="2" charset="0"/>
              </a:rPr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5270E9-1AAD-27DB-6378-F1A6EDF6E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67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Veritabanı </a:t>
            </a:r>
            <a:r>
              <a:rPr lang="en-US" sz="2800" b="1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Yönetim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800" b="1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Sistemleri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800" b="1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ve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Kuramsal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Seviyeler</a:t>
            </a:r>
            <a:endParaRPr lang="en-US" sz="2800" b="1" kern="1200" cap="none" dirty="0">
              <a:latin typeface="Noteworthy Light" panose="02000400000000000000" pitchFamily="2" charset="77"/>
              <a:ea typeface="Noteworthy Light" panose="02000400000000000000" pitchFamily="2" charset="77"/>
              <a:cs typeface="Courier New" panose="020703090202050204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figures/kavramsal.pdf">
            <a:extLst>
              <a:ext uri="{FF2B5EF4-FFF2-40B4-BE49-F238E27FC236}">
                <a16:creationId xmlns:a16="http://schemas.microsoft.com/office/drawing/2014/main" id="{047A914E-D103-7C48-A063-B533585614E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405" y="1208708"/>
            <a:ext cx="5685108" cy="488280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D8E94F-D081-D612-EFE2-C49F5949F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23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Veritabanı </a:t>
            </a:r>
            <a:r>
              <a:rPr lang="en-US" sz="2800" b="1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Yönetim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800" b="1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Sistemleri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ve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Tasarım</a:t>
            </a:r>
            <a:endParaRPr lang="en-US" sz="2800" b="1" kern="1200" cap="none" dirty="0">
              <a:latin typeface="Noteworthy Light" panose="02000400000000000000" pitchFamily="2" charset="77"/>
              <a:ea typeface="Noteworthy Light" panose="02000400000000000000" pitchFamily="2" charset="77"/>
              <a:cs typeface="Courier New" panose="020703090202050204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758F1D9-78EE-B740-A7CA-60B17446C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493" y="758153"/>
            <a:ext cx="10901840" cy="560405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8C3F909-A5AD-6E4B-87EA-409FCB7B1332}"/>
              </a:ext>
            </a:extLst>
          </p:cNvPr>
          <p:cNvSpPr/>
          <p:nvPr/>
        </p:nvSpPr>
        <p:spPr>
          <a:xfrm>
            <a:off x="3347496" y="6360954"/>
            <a:ext cx="549700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hlinkClick r:id="rId4"/>
              </a:rPr>
              <a:t>https://effectivesoftwaredesign.com/2012/04/23/communication-problems-in-software-projects/</a:t>
            </a:r>
            <a:endParaRPr lang="tr-TR" sz="1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6C288E-8B41-2BBF-9B67-8EAA0A310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16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Veritabanı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Tasarım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Aşamaları</a:t>
            </a:r>
            <a:endParaRPr lang="en-US" sz="2800" b="1" kern="1200" cap="none" dirty="0">
              <a:latin typeface="Noteworthy Light" panose="02000400000000000000" pitchFamily="2" charset="77"/>
              <a:ea typeface="Noteworthy Light" panose="02000400000000000000" pitchFamily="2" charset="77"/>
              <a:cs typeface="Courier New" panose="020703090202050204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A3777256-1900-9C4C-8BB7-9C22601AAEA7}"/>
              </a:ext>
            </a:extLst>
          </p:cNvPr>
          <p:cNvSpPr/>
          <p:nvPr/>
        </p:nvSpPr>
        <p:spPr>
          <a:xfrm>
            <a:off x="158258" y="1308539"/>
            <a:ext cx="343628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1- </a:t>
            </a:r>
            <a:r>
              <a:rPr lang="en-US" b="1" dirty="0">
                <a:latin typeface="Calibri" charset="0"/>
                <a:ea typeface="Calibri" charset="0"/>
                <a:cs typeface="Times New Roman" charset="0"/>
              </a:rPr>
              <a:t>Gereksinim Analizi </a:t>
            </a:r>
          </a:p>
          <a:p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(</a:t>
            </a:r>
            <a:r>
              <a:rPr lang="en-US" i="1" dirty="0">
                <a:latin typeface="Calibri" charset="0"/>
                <a:ea typeface="Calibri" charset="0"/>
                <a:cs typeface="Times New Roman" charset="0"/>
              </a:rPr>
              <a:t>Requirement Analysis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)</a:t>
            </a:r>
            <a:r>
              <a:rPr lang="en-US" dirty="0"/>
              <a:t> </a:t>
            </a:r>
            <a:endParaRPr lang="tr-T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4E31D6-0CBF-6A47-B5EE-0CA9C8141F72}"/>
              </a:ext>
            </a:extLst>
          </p:cNvPr>
          <p:cNvSpPr/>
          <p:nvPr/>
        </p:nvSpPr>
        <p:spPr>
          <a:xfrm>
            <a:off x="3033361" y="2047762"/>
            <a:ext cx="9538138" cy="4003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56895" marR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Kullanıcı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isteklerinin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b="1" i="1" u="sng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toplantılarla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belirlendiği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aşamadır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.</a:t>
            </a:r>
          </a:p>
          <a:p>
            <a:pPr marL="556895" marR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Kullanıcıların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tasarlanacak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veritabanından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 </a:t>
            </a:r>
            <a:r>
              <a:rPr lang="tr-TR" sz="2400" u="sng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beklentileri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belirlenir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.</a:t>
            </a:r>
          </a:p>
          <a:p>
            <a:pPr marL="556895" marR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Veritabanına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kaydedilecek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u="sng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veriler</a:t>
            </a:r>
            <a:r>
              <a:rPr lang="en-US" sz="2400" u="sng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u="sng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tanımlanır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.</a:t>
            </a:r>
          </a:p>
          <a:p>
            <a:pPr marL="556895" marR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Veriyi işleyecek </a:t>
            </a:r>
            <a:r>
              <a:rPr lang="tr-TR" sz="2400" i="1" u="sng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uygulamalardan beklenilen özellikler </a:t>
            </a: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belirlenir.</a:t>
            </a:r>
            <a:endParaRPr lang="en-US" sz="2400" dirty="0">
              <a:latin typeface="Noteworthy Light" panose="02000400000000000000" pitchFamily="2" charset="77"/>
              <a:ea typeface="Noteworthy Light" panose="02000400000000000000" pitchFamily="2" charset="77"/>
              <a:cs typeface="Comic Sans MS" charset="0"/>
            </a:endParaRPr>
          </a:p>
          <a:p>
            <a:pPr marL="556895" marR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tr-TR" sz="2400" u="sng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Öncelik ve performans gerektiren işlemler</a:t>
            </a: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belirlenir.</a:t>
            </a:r>
          </a:p>
          <a:p>
            <a:pPr marL="556895" marR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Kullanıcı isteklerinin öncelik sırası belirlenerek bir </a:t>
            </a:r>
          </a:p>
          <a:p>
            <a:pPr marL="99695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2400" b="1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    </a:t>
            </a:r>
            <a:r>
              <a:rPr lang="tr-TR" sz="2400" b="1" u="sng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gereksinim listesi</a:t>
            </a: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elde edilir.</a:t>
            </a:r>
            <a:endParaRPr lang="en-US" sz="2800" dirty="0">
              <a:latin typeface="Noteworthy Light" panose="02000400000000000000" pitchFamily="2" charset="77"/>
              <a:ea typeface="Noteworthy Light" panose="02000400000000000000" pitchFamily="2" charset="77"/>
              <a:cs typeface="Comic Sans MS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0DF572-AAA1-C252-1C11-A57F23322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632506"/>
            <a:ext cx="2743200" cy="22860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48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Veritabanı </a:t>
            </a:r>
            <a:r>
              <a:rPr lang="en-US" sz="2800" b="1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Tasarım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800" b="1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Aşamaları</a:t>
            </a:r>
            <a:endParaRPr lang="en-US" sz="2800" b="1" cap="none" dirty="0">
              <a:latin typeface="Noteworthy Light" panose="02000400000000000000" pitchFamily="2" charset="77"/>
              <a:ea typeface="Noteworthy Light" panose="02000400000000000000" pitchFamily="2" charset="77"/>
              <a:cs typeface="Courier New" panose="020703090202050204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A3777256-1900-9C4C-8BB7-9C22601AAEA7}"/>
              </a:ext>
            </a:extLst>
          </p:cNvPr>
          <p:cNvSpPr/>
          <p:nvPr/>
        </p:nvSpPr>
        <p:spPr>
          <a:xfrm>
            <a:off x="158258" y="1308539"/>
            <a:ext cx="343628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1- </a:t>
            </a:r>
            <a:r>
              <a:rPr lang="en-US" b="1" dirty="0">
                <a:latin typeface="Calibri" charset="0"/>
                <a:ea typeface="Calibri" charset="0"/>
                <a:cs typeface="Times New Roman" charset="0"/>
              </a:rPr>
              <a:t>Gereksinim Analizi </a:t>
            </a:r>
          </a:p>
          <a:p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(</a:t>
            </a:r>
            <a:r>
              <a:rPr lang="en-US" i="1" dirty="0">
                <a:latin typeface="Calibri" charset="0"/>
                <a:ea typeface="Calibri" charset="0"/>
                <a:cs typeface="Times New Roman" charset="0"/>
              </a:rPr>
              <a:t>Requirement Analysis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)</a:t>
            </a:r>
            <a:r>
              <a:rPr lang="en-US" dirty="0"/>
              <a:t> </a:t>
            </a:r>
            <a:endParaRPr lang="tr-T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AF36B4-A32B-E74D-9FF2-05ECC19ABCDA}"/>
              </a:ext>
            </a:extLst>
          </p:cNvPr>
          <p:cNvSpPr/>
          <p:nvPr/>
        </p:nvSpPr>
        <p:spPr>
          <a:xfrm>
            <a:off x="158259" y="2103026"/>
            <a:ext cx="343628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2- </a:t>
            </a:r>
            <a:r>
              <a:rPr lang="en-US" b="1" dirty="0">
                <a:latin typeface="Calibri" charset="0"/>
                <a:ea typeface="Calibri" charset="0"/>
                <a:cs typeface="Times New Roman" charset="0"/>
              </a:rPr>
              <a:t>Kavramsal Veritabanı Tasarımı</a:t>
            </a:r>
          </a:p>
          <a:p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 (</a:t>
            </a:r>
            <a:r>
              <a:rPr lang="en-US" i="1" dirty="0">
                <a:latin typeface="Calibri" charset="0"/>
                <a:ea typeface="Calibri" charset="0"/>
                <a:cs typeface="Times New Roman" charset="0"/>
              </a:rPr>
              <a:t>Conceptual Database Design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)</a:t>
            </a:r>
            <a:r>
              <a:rPr lang="en-US" dirty="0"/>
              <a:t> </a:t>
            </a:r>
            <a:endParaRPr lang="tr-T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B854B4-984C-B041-92FC-48A550826E00}"/>
              </a:ext>
            </a:extLst>
          </p:cNvPr>
          <p:cNvSpPr/>
          <p:nvPr/>
        </p:nvSpPr>
        <p:spPr>
          <a:xfrm>
            <a:off x="3667030" y="289599"/>
            <a:ext cx="8453894" cy="6644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56895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600" u="sng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Gereksinim aşamasında belirlenen istekler doğrultusunda </a:t>
            </a:r>
            <a:r>
              <a:rPr lang="tr-TR" sz="26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veritabanına</a:t>
            </a:r>
            <a:r>
              <a:rPr lang="tr-TR" sz="26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kaydedilecek verinin varlık-ilişki (ER-</a:t>
            </a:r>
            <a:r>
              <a:rPr lang="tr-TR" sz="26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Entity</a:t>
            </a:r>
            <a:r>
              <a:rPr lang="tr-TR" sz="26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-</a:t>
            </a:r>
            <a:r>
              <a:rPr lang="tr-TR" sz="26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relationship</a:t>
            </a:r>
            <a:r>
              <a:rPr lang="tr-TR" sz="26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) modeli (</a:t>
            </a:r>
            <a:r>
              <a:rPr lang="tr-TR" sz="26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diagramı</a:t>
            </a:r>
            <a:r>
              <a:rPr lang="tr-TR" sz="26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) oluşturulur. </a:t>
            </a:r>
            <a:endParaRPr lang="en-US" sz="2600" dirty="0">
              <a:latin typeface="Noteworthy Light" panose="02000400000000000000" pitchFamily="2" charset="77"/>
              <a:ea typeface="Noteworthy Light" panose="02000400000000000000" pitchFamily="2" charset="77"/>
              <a:cs typeface="Comic Sans MS" charset="0"/>
            </a:endParaRPr>
          </a:p>
          <a:p>
            <a:pPr marL="556895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6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Veritabanı’na</a:t>
            </a:r>
            <a:r>
              <a:rPr lang="tr-TR" sz="26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saklanacak verinin kullanıcılar ve geliştiriciler tarafından </a:t>
            </a:r>
            <a:r>
              <a:rPr lang="tr-TR" sz="2600" i="1" u="sng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ortak kullanılabilen</a:t>
            </a:r>
            <a:r>
              <a:rPr lang="tr-TR" sz="26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ve </a:t>
            </a:r>
            <a:r>
              <a:rPr lang="tr-TR" sz="2600" i="1" u="sng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yüksek-seviyeli görüntüsü </a:t>
            </a:r>
            <a:r>
              <a:rPr lang="tr-TR" sz="2600" i="1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oluşturulur.</a:t>
            </a:r>
            <a:r>
              <a:rPr lang="tr-TR" sz="26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endParaRPr lang="en-US" sz="2600" dirty="0">
              <a:latin typeface="Noteworthy Light" panose="02000400000000000000" pitchFamily="2" charset="77"/>
              <a:ea typeface="Noteworthy Light" panose="02000400000000000000" pitchFamily="2" charset="77"/>
              <a:cs typeface="Comic Sans MS" charset="0"/>
            </a:endParaRPr>
          </a:p>
          <a:p>
            <a:pPr marL="556895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ER Modeli </a:t>
            </a:r>
            <a:r>
              <a:rPr lang="en-US" sz="2600" i="1" u="sng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teknik</a:t>
            </a:r>
            <a:r>
              <a:rPr lang="en-US" sz="2600" i="1" u="sng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600" i="1" u="sng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bilgi</a:t>
            </a:r>
            <a:r>
              <a:rPr lang="en-US" sz="2600" i="1" u="sng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600" i="1" u="sng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sahibi</a:t>
            </a:r>
            <a:r>
              <a:rPr lang="en-US" sz="2600" i="1" u="sng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600" i="1" u="sng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olmayan</a:t>
            </a:r>
            <a:r>
              <a:rPr lang="en-US" sz="2600" i="1" u="sng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6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kullanıcıların</a:t>
            </a:r>
            <a:r>
              <a:rPr lang="en-US" sz="26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600" u="sng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verinin nasıl </a:t>
            </a:r>
            <a:r>
              <a:rPr lang="en-US" sz="2600" u="sng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kaydedileceğini</a:t>
            </a:r>
            <a:r>
              <a:rPr lang="en-US" sz="2600" u="sng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600" u="sng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anlamasına</a:t>
            </a:r>
            <a:r>
              <a:rPr lang="en-US" sz="2600" u="sng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ve </a:t>
            </a:r>
            <a:r>
              <a:rPr lang="en-US" sz="2600" u="sng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tasarım</a:t>
            </a:r>
            <a:r>
              <a:rPr lang="en-US" sz="2600" u="sng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600" u="sng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sürecine</a:t>
            </a:r>
            <a:r>
              <a:rPr lang="en-US" sz="2600" u="sng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600" u="sng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dahil</a:t>
            </a:r>
            <a:r>
              <a:rPr lang="en-US" sz="2600" u="sng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600" u="sng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edilmesine</a:t>
            </a:r>
            <a:r>
              <a:rPr lang="en-US" sz="26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6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yardımcı</a:t>
            </a:r>
            <a:r>
              <a:rPr lang="en-US" sz="26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6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olur</a:t>
            </a:r>
            <a:r>
              <a:rPr lang="en-US" sz="26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. </a:t>
            </a:r>
          </a:p>
          <a:p>
            <a:pPr marL="556895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Veritabanı </a:t>
            </a:r>
            <a:r>
              <a:rPr lang="en-US" sz="26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tasarımcısı</a:t>
            </a:r>
            <a:r>
              <a:rPr lang="en-US" sz="26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6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istenilen</a:t>
            </a:r>
            <a:r>
              <a:rPr lang="en-US" sz="26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6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özellikler</a:t>
            </a:r>
            <a:r>
              <a:rPr lang="en-US" sz="26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6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doğrultusunda</a:t>
            </a:r>
            <a:r>
              <a:rPr lang="en-US" sz="26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6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tasarımı</a:t>
            </a:r>
            <a:r>
              <a:rPr lang="en-US" sz="26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6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gerçekleştirir</a:t>
            </a:r>
            <a:r>
              <a:rPr lang="en-US" sz="26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.</a:t>
            </a:r>
            <a:endParaRPr lang="tr-TR" sz="2600" dirty="0">
              <a:latin typeface="Noteworthy Light" panose="02000400000000000000" pitchFamily="2" charset="77"/>
              <a:ea typeface="Noteworthy Light" panose="02000400000000000000" pitchFamily="2" charset="77"/>
              <a:cs typeface="Comic Sans MS" charset="0"/>
            </a:endParaRPr>
          </a:p>
        </p:txBody>
      </p:sp>
      <p:pic>
        <p:nvPicPr>
          <p:cNvPr id="18434" name="Picture 2" descr="ER Diagram Example">
            <a:extLst>
              <a:ext uri="{FF2B5EF4-FFF2-40B4-BE49-F238E27FC236}">
                <a16:creationId xmlns:a16="http://schemas.microsoft.com/office/drawing/2014/main" id="{03C84CDA-3D44-834B-9EE5-F1D85C00C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31" y="3263408"/>
            <a:ext cx="2976843" cy="2703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3BA85A-6149-2510-A982-77B988117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35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Veritabanı </a:t>
            </a:r>
            <a:r>
              <a:rPr lang="en-US" sz="2800" b="1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Tasarım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800" b="1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Aşamaları</a:t>
            </a:r>
            <a:endParaRPr lang="en-US" sz="2800" b="1" cap="none" dirty="0">
              <a:latin typeface="Noteworthy Light" panose="02000400000000000000" pitchFamily="2" charset="77"/>
              <a:ea typeface="Noteworthy Light" panose="02000400000000000000" pitchFamily="2" charset="77"/>
              <a:cs typeface="Courier New" panose="020703090202050204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A3777256-1900-9C4C-8BB7-9C22601AAEA7}"/>
              </a:ext>
            </a:extLst>
          </p:cNvPr>
          <p:cNvSpPr/>
          <p:nvPr/>
        </p:nvSpPr>
        <p:spPr>
          <a:xfrm>
            <a:off x="158258" y="1308539"/>
            <a:ext cx="343628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1- </a:t>
            </a:r>
            <a:r>
              <a:rPr lang="en-US" b="1" dirty="0">
                <a:latin typeface="Calibri" charset="0"/>
                <a:ea typeface="Calibri" charset="0"/>
                <a:cs typeface="Times New Roman" charset="0"/>
              </a:rPr>
              <a:t>Gereksinim Analizi </a:t>
            </a:r>
          </a:p>
          <a:p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(</a:t>
            </a:r>
            <a:r>
              <a:rPr lang="en-US" i="1" dirty="0">
                <a:latin typeface="Calibri" charset="0"/>
                <a:ea typeface="Calibri" charset="0"/>
                <a:cs typeface="Times New Roman" charset="0"/>
              </a:rPr>
              <a:t>Requirement Analysis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)</a:t>
            </a:r>
            <a:r>
              <a:rPr lang="en-US" dirty="0"/>
              <a:t> </a:t>
            </a:r>
            <a:endParaRPr lang="tr-T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AF36B4-A32B-E74D-9FF2-05ECC19ABCDA}"/>
              </a:ext>
            </a:extLst>
          </p:cNvPr>
          <p:cNvSpPr/>
          <p:nvPr/>
        </p:nvSpPr>
        <p:spPr>
          <a:xfrm>
            <a:off x="158259" y="2103026"/>
            <a:ext cx="343628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2- </a:t>
            </a:r>
            <a:r>
              <a:rPr lang="en-US" b="1" dirty="0">
                <a:latin typeface="Calibri" charset="0"/>
                <a:ea typeface="Calibri" charset="0"/>
                <a:cs typeface="Times New Roman" charset="0"/>
              </a:rPr>
              <a:t>Kavramsal Veritabanı Tasarımı</a:t>
            </a:r>
          </a:p>
          <a:p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 (</a:t>
            </a:r>
            <a:r>
              <a:rPr lang="en-US" i="1" dirty="0">
                <a:latin typeface="Calibri" charset="0"/>
                <a:ea typeface="Calibri" charset="0"/>
                <a:cs typeface="Times New Roman" charset="0"/>
              </a:rPr>
              <a:t>Conceptual Database Design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)</a:t>
            </a:r>
            <a:r>
              <a:rPr lang="en-US" dirty="0"/>
              <a:t> </a:t>
            </a:r>
            <a:endParaRPr lang="tr-T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DA5BC0-9298-A648-922F-6B720C77AB80}"/>
              </a:ext>
            </a:extLst>
          </p:cNvPr>
          <p:cNvSpPr/>
          <p:nvPr/>
        </p:nvSpPr>
        <p:spPr>
          <a:xfrm>
            <a:off x="158259" y="2897513"/>
            <a:ext cx="343628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3- </a:t>
            </a:r>
            <a:r>
              <a:rPr lang="en-US" b="1" dirty="0" err="1">
                <a:latin typeface="Calibri" charset="0"/>
                <a:ea typeface="Calibri" charset="0"/>
                <a:cs typeface="Times New Roman" charset="0"/>
              </a:rPr>
              <a:t>Mantıksal</a:t>
            </a:r>
            <a:r>
              <a:rPr lang="en-US" b="1" dirty="0">
                <a:latin typeface="Calibri" charset="0"/>
                <a:ea typeface="Calibri" charset="0"/>
                <a:cs typeface="Times New Roman" charset="0"/>
              </a:rPr>
              <a:t> Veritabanı Tasarımı 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(Logical Database Design)</a:t>
            </a:r>
            <a:r>
              <a:rPr lang="en-US" dirty="0"/>
              <a:t> </a:t>
            </a:r>
            <a:endParaRPr lang="tr-T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CE3F08-455D-7147-98AA-889940E27B0B}"/>
              </a:ext>
            </a:extLst>
          </p:cNvPr>
          <p:cNvSpPr/>
          <p:nvPr/>
        </p:nvSpPr>
        <p:spPr>
          <a:xfrm>
            <a:off x="4839656" y="2536465"/>
            <a:ext cx="6182288" cy="1331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56895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8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İkinci</a:t>
            </a:r>
            <a:r>
              <a:rPr lang="en-US" sz="2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8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aşamada</a:t>
            </a:r>
            <a:r>
              <a:rPr lang="en-US" sz="2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8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belirlenen</a:t>
            </a:r>
            <a:r>
              <a:rPr lang="en-US" sz="2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8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varlık-ilişki</a:t>
            </a:r>
            <a:r>
              <a:rPr lang="en-US" sz="2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(ER) </a:t>
            </a:r>
            <a:r>
              <a:rPr lang="en-US" sz="28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modeli</a:t>
            </a:r>
            <a:r>
              <a:rPr lang="en-US" sz="2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8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ilişkisel</a:t>
            </a:r>
            <a:r>
              <a:rPr lang="en-US" sz="2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8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şemaya</a:t>
            </a:r>
            <a:r>
              <a:rPr lang="en-US" sz="2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8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dönüştürülür</a:t>
            </a:r>
            <a:r>
              <a:rPr lang="en-US" sz="2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. </a:t>
            </a:r>
            <a:endParaRPr lang="tr-TR" sz="2800" dirty="0">
              <a:latin typeface="Noteworthy Light" panose="02000400000000000000" pitchFamily="2" charset="77"/>
              <a:ea typeface="Noteworthy Light" panose="02000400000000000000" pitchFamily="2" charset="77"/>
              <a:cs typeface="Comic Sans MS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5145F7-922B-9D44-9A09-F41546B73FAE}"/>
              </a:ext>
            </a:extLst>
          </p:cNvPr>
          <p:cNvSpPr txBox="1"/>
          <p:nvPr/>
        </p:nvSpPr>
        <p:spPr>
          <a:xfrm>
            <a:off x="4324924" y="6252971"/>
            <a:ext cx="3717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00" dirty="0">
                <a:hlinkClick r:id="rId2"/>
              </a:rPr>
              <a:t>https://logicalread.com/sql-server-entity-relationship-model-mc03/</a:t>
            </a:r>
            <a:endParaRPr lang="tr-TR" sz="1000" dirty="0"/>
          </a:p>
          <a:p>
            <a:endParaRPr lang="tr-TR" sz="1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067F4-50E6-FA63-1190-E1B227375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58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Veritabanı </a:t>
            </a:r>
            <a:r>
              <a:rPr lang="en-US" sz="2800" b="1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Tasarım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800" b="1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Aşamaları</a:t>
            </a:r>
            <a:endParaRPr lang="en-US" sz="2800" b="1" cap="none" dirty="0">
              <a:latin typeface="Noteworthy Light" panose="02000400000000000000" pitchFamily="2" charset="77"/>
              <a:ea typeface="Noteworthy Light" panose="02000400000000000000" pitchFamily="2" charset="77"/>
              <a:cs typeface="Courier New" panose="020703090202050204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A3777256-1900-9C4C-8BB7-9C22601AAEA7}"/>
              </a:ext>
            </a:extLst>
          </p:cNvPr>
          <p:cNvSpPr/>
          <p:nvPr/>
        </p:nvSpPr>
        <p:spPr>
          <a:xfrm>
            <a:off x="158258" y="1308539"/>
            <a:ext cx="343628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1- </a:t>
            </a:r>
            <a:r>
              <a:rPr lang="en-US" b="1" dirty="0">
                <a:latin typeface="Calibri" charset="0"/>
                <a:ea typeface="Calibri" charset="0"/>
                <a:cs typeface="Times New Roman" charset="0"/>
              </a:rPr>
              <a:t>Gereksinim Analizi </a:t>
            </a:r>
          </a:p>
          <a:p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(</a:t>
            </a:r>
            <a:r>
              <a:rPr lang="en-US" i="1" dirty="0">
                <a:latin typeface="Calibri" charset="0"/>
                <a:ea typeface="Calibri" charset="0"/>
                <a:cs typeface="Times New Roman" charset="0"/>
              </a:rPr>
              <a:t>Requirement Analysis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)</a:t>
            </a:r>
            <a:r>
              <a:rPr lang="en-US" dirty="0"/>
              <a:t> </a:t>
            </a:r>
            <a:endParaRPr lang="tr-T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AF36B4-A32B-E74D-9FF2-05ECC19ABCDA}"/>
              </a:ext>
            </a:extLst>
          </p:cNvPr>
          <p:cNvSpPr/>
          <p:nvPr/>
        </p:nvSpPr>
        <p:spPr>
          <a:xfrm>
            <a:off x="158259" y="2103026"/>
            <a:ext cx="343628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2- </a:t>
            </a:r>
            <a:r>
              <a:rPr lang="en-US" b="1" dirty="0">
                <a:latin typeface="Calibri" charset="0"/>
                <a:ea typeface="Calibri" charset="0"/>
                <a:cs typeface="Times New Roman" charset="0"/>
              </a:rPr>
              <a:t>Kavramsal Veritabanı Tasarımı</a:t>
            </a:r>
          </a:p>
          <a:p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 (</a:t>
            </a:r>
            <a:r>
              <a:rPr lang="en-US" i="1" dirty="0">
                <a:latin typeface="Calibri" charset="0"/>
                <a:ea typeface="Calibri" charset="0"/>
                <a:cs typeface="Times New Roman" charset="0"/>
              </a:rPr>
              <a:t>Conceptual Database Design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)</a:t>
            </a:r>
            <a:r>
              <a:rPr lang="en-US" dirty="0"/>
              <a:t> </a:t>
            </a:r>
            <a:endParaRPr lang="tr-T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DA5BC0-9298-A648-922F-6B720C77AB80}"/>
              </a:ext>
            </a:extLst>
          </p:cNvPr>
          <p:cNvSpPr/>
          <p:nvPr/>
        </p:nvSpPr>
        <p:spPr>
          <a:xfrm>
            <a:off x="158259" y="2897513"/>
            <a:ext cx="343628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3- </a:t>
            </a:r>
            <a:r>
              <a:rPr lang="en-US" b="1" dirty="0" err="1">
                <a:latin typeface="Calibri" charset="0"/>
                <a:ea typeface="Calibri" charset="0"/>
                <a:cs typeface="Times New Roman" charset="0"/>
              </a:rPr>
              <a:t>Mantıksal</a:t>
            </a:r>
            <a:r>
              <a:rPr lang="en-US" b="1" dirty="0">
                <a:latin typeface="Calibri" charset="0"/>
                <a:ea typeface="Calibri" charset="0"/>
                <a:cs typeface="Times New Roman" charset="0"/>
              </a:rPr>
              <a:t> Veritabanı Tasarımı 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(Logical Database Design)</a:t>
            </a:r>
            <a:r>
              <a:rPr lang="en-US" dirty="0"/>
              <a:t> </a:t>
            </a:r>
            <a:endParaRPr lang="tr-T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26B8CD-461B-8F4B-995C-E7EB6F8B72F2}"/>
              </a:ext>
            </a:extLst>
          </p:cNvPr>
          <p:cNvSpPr/>
          <p:nvPr/>
        </p:nvSpPr>
        <p:spPr>
          <a:xfrm>
            <a:off x="158259" y="3720330"/>
            <a:ext cx="343628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4- </a:t>
            </a:r>
            <a:r>
              <a:rPr lang="en-US" b="1" dirty="0" err="1">
                <a:latin typeface="Calibri" charset="0"/>
                <a:ea typeface="Calibri" charset="0"/>
                <a:cs typeface="Times New Roman" charset="0"/>
              </a:rPr>
              <a:t>Şema</a:t>
            </a:r>
            <a:r>
              <a:rPr lang="en-US" b="1" dirty="0">
                <a:latin typeface="Calibri" charset="0"/>
                <a:ea typeface="Calibri" charset="0"/>
                <a:cs typeface="Times New Roman" charset="0"/>
              </a:rPr>
              <a:t> </a:t>
            </a:r>
            <a:r>
              <a:rPr lang="en-US" b="1" dirty="0" err="1">
                <a:latin typeface="Calibri" charset="0"/>
                <a:ea typeface="Calibri" charset="0"/>
                <a:cs typeface="Times New Roman" charset="0"/>
              </a:rPr>
              <a:t>Yenilenmesi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 </a:t>
            </a:r>
          </a:p>
          <a:p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(Schema Refinement)</a:t>
            </a:r>
            <a:r>
              <a:rPr lang="en-US" dirty="0"/>
              <a:t> </a:t>
            </a:r>
            <a:endParaRPr lang="tr-T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FF4EB2-DAD4-B24F-95BF-DCEF324EB813}"/>
              </a:ext>
            </a:extLst>
          </p:cNvPr>
          <p:cNvSpPr/>
          <p:nvPr/>
        </p:nvSpPr>
        <p:spPr>
          <a:xfrm>
            <a:off x="4408424" y="3102351"/>
            <a:ext cx="6969692" cy="1331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56895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3. </a:t>
            </a:r>
            <a:r>
              <a:rPr lang="en-US" sz="28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aşamada</a:t>
            </a:r>
            <a:r>
              <a:rPr lang="en-US" sz="2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8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belirlenen</a:t>
            </a:r>
            <a:r>
              <a:rPr lang="en-US" sz="2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8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ilişkisel</a:t>
            </a:r>
            <a:r>
              <a:rPr lang="en-US" sz="2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tr-TR" sz="2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şemanın </a:t>
            </a:r>
            <a:r>
              <a:rPr lang="en-US" sz="28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problemleri</a:t>
            </a:r>
            <a:r>
              <a:rPr lang="en-US" sz="2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ortaya </a:t>
            </a:r>
            <a:r>
              <a:rPr lang="en-US" sz="28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çıkarılır</a:t>
            </a:r>
            <a:r>
              <a:rPr lang="en-US" sz="2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ve </a:t>
            </a:r>
            <a:r>
              <a:rPr lang="en-US" sz="28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tekrar</a:t>
            </a:r>
            <a:r>
              <a:rPr lang="en-US" sz="2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8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düzenlenir</a:t>
            </a:r>
            <a:r>
              <a:rPr lang="en-US" sz="2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. </a:t>
            </a:r>
            <a:endParaRPr lang="tr-TR" sz="2800" dirty="0">
              <a:latin typeface="Noteworthy Light" panose="02000400000000000000" pitchFamily="2" charset="77"/>
              <a:ea typeface="Noteworthy Light" panose="02000400000000000000" pitchFamily="2" charset="77"/>
              <a:cs typeface="Comic Sans MS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AC7147-FA61-7F06-FE77-F1913C8D5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41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Veritabanı </a:t>
            </a:r>
            <a:r>
              <a:rPr lang="en-US" sz="2800" b="1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Tasarım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800" b="1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Aşamaları</a:t>
            </a:r>
            <a:endParaRPr lang="en-US" sz="2800" b="1" cap="none" dirty="0">
              <a:latin typeface="Noteworthy Light" panose="02000400000000000000" pitchFamily="2" charset="77"/>
              <a:ea typeface="Noteworthy Light" panose="02000400000000000000" pitchFamily="2" charset="77"/>
              <a:cs typeface="Courier New" panose="020703090202050204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A3777256-1900-9C4C-8BB7-9C22601AAEA7}"/>
              </a:ext>
            </a:extLst>
          </p:cNvPr>
          <p:cNvSpPr/>
          <p:nvPr/>
        </p:nvSpPr>
        <p:spPr>
          <a:xfrm>
            <a:off x="158258" y="1308539"/>
            <a:ext cx="343628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1- </a:t>
            </a:r>
            <a:r>
              <a:rPr lang="en-US" b="1" dirty="0">
                <a:latin typeface="Calibri" charset="0"/>
                <a:ea typeface="Calibri" charset="0"/>
                <a:cs typeface="Times New Roman" charset="0"/>
              </a:rPr>
              <a:t>Gereksinim Analizi </a:t>
            </a:r>
          </a:p>
          <a:p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(</a:t>
            </a:r>
            <a:r>
              <a:rPr lang="en-US" i="1" dirty="0">
                <a:latin typeface="Calibri" charset="0"/>
                <a:ea typeface="Calibri" charset="0"/>
                <a:cs typeface="Times New Roman" charset="0"/>
              </a:rPr>
              <a:t>Requirement Analysis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)</a:t>
            </a:r>
            <a:r>
              <a:rPr lang="en-US" dirty="0"/>
              <a:t> </a:t>
            </a:r>
            <a:endParaRPr lang="tr-T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AF36B4-A32B-E74D-9FF2-05ECC19ABCDA}"/>
              </a:ext>
            </a:extLst>
          </p:cNvPr>
          <p:cNvSpPr/>
          <p:nvPr/>
        </p:nvSpPr>
        <p:spPr>
          <a:xfrm>
            <a:off x="158259" y="2103026"/>
            <a:ext cx="343628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2- </a:t>
            </a:r>
            <a:r>
              <a:rPr lang="en-US" b="1" dirty="0">
                <a:latin typeface="Calibri" charset="0"/>
                <a:ea typeface="Calibri" charset="0"/>
                <a:cs typeface="Times New Roman" charset="0"/>
              </a:rPr>
              <a:t>Kavramsal Veritabanı Tasarımı</a:t>
            </a:r>
          </a:p>
          <a:p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 (</a:t>
            </a:r>
            <a:r>
              <a:rPr lang="en-US" i="1" dirty="0">
                <a:latin typeface="Calibri" charset="0"/>
                <a:ea typeface="Calibri" charset="0"/>
                <a:cs typeface="Times New Roman" charset="0"/>
              </a:rPr>
              <a:t>Conceptual Database Design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)</a:t>
            </a:r>
            <a:r>
              <a:rPr lang="en-US" dirty="0"/>
              <a:t> </a:t>
            </a:r>
            <a:endParaRPr lang="tr-T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DA5BC0-9298-A648-922F-6B720C77AB80}"/>
              </a:ext>
            </a:extLst>
          </p:cNvPr>
          <p:cNvSpPr/>
          <p:nvPr/>
        </p:nvSpPr>
        <p:spPr>
          <a:xfrm>
            <a:off x="158259" y="2897513"/>
            <a:ext cx="343628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3- </a:t>
            </a:r>
            <a:r>
              <a:rPr lang="en-US" b="1" dirty="0" err="1">
                <a:latin typeface="Calibri" charset="0"/>
                <a:ea typeface="Calibri" charset="0"/>
                <a:cs typeface="Times New Roman" charset="0"/>
              </a:rPr>
              <a:t>Mantıksal</a:t>
            </a:r>
            <a:r>
              <a:rPr lang="en-US" b="1" dirty="0">
                <a:latin typeface="Calibri" charset="0"/>
                <a:ea typeface="Calibri" charset="0"/>
                <a:cs typeface="Times New Roman" charset="0"/>
              </a:rPr>
              <a:t> Veritabanı Tasarımı 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(Logical Database Design)</a:t>
            </a:r>
            <a:r>
              <a:rPr lang="en-US" dirty="0"/>
              <a:t> </a:t>
            </a:r>
            <a:endParaRPr lang="tr-T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26B8CD-461B-8F4B-995C-E7EB6F8B72F2}"/>
              </a:ext>
            </a:extLst>
          </p:cNvPr>
          <p:cNvSpPr/>
          <p:nvPr/>
        </p:nvSpPr>
        <p:spPr>
          <a:xfrm>
            <a:off x="158259" y="3720330"/>
            <a:ext cx="343628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4- </a:t>
            </a:r>
            <a:r>
              <a:rPr lang="en-US" b="1" dirty="0" err="1">
                <a:latin typeface="Calibri" charset="0"/>
                <a:ea typeface="Calibri" charset="0"/>
                <a:cs typeface="Times New Roman" charset="0"/>
              </a:rPr>
              <a:t>Şema</a:t>
            </a:r>
            <a:r>
              <a:rPr lang="en-US" b="1" dirty="0">
                <a:latin typeface="Calibri" charset="0"/>
                <a:ea typeface="Calibri" charset="0"/>
                <a:cs typeface="Times New Roman" charset="0"/>
              </a:rPr>
              <a:t> </a:t>
            </a:r>
            <a:r>
              <a:rPr lang="en-US" b="1" dirty="0" err="1">
                <a:latin typeface="Calibri" charset="0"/>
                <a:ea typeface="Calibri" charset="0"/>
                <a:cs typeface="Times New Roman" charset="0"/>
              </a:rPr>
              <a:t>Yenilenmesi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 </a:t>
            </a:r>
          </a:p>
          <a:p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(Schema Refinement)</a:t>
            </a:r>
            <a:r>
              <a:rPr lang="en-US" dirty="0"/>
              <a:t> </a:t>
            </a:r>
            <a:endParaRPr lang="tr-T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C9DD9B-EADB-EC48-ABD6-C2C526461AE7}"/>
              </a:ext>
            </a:extLst>
          </p:cNvPr>
          <p:cNvSpPr/>
          <p:nvPr/>
        </p:nvSpPr>
        <p:spPr>
          <a:xfrm>
            <a:off x="158259" y="4520264"/>
            <a:ext cx="343628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5-</a:t>
            </a:r>
            <a:r>
              <a:rPr lang="en-US" b="1" dirty="0">
                <a:latin typeface="Calibri" charset="0"/>
                <a:ea typeface="Calibri" charset="0"/>
                <a:cs typeface="Times New Roman" charset="0"/>
              </a:rPr>
              <a:t> </a:t>
            </a:r>
            <a:r>
              <a:rPr lang="en-US" b="1" dirty="0" err="1">
                <a:latin typeface="Calibri" charset="0"/>
                <a:ea typeface="Calibri" charset="0"/>
                <a:cs typeface="Times New Roman" charset="0"/>
              </a:rPr>
              <a:t>Fiziksel</a:t>
            </a:r>
            <a:r>
              <a:rPr lang="en-US" b="1" dirty="0">
                <a:latin typeface="Calibri" charset="0"/>
                <a:ea typeface="Calibri" charset="0"/>
                <a:cs typeface="Times New Roman" charset="0"/>
              </a:rPr>
              <a:t> Veritabanı Tasarımı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 (</a:t>
            </a:r>
            <a:r>
              <a:rPr lang="en-US" i="1" dirty="0">
                <a:latin typeface="Calibri" charset="0"/>
                <a:ea typeface="Calibri" charset="0"/>
                <a:cs typeface="Times New Roman" charset="0"/>
              </a:rPr>
              <a:t>Physical DB Design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)</a:t>
            </a:r>
            <a:r>
              <a:rPr lang="en-US" dirty="0"/>
              <a:t> </a:t>
            </a:r>
            <a:endParaRPr lang="tr-T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84E76F5-6EAB-BE4E-AE58-BD3301A6B0DC}"/>
              </a:ext>
            </a:extLst>
          </p:cNvPr>
          <p:cNvSpPr/>
          <p:nvPr/>
        </p:nvSpPr>
        <p:spPr>
          <a:xfrm>
            <a:off x="4302820" y="2426191"/>
            <a:ext cx="6833754" cy="2623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56895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İndex </a:t>
            </a:r>
            <a:r>
              <a:rPr lang="en-US" sz="2800" b="1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tabloları</a:t>
            </a:r>
            <a:r>
              <a:rPr lang="en-US" sz="2800" b="1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ve yeni </a:t>
            </a:r>
            <a:r>
              <a:rPr lang="en-US" sz="2800" b="1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Tablolar</a:t>
            </a:r>
            <a:r>
              <a:rPr lang="en-US" sz="2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8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oluşturulur</a:t>
            </a:r>
            <a:r>
              <a:rPr lang="en-US" sz="2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. </a:t>
            </a:r>
          </a:p>
          <a:p>
            <a:pPr marL="556895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8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Oluşturulan</a:t>
            </a:r>
            <a:r>
              <a:rPr lang="en-US" sz="2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8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tablolar</a:t>
            </a:r>
            <a:r>
              <a:rPr lang="en-US" sz="2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8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kullanılarak</a:t>
            </a:r>
            <a:r>
              <a:rPr lang="en-US" sz="2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8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istenilen</a:t>
            </a:r>
            <a:r>
              <a:rPr lang="en-US" sz="2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8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performans</a:t>
            </a:r>
            <a:r>
              <a:rPr lang="en-US" sz="2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8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kriterlerinin</a:t>
            </a:r>
            <a:r>
              <a:rPr lang="en-US" sz="2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8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kontrolü</a:t>
            </a:r>
            <a:r>
              <a:rPr lang="en-US" sz="2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8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yapılır</a:t>
            </a:r>
            <a:r>
              <a:rPr lang="en-US" sz="2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. </a:t>
            </a:r>
          </a:p>
          <a:p>
            <a:pPr marL="99695">
              <a:lnSpc>
                <a:spcPct val="150000"/>
              </a:lnSpc>
            </a:pPr>
            <a:endParaRPr lang="tr-TR" sz="2800" dirty="0">
              <a:latin typeface="Noteworthy Light" panose="02000400000000000000" pitchFamily="2" charset="77"/>
              <a:ea typeface="Noteworthy Light" panose="02000400000000000000" pitchFamily="2" charset="77"/>
              <a:cs typeface="Comic Sans MS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F1D659-BE2A-02D2-B555-F7E927C1B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98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Veritabanı </a:t>
            </a:r>
            <a:r>
              <a:rPr lang="en-US" sz="2800" b="1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Tasarım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800" b="1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Aşamaları</a:t>
            </a:r>
            <a:endParaRPr lang="en-US" sz="2800" b="1" cap="none" dirty="0">
              <a:latin typeface="Noteworthy Light" panose="02000400000000000000" pitchFamily="2" charset="77"/>
              <a:ea typeface="Noteworthy Light" panose="02000400000000000000" pitchFamily="2" charset="77"/>
              <a:cs typeface="Courier New" panose="020703090202050204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A3777256-1900-9C4C-8BB7-9C22601AAEA7}"/>
              </a:ext>
            </a:extLst>
          </p:cNvPr>
          <p:cNvSpPr/>
          <p:nvPr/>
        </p:nvSpPr>
        <p:spPr>
          <a:xfrm>
            <a:off x="158258" y="1308539"/>
            <a:ext cx="343628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1- </a:t>
            </a:r>
            <a:r>
              <a:rPr lang="en-US" b="1" dirty="0">
                <a:latin typeface="Calibri" charset="0"/>
                <a:ea typeface="Calibri" charset="0"/>
                <a:cs typeface="Times New Roman" charset="0"/>
              </a:rPr>
              <a:t>Gereksinim Analizi </a:t>
            </a:r>
          </a:p>
          <a:p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(</a:t>
            </a:r>
            <a:r>
              <a:rPr lang="en-US" i="1" dirty="0">
                <a:latin typeface="Calibri" charset="0"/>
                <a:ea typeface="Calibri" charset="0"/>
                <a:cs typeface="Times New Roman" charset="0"/>
              </a:rPr>
              <a:t>Requirement Analysis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)</a:t>
            </a:r>
            <a:r>
              <a:rPr lang="en-US" dirty="0"/>
              <a:t> </a:t>
            </a:r>
            <a:endParaRPr lang="tr-T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AF36B4-A32B-E74D-9FF2-05ECC19ABCDA}"/>
              </a:ext>
            </a:extLst>
          </p:cNvPr>
          <p:cNvSpPr/>
          <p:nvPr/>
        </p:nvSpPr>
        <p:spPr>
          <a:xfrm>
            <a:off x="158259" y="2103026"/>
            <a:ext cx="343628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2- </a:t>
            </a:r>
            <a:r>
              <a:rPr lang="en-US" b="1" dirty="0">
                <a:latin typeface="Calibri" charset="0"/>
                <a:ea typeface="Calibri" charset="0"/>
                <a:cs typeface="Times New Roman" charset="0"/>
              </a:rPr>
              <a:t>Kavramsal Veritabanı Tasarımı</a:t>
            </a:r>
          </a:p>
          <a:p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 (</a:t>
            </a:r>
            <a:r>
              <a:rPr lang="en-US" i="1" dirty="0">
                <a:latin typeface="Calibri" charset="0"/>
                <a:ea typeface="Calibri" charset="0"/>
                <a:cs typeface="Times New Roman" charset="0"/>
              </a:rPr>
              <a:t>Conceptual Database Design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)</a:t>
            </a:r>
            <a:r>
              <a:rPr lang="en-US" dirty="0"/>
              <a:t> </a:t>
            </a:r>
            <a:endParaRPr lang="tr-T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DA5BC0-9298-A648-922F-6B720C77AB80}"/>
              </a:ext>
            </a:extLst>
          </p:cNvPr>
          <p:cNvSpPr/>
          <p:nvPr/>
        </p:nvSpPr>
        <p:spPr>
          <a:xfrm>
            <a:off x="158259" y="2897513"/>
            <a:ext cx="343628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3- </a:t>
            </a:r>
            <a:r>
              <a:rPr lang="en-US" b="1" dirty="0" err="1">
                <a:latin typeface="Calibri" charset="0"/>
                <a:ea typeface="Calibri" charset="0"/>
                <a:cs typeface="Times New Roman" charset="0"/>
              </a:rPr>
              <a:t>Mantıksal</a:t>
            </a:r>
            <a:r>
              <a:rPr lang="en-US" b="1" dirty="0">
                <a:latin typeface="Calibri" charset="0"/>
                <a:ea typeface="Calibri" charset="0"/>
                <a:cs typeface="Times New Roman" charset="0"/>
              </a:rPr>
              <a:t> Veritabanı Tasarımı 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(Logical Database Design)</a:t>
            </a:r>
            <a:r>
              <a:rPr lang="en-US" dirty="0"/>
              <a:t> </a:t>
            </a:r>
            <a:endParaRPr lang="tr-T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26B8CD-461B-8F4B-995C-E7EB6F8B72F2}"/>
              </a:ext>
            </a:extLst>
          </p:cNvPr>
          <p:cNvSpPr/>
          <p:nvPr/>
        </p:nvSpPr>
        <p:spPr>
          <a:xfrm>
            <a:off x="158259" y="3720330"/>
            <a:ext cx="343628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4- </a:t>
            </a:r>
            <a:r>
              <a:rPr lang="en-US" b="1" dirty="0" err="1">
                <a:latin typeface="Calibri" charset="0"/>
                <a:ea typeface="Calibri" charset="0"/>
                <a:cs typeface="Times New Roman" charset="0"/>
              </a:rPr>
              <a:t>Şema</a:t>
            </a:r>
            <a:r>
              <a:rPr lang="en-US" b="1" dirty="0">
                <a:latin typeface="Calibri" charset="0"/>
                <a:ea typeface="Calibri" charset="0"/>
                <a:cs typeface="Times New Roman" charset="0"/>
              </a:rPr>
              <a:t> </a:t>
            </a:r>
            <a:r>
              <a:rPr lang="en-US" b="1" dirty="0" err="1">
                <a:latin typeface="Calibri" charset="0"/>
                <a:ea typeface="Calibri" charset="0"/>
                <a:cs typeface="Times New Roman" charset="0"/>
              </a:rPr>
              <a:t>Yenilenmesi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 </a:t>
            </a:r>
          </a:p>
          <a:p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(Schema Refinement)</a:t>
            </a:r>
            <a:r>
              <a:rPr lang="en-US" dirty="0"/>
              <a:t> </a:t>
            </a:r>
            <a:endParaRPr lang="tr-T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C9DD9B-EADB-EC48-ABD6-C2C526461AE7}"/>
              </a:ext>
            </a:extLst>
          </p:cNvPr>
          <p:cNvSpPr/>
          <p:nvPr/>
        </p:nvSpPr>
        <p:spPr>
          <a:xfrm>
            <a:off x="158259" y="4520264"/>
            <a:ext cx="343628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5-</a:t>
            </a:r>
            <a:r>
              <a:rPr lang="en-US" b="1" dirty="0">
                <a:latin typeface="Calibri" charset="0"/>
                <a:ea typeface="Calibri" charset="0"/>
                <a:cs typeface="Times New Roman" charset="0"/>
              </a:rPr>
              <a:t> </a:t>
            </a:r>
            <a:r>
              <a:rPr lang="en-US" b="1" dirty="0" err="1">
                <a:latin typeface="Calibri" charset="0"/>
                <a:ea typeface="Calibri" charset="0"/>
                <a:cs typeface="Times New Roman" charset="0"/>
              </a:rPr>
              <a:t>Fiziksel</a:t>
            </a:r>
            <a:r>
              <a:rPr lang="en-US" b="1" dirty="0">
                <a:latin typeface="Calibri" charset="0"/>
                <a:ea typeface="Calibri" charset="0"/>
                <a:cs typeface="Times New Roman" charset="0"/>
              </a:rPr>
              <a:t> Veritabanı Tasarımı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 (</a:t>
            </a:r>
            <a:r>
              <a:rPr lang="en-US" i="1" dirty="0">
                <a:latin typeface="Calibri" charset="0"/>
                <a:ea typeface="Calibri" charset="0"/>
                <a:cs typeface="Times New Roman" charset="0"/>
              </a:rPr>
              <a:t>Physical DB Design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)</a:t>
            </a:r>
            <a:r>
              <a:rPr lang="en-US" dirty="0"/>
              <a:t> </a:t>
            </a:r>
            <a:endParaRPr lang="tr-T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12D93D-82CB-EB44-8149-2E2421EA173B}"/>
              </a:ext>
            </a:extLst>
          </p:cNvPr>
          <p:cNvSpPr/>
          <p:nvPr/>
        </p:nvSpPr>
        <p:spPr>
          <a:xfrm>
            <a:off x="158259" y="5366479"/>
            <a:ext cx="343628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6- </a:t>
            </a:r>
            <a:r>
              <a:rPr lang="en-US" b="1" dirty="0" err="1">
                <a:latin typeface="Calibri" charset="0"/>
                <a:ea typeface="Calibri" charset="0"/>
                <a:cs typeface="Times New Roman" charset="0"/>
              </a:rPr>
              <a:t>Uygulama</a:t>
            </a:r>
            <a:r>
              <a:rPr lang="en-US" b="1" dirty="0">
                <a:latin typeface="Calibri" charset="0"/>
                <a:ea typeface="Calibri" charset="0"/>
                <a:cs typeface="Times New Roman" charset="0"/>
              </a:rPr>
              <a:t> ve </a:t>
            </a:r>
            <a:r>
              <a:rPr lang="en-US" b="1" dirty="0" err="1">
                <a:latin typeface="Calibri" charset="0"/>
                <a:ea typeface="Calibri" charset="0"/>
                <a:cs typeface="Times New Roman" charset="0"/>
              </a:rPr>
              <a:t>Güvenlik</a:t>
            </a:r>
            <a:r>
              <a:rPr lang="en-US" b="1" dirty="0">
                <a:latin typeface="Calibri" charset="0"/>
                <a:ea typeface="Calibri" charset="0"/>
                <a:cs typeface="Times New Roman" charset="0"/>
              </a:rPr>
              <a:t> Tasarımı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 (</a:t>
            </a:r>
            <a:r>
              <a:rPr lang="en-US" i="1" dirty="0">
                <a:latin typeface="Calibri" charset="0"/>
                <a:ea typeface="Calibri" charset="0"/>
                <a:cs typeface="Times New Roman" charset="0"/>
              </a:rPr>
              <a:t>Application and Security Design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)</a:t>
            </a:r>
            <a:r>
              <a:rPr lang="en-US" dirty="0"/>
              <a:t> </a:t>
            </a:r>
            <a:endParaRPr lang="tr-T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3399F9-A4F4-BE47-B034-3951E5FEADC2}"/>
              </a:ext>
            </a:extLst>
          </p:cNvPr>
          <p:cNvSpPr/>
          <p:nvPr/>
        </p:nvSpPr>
        <p:spPr>
          <a:xfrm>
            <a:off x="3777344" y="1413916"/>
            <a:ext cx="8256398" cy="4562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56895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Uygulama ve güvenlik işlemlerinin tanımlandığı aşamadır.</a:t>
            </a:r>
            <a:endParaRPr lang="en-US" sz="2800" dirty="0">
              <a:latin typeface="Noteworthy Light" panose="02000400000000000000" pitchFamily="2" charset="77"/>
              <a:ea typeface="Noteworthy Light" panose="02000400000000000000" pitchFamily="2" charset="77"/>
              <a:cs typeface="Comic Sans MS" charset="0"/>
            </a:endParaRPr>
          </a:p>
          <a:p>
            <a:pPr marL="556895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UML diyagramları yardımıyla uygulamaların ve tanımlanan görevlerin işlem aşamaları belirlenir.</a:t>
            </a:r>
            <a:endParaRPr lang="en-US" sz="2800" dirty="0">
              <a:latin typeface="Noteworthy Light" panose="02000400000000000000" pitchFamily="2" charset="77"/>
              <a:ea typeface="Noteworthy Light" panose="02000400000000000000" pitchFamily="2" charset="77"/>
              <a:cs typeface="Comic Sans MS" charset="0"/>
            </a:endParaRPr>
          </a:p>
          <a:p>
            <a:pPr marL="556895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Her bir varlığın iş akışı şemasında görev ve etki alanı tanımlanır.</a:t>
            </a:r>
            <a:endParaRPr lang="en-US" sz="2800" dirty="0">
              <a:latin typeface="Noteworthy Light" panose="02000400000000000000" pitchFamily="2" charset="77"/>
              <a:ea typeface="Noteworthy Light" panose="02000400000000000000" pitchFamily="2" charset="77"/>
              <a:cs typeface="Comic Sans MS" charset="0"/>
            </a:endParaRPr>
          </a:p>
          <a:p>
            <a:pPr marL="556895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8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Veritabanına</a:t>
            </a:r>
            <a:r>
              <a:rPr lang="en-US" sz="2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8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erişilebilen</a:t>
            </a:r>
            <a:r>
              <a:rPr lang="en-US" sz="2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ve </a:t>
            </a:r>
            <a:r>
              <a:rPr lang="tr-TR" sz="2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erişimi</a:t>
            </a:r>
            <a:r>
              <a:rPr lang="en-US" sz="2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8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sınırlı</a:t>
            </a:r>
            <a:r>
              <a:rPr lang="en-US" sz="2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olan </a:t>
            </a:r>
            <a:r>
              <a:rPr lang="en-US" sz="28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kısımları</a:t>
            </a:r>
            <a:r>
              <a:rPr lang="en-US" sz="2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8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tanımlanır</a:t>
            </a:r>
            <a:r>
              <a:rPr lang="en-US" sz="2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. </a:t>
            </a:r>
            <a:endParaRPr lang="tr-TR" sz="2800" dirty="0">
              <a:latin typeface="Noteworthy Light" panose="02000400000000000000" pitchFamily="2" charset="77"/>
              <a:ea typeface="Noteworthy Light" panose="02000400000000000000" pitchFamily="2" charset="77"/>
              <a:cs typeface="Comic Sans MS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120CB4-8E30-3885-E9C7-9F95EDC59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23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Tasarım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aşamaları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?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BLC Design Stages(Life Cycle Database Phases)">
            <a:extLst>
              <a:ext uri="{FF2B5EF4-FFF2-40B4-BE49-F238E27FC236}">
                <a16:creationId xmlns:a16="http://schemas.microsoft.com/office/drawing/2014/main" id="{683A05F9-77AC-1644-8189-4A5DC0AC2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14" y="1187622"/>
            <a:ext cx="43561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ECC95DD-BA2F-4849-830F-7C5FB09C9BD2}"/>
              </a:ext>
            </a:extLst>
          </p:cNvPr>
          <p:cNvSpPr/>
          <p:nvPr/>
        </p:nvSpPr>
        <p:spPr>
          <a:xfrm>
            <a:off x="1807028" y="6248400"/>
            <a:ext cx="85779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hlinkClick r:id="rId4"/>
              </a:rPr>
              <a:t>https://www.relationaldbdesign.com/database-design/module3/dblc-design-stages.php</a:t>
            </a:r>
            <a:endParaRPr lang="tr-TR" dirty="0"/>
          </a:p>
          <a:p>
            <a:endParaRPr lang="tr-T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111B5F-C7F5-5B4F-B0A3-8C430CF46B69}"/>
              </a:ext>
            </a:extLst>
          </p:cNvPr>
          <p:cNvSpPr/>
          <p:nvPr/>
        </p:nvSpPr>
        <p:spPr>
          <a:xfrm>
            <a:off x="4795414" y="1599889"/>
            <a:ext cx="7370083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Veritabanı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tasarımı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veritabanının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yapısal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tasarımı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ile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ilgilenir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İyi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tasarlanmış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bir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veritabanı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verinin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yönetimini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ve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doğru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ve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kıymetli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bilgiye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erişimi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kolaylaştırır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67EBA1-9D34-514A-A388-38904AA5C088}"/>
              </a:ext>
            </a:extLst>
          </p:cNvPr>
          <p:cNvSpPr/>
          <p:nvPr/>
        </p:nvSpPr>
        <p:spPr>
          <a:xfrm>
            <a:off x="5164355" y="4734306"/>
            <a:ext cx="6096000" cy="88870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A poorly designed database can lead to bad decision making, and bad decision making can lead to the failure of an organization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144F5-D235-6E98-2F20-47293437B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97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endParaRPr lang="en-US" sz="2800" b="1" kern="1200" cap="none" dirty="0">
              <a:latin typeface="Noteworthy Light" panose="02000400000000000000" pitchFamily="2" charset="77"/>
              <a:ea typeface="Noteworthy Light" panose="02000400000000000000" pitchFamily="2" charset="77"/>
              <a:cs typeface="Courier New" panose="020703090202050204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AE97EC4-D8F8-934B-A9C6-AF140CBE4B03}"/>
              </a:ext>
            </a:extLst>
          </p:cNvPr>
          <p:cNvSpPr txBox="1">
            <a:spLocks/>
          </p:cNvSpPr>
          <p:nvPr/>
        </p:nvSpPr>
        <p:spPr>
          <a:xfrm>
            <a:off x="2940093" y="2207427"/>
            <a:ext cx="5378824" cy="2138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Dinlediğiniz</a:t>
            </a:r>
            <a:r>
              <a:rPr lang="en-US" sz="36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36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için</a:t>
            </a:r>
            <a:endParaRPr lang="en-US" sz="3600" dirty="0">
              <a:latin typeface="Noteworthy Light" panose="02000400000000000000" pitchFamily="2" charset="77"/>
              <a:ea typeface="Noteworthy Light" panose="02000400000000000000" pitchFamily="2" charset="77"/>
              <a:cs typeface="Comic Sans MS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Teşekkürler</a:t>
            </a:r>
            <a:r>
              <a:rPr lang="en-US" sz="36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…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İyi</a:t>
            </a:r>
            <a:r>
              <a:rPr lang="en-US" sz="36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36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çalışmalar</a:t>
            </a:r>
            <a:r>
              <a:rPr lang="en-US" sz="36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…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b="1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26E22D-F1A5-BA77-40A8-FBAE7B816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92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Veritabanı </a:t>
            </a:r>
            <a:r>
              <a:rPr lang="en-US" sz="2800" b="1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Yönetim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800" b="1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Sistemleri</a:t>
            </a:r>
            <a:endParaRPr lang="en-US" sz="2800" b="1" kern="1200" cap="none" dirty="0">
              <a:latin typeface="Noteworthy Light" panose="02000400000000000000" pitchFamily="2" charset="77"/>
              <a:ea typeface="Noteworthy Light" panose="02000400000000000000" pitchFamily="2" charset="77"/>
              <a:cs typeface="Courier New" panose="020703090202050204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Fig 1. DBMS components and its environment">
            <a:extLst>
              <a:ext uri="{FF2B5EF4-FFF2-40B4-BE49-F238E27FC236}">
                <a16:creationId xmlns:a16="http://schemas.microsoft.com/office/drawing/2014/main" id="{856138F2-F42E-9B45-8F20-487E34648E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9" b="484"/>
          <a:stretch/>
        </p:blipFill>
        <p:spPr bwMode="auto">
          <a:xfrm>
            <a:off x="5799162" y="1532874"/>
            <a:ext cx="6189483" cy="386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51745C2-6EBE-2945-AFB8-5AD79453B5BC}"/>
              </a:ext>
            </a:extLst>
          </p:cNvPr>
          <p:cNvSpPr/>
          <p:nvPr/>
        </p:nvSpPr>
        <p:spPr>
          <a:xfrm>
            <a:off x="237067" y="1628407"/>
            <a:ext cx="5562095" cy="392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Veritabanı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yönetim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sistemleri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beş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adet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bileşeni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bulunur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Yazılım</a:t>
            </a:r>
            <a:endParaRPr lang="en-US" sz="2400" dirty="0">
              <a:latin typeface="Noteworthy Light" panose="02000400000000000000" pitchFamily="2" charset="77"/>
              <a:ea typeface="Noteworthy Light" panose="02000400000000000000" pitchFamily="2" charset="77"/>
              <a:cs typeface="Comic Sans MS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Donanım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Kişiler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Prosedürler</a:t>
            </a:r>
            <a:endParaRPr lang="en-US" sz="2400" dirty="0">
              <a:latin typeface="Noteworthy Light" panose="02000400000000000000" pitchFamily="2" charset="77"/>
              <a:ea typeface="Noteworthy Light" panose="02000400000000000000" pitchFamily="2" charset="77"/>
              <a:cs typeface="Comic Sans MS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Veri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8CDE9D-8DB8-9748-A99D-3AB39918D3EA}"/>
              </a:ext>
            </a:extLst>
          </p:cNvPr>
          <p:cNvSpPr/>
          <p:nvPr/>
        </p:nvSpPr>
        <p:spPr>
          <a:xfrm>
            <a:off x="3886597" y="560152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Souvenir"/>
              </a:rPr>
              <a:t>database system </a:t>
            </a:r>
            <a:r>
              <a:rPr lang="en-US" dirty="0">
                <a:latin typeface="Souvenir"/>
              </a:rPr>
              <a:t>refers to an organization of components that define and regulate the collection, storage, management, and use of data within a database environment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24F8D-24F9-8DFE-3109-F016E4B11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26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Veritabanı </a:t>
            </a:r>
            <a:r>
              <a:rPr lang="en-US" sz="2800" b="1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Yönetim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800" b="1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Sistemleri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: Meta Data </a:t>
            </a:r>
            <a:endParaRPr lang="en-US" sz="2800" b="1" kern="1200" cap="none" dirty="0">
              <a:latin typeface="Noteworthy Light" panose="02000400000000000000" pitchFamily="2" charset="77"/>
              <a:ea typeface="Noteworthy Light" panose="02000400000000000000" pitchFamily="2" charset="77"/>
              <a:cs typeface="Courier New" panose="020703090202050204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DAE9114-303B-3442-8554-A61440453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21" y="777986"/>
            <a:ext cx="6612902" cy="3223962"/>
          </a:xfrm>
          <a:prstGeom prst="rect">
            <a:avLst/>
          </a:prstGeom>
        </p:spPr>
      </p:pic>
      <p:pic>
        <p:nvPicPr>
          <p:cNvPr id="11" name="Picture 1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ABEA1E2-51F4-DF47-8E94-DEB011255F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750" r="-23750" b="36935"/>
          <a:stretch/>
        </p:blipFill>
        <p:spPr>
          <a:xfrm>
            <a:off x="5200894" y="4197631"/>
            <a:ext cx="6407426" cy="21736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7907402-F4BF-7443-AF0B-7D00282EAEBE}"/>
              </a:ext>
            </a:extLst>
          </p:cNvPr>
          <p:cNvSpPr/>
          <p:nvPr/>
        </p:nvSpPr>
        <p:spPr>
          <a:xfrm>
            <a:off x="7456090" y="2094337"/>
            <a:ext cx="4152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Souvenir"/>
              </a:rPr>
              <a:t>Metadata</a:t>
            </a:r>
            <a:endParaRPr lang="en-US" dirty="0">
              <a:latin typeface="Souveni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Souvenir"/>
              </a:rPr>
              <a:t>Veri’yi</a:t>
            </a:r>
            <a:r>
              <a:rPr lang="en-US" dirty="0">
                <a:latin typeface="Souvenir"/>
              </a:rPr>
              <a:t> </a:t>
            </a:r>
            <a:r>
              <a:rPr lang="en-US" dirty="0" err="1">
                <a:latin typeface="Souvenir"/>
              </a:rPr>
              <a:t>açıklayan</a:t>
            </a:r>
            <a:r>
              <a:rPr lang="en-US" dirty="0">
                <a:latin typeface="Souvenir"/>
              </a:rPr>
              <a:t> </a:t>
            </a:r>
            <a:r>
              <a:rPr lang="en-US" dirty="0" err="1">
                <a:latin typeface="Souvenir"/>
              </a:rPr>
              <a:t>veri</a:t>
            </a:r>
            <a:r>
              <a:rPr lang="en-US" dirty="0">
                <a:latin typeface="Souvenir"/>
              </a:rPr>
              <a:t> (data about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>
                <a:hlinkClick r:id="rId5"/>
              </a:rPr>
              <a:t>data</a:t>
            </a:r>
            <a:r>
              <a:rPr lang="en-US" dirty="0"/>
              <a:t> that provides information about other data</a:t>
            </a:r>
            <a:r>
              <a:rPr lang="en-US" dirty="0">
                <a:latin typeface="Souvenir"/>
              </a:rPr>
              <a:t> </a:t>
            </a:r>
            <a:endParaRPr lang="en-US" dirty="0"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F3D0B2-598E-AD06-B2FA-3AF4CEE4A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50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Veritabanı </a:t>
            </a:r>
            <a:r>
              <a:rPr lang="en-US" sz="2800" b="1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Yönetim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800" b="1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Sistemleri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800" b="1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ve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800" b="1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Dosya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800" b="1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Sistemleri</a:t>
            </a:r>
            <a:endParaRPr lang="en-US" sz="2800" b="1" kern="1200" cap="none" dirty="0">
              <a:latin typeface="Noteworthy Light" panose="02000400000000000000" pitchFamily="2" charset="77"/>
              <a:ea typeface="Noteworthy Light" panose="02000400000000000000" pitchFamily="2" charset="77"/>
              <a:cs typeface="Courier New" panose="020703090202050204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47BB1D9-F065-D342-9F1C-5D039E2954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245340"/>
              </p:ext>
            </p:extLst>
          </p:nvPr>
        </p:nvGraphicFramePr>
        <p:xfrm>
          <a:off x="551161" y="751414"/>
          <a:ext cx="10784877" cy="561753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784877">
                  <a:extLst>
                    <a:ext uri="{9D8B030D-6E8A-4147-A177-3AD203B41FA5}">
                      <a16:colId xmlns:a16="http://schemas.microsoft.com/office/drawing/2014/main" val="1235777474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algn="ctr"/>
                      <a:r>
                        <a:rPr lang="tr-TR" sz="2000" dirty="0">
                          <a:solidFill>
                            <a:schemeClr val="tx1"/>
                          </a:solidFill>
                        </a:rPr>
                        <a:t>Veritabanı Yönetim Sistemlerinin Avantajları</a:t>
                      </a:r>
                      <a:endParaRPr lang="tr-TR" sz="2000" i="1" dirty="0">
                        <a:solidFill>
                          <a:schemeClr val="tx1"/>
                        </a:solidFill>
                        <a:latin typeface="Noteworthy Light" panose="02000400000000000000" pitchFamily="2" charset="77"/>
                        <a:ea typeface="Noteworthy Light" panose="02000400000000000000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296152"/>
                  </a:ext>
                </a:extLst>
              </a:tr>
              <a:tr h="701038">
                <a:tc>
                  <a:txBody>
                    <a:bodyPr/>
                    <a:lstStyle/>
                    <a:p>
                      <a:pPr algn="l"/>
                      <a:r>
                        <a:rPr lang="tr-TR" sz="2400" dirty="0"/>
                        <a:t>Veriye etkin bir biçimde erişim (</a:t>
                      </a:r>
                      <a:r>
                        <a:rPr lang="tr-TR" sz="2400" i="1" dirty="0" err="1"/>
                        <a:t>efficient</a:t>
                      </a:r>
                      <a:r>
                        <a:rPr lang="tr-TR" sz="2400" i="1" dirty="0"/>
                        <a:t> </a:t>
                      </a:r>
                      <a:r>
                        <a:rPr lang="tr-TR" sz="2400" i="1" dirty="0" err="1"/>
                        <a:t>access</a:t>
                      </a:r>
                      <a:r>
                        <a:rPr lang="tr-TR" sz="2400" dirty="0"/>
                        <a:t>) ve</a:t>
                      </a:r>
                    </a:p>
                    <a:p>
                      <a:pPr algn="l"/>
                      <a:r>
                        <a:rPr lang="tr-TR" sz="2400" dirty="0"/>
                        <a:t> eş zamanlı erişim imkanı sağlar (</a:t>
                      </a:r>
                      <a:r>
                        <a:rPr lang="tr-TR" sz="2400" i="1" dirty="0" err="1"/>
                        <a:t>concurrency</a:t>
                      </a:r>
                      <a:r>
                        <a:rPr lang="tr-TR" sz="2400" dirty="0"/>
                        <a:t>), </a:t>
                      </a:r>
                      <a:r>
                        <a:rPr lang="tr-TR" sz="2400" b="0" i="1" dirty="0" err="1"/>
                        <a:t>multi</a:t>
                      </a:r>
                      <a:r>
                        <a:rPr lang="tr-TR" sz="2400" b="0" i="1" dirty="0"/>
                        <a:t> </a:t>
                      </a:r>
                      <a:r>
                        <a:rPr lang="tr-TR" sz="2400" b="0" i="1" dirty="0" err="1"/>
                        <a:t>user</a:t>
                      </a:r>
                      <a:r>
                        <a:rPr lang="tr-TR" sz="2400" b="0" i="1" dirty="0"/>
                        <a:t> </a:t>
                      </a:r>
                      <a:r>
                        <a:rPr lang="tr-TR" sz="2400" b="0" i="1" dirty="0" err="1"/>
                        <a:t>control</a:t>
                      </a:r>
                      <a:endParaRPr lang="tr-TR" sz="2400" b="0" i="1" dirty="0">
                        <a:latin typeface="Noteworthy Light" panose="02000400000000000000" pitchFamily="2" charset="77"/>
                        <a:ea typeface="Noteworthy Light" panose="02000400000000000000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45548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algn="l"/>
                      <a:r>
                        <a:rPr lang="tr-TR" sz="2400" b="1" dirty="0"/>
                        <a:t>Verinin bütünlüğünü </a:t>
                      </a:r>
                      <a:r>
                        <a:rPr lang="tr-TR" sz="2400" dirty="0"/>
                        <a:t>korur (data </a:t>
                      </a:r>
                      <a:r>
                        <a:rPr lang="tr-TR" sz="2400" dirty="0" err="1"/>
                        <a:t>integrity</a:t>
                      </a:r>
                      <a:r>
                        <a:rPr lang="tr-TR" sz="2400" dirty="0"/>
                        <a:t>)</a:t>
                      </a:r>
                      <a:endParaRPr lang="tr-TR" sz="2400" dirty="0">
                        <a:latin typeface="Noteworthy Light" panose="02000400000000000000" pitchFamily="2" charset="77"/>
                        <a:ea typeface="Noteworthy Light" panose="02000400000000000000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016573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algn="l"/>
                      <a:r>
                        <a:rPr lang="tr-TR" sz="2400" b="1" i="1" dirty="0"/>
                        <a:t>Veri tekrarını </a:t>
                      </a:r>
                      <a:r>
                        <a:rPr lang="tr-TR" sz="2400" dirty="0"/>
                        <a:t>minimize eder (</a:t>
                      </a:r>
                      <a:r>
                        <a:rPr lang="tr-TR" sz="2400" dirty="0" err="1"/>
                        <a:t>redundancy</a:t>
                      </a:r>
                      <a:r>
                        <a:rPr lang="tr-TR" sz="2400" dirty="0"/>
                        <a:t>) ve  </a:t>
                      </a:r>
                      <a:r>
                        <a:rPr lang="tr-TR" sz="2400" b="1" dirty="0"/>
                        <a:t>verinin tutarlılığını </a:t>
                      </a:r>
                      <a:r>
                        <a:rPr lang="tr-TR" sz="2400" dirty="0"/>
                        <a:t>(</a:t>
                      </a:r>
                      <a:r>
                        <a:rPr lang="tr-TR" sz="2400" dirty="0" err="1"/>
                        <a:t>consistency</a:t>
                      </a:r>
                      <a:r>
                        <a:rPr lang="tr-TR" sz="2400" dirty="0"/>
                        <a:t>) korur</a:t>
                      </a:r>
                      <a:endParaRPr lang="tr-TR" sz="2400" dirty="0">
                        <a:latin typeface="Noteworthy Light" panose="02000400000000000000" pitchFamily="2" charset="77"/>
                        <a:ea typeface="Noteworthy Light" panose="02000400000000000000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777926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algn="l"/>
                      <a:r>
                        <a:rPr lang="tr-TR" sz="2400" dirty="0"/>
                        <a:t>Verinin </a:t>
                      </a:r>
                      <a:r>
                        <a:rPr lang="tr-TR" sz="2400" b="1" dirty="0"/>
                        <a:t>yüksek seviyeli bir görünüşünü </a:t>
                      </a:r>
                      <a:r>
                        <a:rPr lang="tr-TR" sz="2400" dirty="0"/>
                        <a:t>verir ve detayları gizler (</a:t>
                      </a:r>
                      <a:r>
                        <a:rPr lang="tr-TR" sz="2400" dirty="0" err="1"/>
                        <a:t>abstraction</a:t>
                      </a:r>
                      <a:r>
                        <a:rPr lang="tr-TR" sz="2400" dirty="0"/>
                        <a:t>)</a:t>
                      </a:r>
                      <a:endParaRPr lang="tr-TR" sz="2400" dirty="0">
                        <a:latin typeface="Noteworthy Light" panose="02000400000000000000" pitchFamily="2" charset="77"/>
                        <a:ea typeface="Noteworthy Light" panose="02000400000000000000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77402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algn="l"/>
                      <a:r>
                        <a:rPr lang="tr-TR" sz="2400" dirty="0"/>
                        <a:t>Azalan Uygulama zamanı (</a:t>
                      </a:r>
                      <a:r>
                        <a:rPr lang="tr-TR" sz="2400" dirty="0" err="1"/>
                        <a:t>reduced</a:t>
                      </a:r>
                      <a:r>
                        <a:rPr lang="tr-TR" sz="2400" dirty="0"/>
                        <a:t> </a:t>
                      </a:r>
                      <a:r>
                        <a:rPr lang="tr-TR" sz="2400" dirty="0" err="1"/>
                        <a:t>application</a:t>
                      </a:r>
                      <a:r>
                        <a:rPr lang="tr-TR" sz="2400" dirty="0"/>
                        <a:t> time)</a:t>
                      </a:r>
                      <a:endParaRPr lang="tr-TR" sz="2400" dirty="0">
                        <a:latin typeface="Noteworthy Light" panose="02000400000000000000" pitchFamily="2" charset="77"/>
                        <a:ea typeface="Noteworthy Light" panose="02000400000000000000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434434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algn="l"/>
                      <a:r>
                        <a:rPr lang="tr-TR" sz="2400" b="1" dirty="0"/>
                        <a:t>Veri bağımsızlığı </a:t>
                      </a:r>
                      <a:r>
                        <a:rPr lang="tr-TR" sz="2400" dirty="0"/>
                        <a:t>(data </a:t>
                      </a:r>
                      <a:r>
                        <a:rPr lang="tr-TR" sz="2400" dirty="0" err="1"/>
                        <a:t>independence</a:t>
                      </a:r>
                      <a:r>
                        <a:rPr lang="tr-TR" sz="2400" dirty="0"/>
                        <a:t>)</a:t>
                      </a:r>
                      <a:endParaRPr lang="tr-TR" sz="2400" dirty="0">
                        <a:latin typeface="Noteworthy Light" panose="02000400000000000000" pitchFamily="2" charset="77"/>
                        <a:ea typeface="Noteworthy Light" panose="02000400000000000000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11085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algn="l"/>
                      <a:r>
                        <a:rPr lang="tr-TR" sz="2400" dirty="0"/>
                        <a:t>Sofistike CRUD işlemleri ile verinin yönetilmesi(data </a:t>
                      </a:r>
                      <a:r>
                        <a:rPr lang="tr-TR" sz="2400" dirty="0" err="1"/>
                        <a:t>management</a:t>
                      </a:r>
                      <a:r>
                        <a:rPr lang="tr-TR" sz="2400" dirty="0"/>
                        <a:t>), </a:t>
                      </a:r>
                    </a:p>
                    <a:p>
                      <a:pPr algn="l"/>
                      <a:r>
                        <a:rPr lang="tr-TR" sz="2400" dirty="0"/>
                        <a:t>SQL (</a:t>
                      </a:r>
                      <a:r>
                        <a:rPr lang="tr-TR" sz="2400" dirty="0" err="1"/>
                        <a:t>Structured</a:t>
                      </a:r>
                      <a:r>
                        <a:rPr lang="tr-TR" sz="2400" dirty="0"/>
                        <a:t> Query Language)</a:t>
                      </a:r>
                      <a:endParaRPr lang="tr-TR" sz="2400" dirty="0">
                        <a:latin typeface="Noteworthy Light" panose="02000400000000000000" pitchFamily="2" charset="77"/>
                        <a:ea typeface="Noteworthy Light" panose="02000400000000000000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882114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algn="l"/>
                      <a:r>
                        <a:rPr lang="tr-TR" sz="2400" dirty="0"/>
                        <a:t>Sistem çökmelerinde veya oluşan hatalarda verinin kurtarılması </a:t>
                      </a:r>
                    </a:p>
                    <a:p>
                      <a:pPr algn="l"/>
                      <a:r>
                        <a:rPr lang="tr-TR" sz="2400" dirty="0"/>
                        <a:t>(</a:t>
                      </a:r>
                      <a:r>
                        <a:rPr lang="tr-TR" sz="2400" i="1" dirty="0" err="1"/>
                        <a:t>backup</a:t>
                      </a:r>
                      <a:r>
                        <a:rPr lang="tr-TR" sz="2400" dirty="0"/>
                        <a:t> </a:t>
                      </a:r>
                      <a:r>
                        <a:rPr lang="tr-TR" sz="2400" dirty="0" err="1"/>
                        <a:t>and</a:t>
                      </a:r>
                      <a:r>
                        <a:rPr lang="tr-TR" sz="2400" dirty="0"/>
                        <a:t> </a:t>
                      </a:r>
                      <a:r>
                        <a:rPr lang="tr-TR" sz="2400" i="1" dirty="0" err="1"/>
                        <a:t>recovery</a:t>
                      </a:r>
                      <a:r>
                        <a:rPr lang="tr-TR" sz="2400" i="1" dirty="0"/>
                        <a:t> </a:t>
                      </a:r>
                      <a:r>
                        <a:rPr lang="tr-TR" sz="2400" i="1" dirty="0" err="1"/>
                        <a:t>management</a:t>
                      </a:r>
                      <a:r>
                        <a:rPr lang="tr-TR" sz="2400" dirty="0"/>
                        <a:t>)</a:t>
                      </a:r>
                      <a:endParaRPr lang="tr-TR" sz="2400" dirty="0">
                        <a:latin typeface="Noteworthy Light" panose="02000400000000000000" pitchFamily="2" charset="77"/>
                        <a:ea typeface="Noteworthy Light" panose="02000400000000000000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611366"/>
                  </a:ext>
                </a:extLst>
              </a:tr>
              <a:tr h="466413">
                <a:tc>
                  <a:txBody>
                    <a:bodyPr/>
                    <a:lstStyle/>
                    <a:p>
                      <a:pPr algn="l"/>
                      <a:r>
                        <a:rPr lang="tr-TR" sz="2400" dirty="0"/>
                        <a:t>Veriye güvenli bir biçimde erişim imkanı sağlar (Security)</a:t>
                      </a:r>
                      <a:endParaRPr lang="tr-TR" sz="2400" dirty="0">
                        <a:latin typeface="Noteworthy Light" panose="02000400000000000000" pitchFamily="2" charset="77"/>
                        <a:ea typeface="Noteworthy Light" panose="02000400000000000000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10177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AA67CB-8735-7924-9CC2-3B6E9D936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21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Dezavantajlar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: Veritabanı </a:t>
            </a:r>
            <a:r>
              <a:rPr lang="en-US" sz="2800" b="1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Yönetim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800" b="1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Sistemleri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800" b="1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ve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800" b="1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Dosya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800" b="1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Sistemleri</a:t>
            </a:r>
            <a:endParaRPr lang="en-US" sz="2800" b="1" kern="1200" cap="none" dirty="0">
              <a:latin typeface="Noteworthy Light" panose="02000400000000000000" pitchFamily="2" charset="77"/>
              <a:ea typeface="Noteworthy Light" panose="02000400000000000000" pitchFamily="2" charset="77"/>
              <a:cs typeface="Courier New" panose="020703090202050204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DBMS vs File System">
            <a:extLst>
              <a:ext uri="{FF2B5EF4-FFF2-40B4-BE49-F238E27FC236}">
                <a16:creationId xmlns:a16="http://schemas.microsoft.com/office/drawing/2014/main" id="{1026F979-2E1B-BB4E-87D5-B98A9B090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632" y="663799"/>
            <a:ext cx="4345745" cy="1299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80B34BA-26C8-8A43-AE92-D511A0FF0171}"/>
              </a:ext>
            </a:extLst>
          </p:cNvPr>
          <p:cNvSpPr/>
          <p:nvPr/>
        </p:nvSpPr>
        <p:spPr>
          <a:xfrm>
            <a:off x="4135414" y="6327686"/>
            <a:ext cx="40967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000" dirty="0">
                <a:hlinkClick r:id="rId4"/>
              </a:rPr>
              <a:t>https://www.guru99.com/difference-between-file-system-and-dbms.html</a:t>
            </a:r>
            <a:endParaRPr lang="tr-TR" sz="1000" dirty="0"/>
          </a:p>
          <a:p>
            <a:endParaRPr lang="tr-TR" sz="1000" dirty="0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C9548945-0A9E-AB4A-88AA-989454B5C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909547"/>
              </p:ext>
            </p:extLst>
          </p:nvPr>
        </p:nvGraphicFramePr>
        <p:xfrm>
          <a:off x="6149611" y="2247511"/>
          <a:ext cx="5662181" cy="42788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62181">
                  <a:extLst>
                    <a:ext uri="{9D8B030D-6E8A-4147-A177-3AD203B41FA5}">
                      <a16:colId xmlns:a16="http://schemas.microsoft.com/office/drawing/2014/main" val="1235777474"/>
                    </a:ext>
                  </a:extLst>
                </a:gridCol>
              </a:tblGrid>
              <a:tr h="364390">
                <a:tc>
                  <a:txBody>
                    <a:bodyPr/>
                    <a:lstStyle/>
                    <a:p>
                      <a:pPr algn="ctr"/>
                      <a:r>
                        <a:rPr lang="tr-TR" sz="2000" dirty="0">
                          <a:solidFill>
                            <a:sysClr val="windowText" lastClr="000000"/>
                          </a:solidFill>
                        </a:rPr>
                        <a:t>Dosya Sistemlerinin Dezavantajları</a:t>
                      </a:r>
                      <a:endParaRPr lang="tr-TR" sz="2000" dirty="0">
                        <a:solidFill>
                          <a:sysClr val="windowText" lastClr="000000"/>
                        </a:solidFill>
                        <a:latin typeface="Noteworthy Light" panose="02000400000000000000" pitchFamily="2" charset="77"/>
                        <a:ea typeface="Noteworthy Light" panose="02000400000000000000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296152"/>
                  </a:ext>
                </a:extLst>
              </a:tr>
              <a:tr h="351222">
                <a:tc>
                  <a:txBody>
                    <a:bodyPr/>
                    <a:lstStyle/>
                    <a:p>
                      <a:pPr algn="l"/>
                      <a:r>
                        <a:rPr lang="tr-TR" sz="2000" dirty="0">
                          <a:latin typeface="Noteworthy Light" panose="02000400000000000000" pitchFamily="2" charset="77"/>
                          <a:ea typeface="Noteworthy Light" panose="02000400000000000000" pitchFamily="2" charset="77"/>
                        </a:rPr>
                        <a:t>Uzun süren programlama ve program geliştirme süresi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455480"/>
                  </a:ext>
                </a:extLst>
              </a:tr>
              <a:tr h="413424">
                <a:tc>
                  <a:txBody>
                    <a:bodyPr/>
                    <a:lstStyle/>
                    <a:p>
                      <a:pPr algn="l"/>
                      <a:r>
                        <a:rPr lang="tr-TR" sz="2000" dirty="0">
                          <a:latin typeface="Noteworthy Light" panose="02000400000000000000" pitchFamily="2" charset="77"/>
                          <a:ea typeface="Noteworthy Light" panose="02000400000000000000" pitchFamily="2" charset="77"/>
                        </a:rPr>
                        <a:t>Sorgulamaların uzun sürmesi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016573"/>
                  </a:ext>
                </a:extLst>
              </a:tr>
              <a:tr h="413424">
                <a:tc>
                  <a:txBody>
                    <a:bodyPr/>
                    <a:lstStyle/>
                    <a:p>
                      <a:pPr algn="l"/>
                      <a:r>
                        <a:rPr lang="tr-TR" sz="2000" dirty="0">
                          <a:latin typeface="Noteworthy Light" panose="02000400000000000000" pitchFamily="2" charset="77"/>
                          <a:ea typeface="Noteworthy Light" panose="02000400000000000000" pitchFamily="2" charset="77"/>
                        </a:rPr>
                        <a:t>Karmaşık sistem ve dosya  yönetimi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777926"/>
                  </a:ext>
                </a:extLst>
              </a:tr>
              <a:tr h="413424">
                <a:tc>
                  <a:txBody>
                    <a:bodyPr/>
                    <a:lstStyle/>
                    <a:p>
                      <a:pPr algn="l"/>
                      <a:r>
                        <a:rPr lang="tr-TR" sz="2000" dirty="0">
                          <a:latin typeface="Noteworthy Light" panose="02000400000000000000" pitchFamily="2" charset="77"/>
                          <a:ea typeface="Noteworthy Light" panose="02000400000000000000" pitchFamily="2" charset="77"/>
                        </a:rPr>
                        <a:t>Güvenlik ve dosya paylaşım problemleri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715203"/>
                  </a:ext>
                </a:extLst>
              </a:tr>
              <a:tr h="413424">
                <a:tc>
                  <a:txBody>
                    <a:bodyPr/>
                    <a:lstStyle/>
                    <a:p>
                      <a:pPr algn="l"/>
                      <a:r>
                        <a:rPr lang="tr-TR" sz="2000" dirty="0">
                          <a:latin typeface="Noteworthy Light" panose="02000400000000000000" pitchFamily="2" charset="77"/>
                          <a:ea typeface="Noteworthy Light" panose="02000400000000000000" pitchFamily="2" charset="77"/>
                        </a:rPr>
                        <a:t>Verinin bütünlüğünün (</a:t>
                      </a:r>
                      <a:r>
                        <a:rPr lang="tr-TR" sz="2000" dirty="0" err="1">
                          <a:latin typeface="Noteworthy Light" panose="02000400000000000000" pitchFamily="2" charset="77"/>
                          <a:ea typeface="Noteworthy Light" panose="02000400000000000000" pitchFamily="2" charset="77"/>
                        </a:rPr>
                        <a:t>integrity</a:t>
                      </a:r>
                      <a:r>
                        <a:rPr lang="tr-TR" sz="2000" dirty="0">
                          <a:latin typeface="Noteworthy Light" panose="02000400000000000000" pitchFamily="2" charset="77"/>
                          <a:ea typeface="Noteworthy Light" panose="02000400000000000000" pitchFamily="2" charset="77"/>
                        </a:rPr>
                        <a:t>) korunmasındaki zorluklar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899059"/>
                  </a:ext>
                </a:extLst>
              </a:tr>
              <a:tr h="413424">
                <a:tc>
                  <a:txBody>
                    <a:bodyPr/>
                    <a:lstStyle/>
                    <a:p>
                      <a:pPr algn="l"/>
                      <a:r>
                        <a:rPr lang="tr-TR" sz="2000" dirty="0">
                          <a:latin typeface="Noteworthy Light" panose="02000400000000000000" pitchFamily="2" charset="77"/>
                          <a:ea typeface="Noteworthy Light" panose="02000400000000000000" pitchFamily="2" charset="77"/>
                        </a:rPr>
                        <a:t>Verinin tekrarının (</a:t>
                      </a:r>
                      <a:r>
                        <a:rPr lang="tr-TR" sz="2000" dirty="0" err="1">
                          <a:latin typeface="Noteworthy Light" panose="02000400000000000000" pitchFamily="2" charset="77"/>
                          <a:ea typeface="Noteworthy Light" panose="02000400000000000000" pitchFamily="2" charset="77"/>
                        </a:rPr>
                        <a:t>redundancy</a:t>
                      </a:r>
                      <a:r>
                        <a:rPr lang="tr-TR" sz="2000" dirty="0">
                          <a:latin typeface="Noteworthy Light" panose="02000400000000000000" pitchFamily="2" charset="77"/>
                          <a:ea typeface="Noteworthy Light" panose="02000400000000000000" pitchFamily="2" charset="77"/>
                        </a:rPr>
                        <a:t>) önlenememesi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680009"/>
                  </a:ext>
                </a:extLst>
              </a:tr>
              <a:tr h="413424">
                <a:tc>
                  <a:txBody>
                    <a:bodyPr/>
                    <a:lstStyle/>
                    <a:p>
                      <a:pPr algn="l"/>
                      <a:r>
                        <a:rPr lang="tr-TR" sz="2000" dirty="0">
                          <a:latin typeface="Noteworthy Light" panose="02000400000000000000" pitchFamily="2" charset="77"/>
                          <a:ea typeface="Noteworthy Light" panose="02000400000000000000" pitchFamily="2" charset="77"/>
                        </a:rPr>
                        <a:t>Veri bağımsızlığının (data </a:t>
                      </a:r>
                      <a:r>
                        <a:rPr lang="tr-TR" sz="2000" dirty="0" err="1">
                          <a:latin typeface="Noteworthy Light" panose="02000400000000000000" pitchFamily="2" charset="77"/>
                          <a:ea typeface="Noteworthy Light" panose="02000400000000000000" pitchFamily="2" charset="77"/>
                        </a:rPr>
                        <a:t>independence</a:t>
                      </a:r>
                      <a:r>
                        <a:rPr lang="tr-TR" sz="2000" dirty="0">
                          <a:latin typeface="Noteworthy Light" panose="02000400000000000000" pitchFamily="2" charset="77"/>
                          <a:ea typeface="Noteworthy Light" panose="02000400000000000000" pitchFamily="2" charset="77"/>
                        </a:rPr>
                        <a:t>) olmayışı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574084"/>
                  </a:ext>
                </a:extLst>
              </a:tr>
              <a:tr h="413424">
                <a:tc>
                  <a:txBody>
                    <a:bodyPr/>
                    <a:lstStyle/>
                    <a:p>
                      <a:pPr algn="l"/>
                      <a:r>
                        <a:rPr lang="tr-TR" sz="2000" dirty="0">
                          <a:latin typeface="Noteworthy Light" panose="02000400000000000000" pitchFamily="2" charset="77"/>
                          <a:ea typeface="Noteworthy Light" panose="02000400000000000000" pitchFamily="2" charset="77"/>
                        </a:rPr>
                        <a:t>Veri modelleme imkanın olmaması yada kısıtlı olması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6706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400E8-D8C4-4DA6-6DB4-01C211620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74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Dezavantajlar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: Veritabanı </a:t>
            </a:r>
            <a:r>
              <a:rPr lang="en-US" sz="2800" b="1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Yönetim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800" b="1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Sistemleri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800" b="1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ve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800" b="1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Dosya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800" b="1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Sistemleri</a:t>
            </a:r>
            <a:endParaRPr lang="en-US" sz="2800" b="1" kern="1200" cap="none" dirty="0">
              <a:latin typeface="Noteworthy Light" panose="02000400000000000000" pitchFamily="2" charset="77"/>
              <a:ea typeface="Noteworthy Light" panose="02000400000000000000" pitchFamily="2" charset="77"/>
              <a:cs typeface="Courier New" panose="020703090202050204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DBMS vs File System">
            <a:extLst>
              <a:ext uri="{FF2B5EF4-FFF2-40B4-BE49-F238E27FC236}">
                <a16:creationId xmlns:a16="http://schemas.microsoft.com/office/drawing/2014/main" id="{1026F979-2E1B-BB4E-87D5-B98A9B090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632" y="663799"/>
            <a:ext cx="4345745" cy="1299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47BB1D9-F065-D342-9F1C-5D039E29547F}"/>
              </a:ext>
            </a:extLst>
          </p:cNvPr>
          <p:cNvGraphicFramePr>
            <a:graphicFrameLocks noGrp="1"/>
          </p:cNvGraphicFramePr>
          <p:nvPr/>
        </p:nvGraphicFramePr>
        <p:xfrm>
          <a:off x="129155" y="2326341"/>
          <a:ext cx="5913235" cy="2929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913235">
                  <a:extLst>
                    <a:ext uri="{9D8B030D-6E8A-4147-A177-3AD203B41FA5}">
                      <a16:colId xmlns:a16="http://schemas.microsoft.com/office/drawing/2014/main" val="1235777474"/>
                    </a:ext>
                  </a:extLst>
                </a:gridCol>
              </a:tblGrid>
              <a:tr h="272065">
                <a:tc>
                  <a:txBody>
                    <a:bodyPr/>
                    <a:lstStyle/>
                    <a:p>
                      <a:pPr algn="ctr"/>
                      <a:r>
                        <a:rPr lang="tr-TR" sz="2000" dirty="0">
                          <a:solidFill>
                            <a:sysClr val="windowText" lastClr="000000"/>
                          </a:solidFill>
                          <a:latin typeface="Noteworthy Light" panose="02000400000000000000" pitchFamily="2" charset="77"/>
                          <a:ea typeface="Noteworthy Light" panose="02000400000000000000" pitchFamily="2" charset="77"/>
                        </a:rPr>
                        <a:t>Veritabanı Yönetim Sistemlerinin Dezavantajları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296152"/>
                  </a:ext>
                </a:extLst>
              </a:tr>
              <a:tr h="6362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sz="2000" dirty="0">
                        <a:latin typeface="Noteworthy Light" panose="02000400000000000000" pitchFamily="2" charset="77"/>
                        <a:ea typeface="Noteworthy Light" panose="02000400000000000000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455480"/>
                  </a:ext>
                </a:extLst>
              </a:tr>
              <a:tr h="474172">
                <a:tc>
                  <a:txBody>
                    <a:bodyPr/>
                    <a:lstStyle/>
                    <a:p>
                      <a:pPr algn="l"/>
                      <a:endParaRPr lang="tr-TR" sz="2000" dirty="0">
                        <a:latin typeface="Noteworthy Light" panose="02000400000000000000" pitchFamily="2" charset="77"/>
                        <a:ea typeface="Noteworthy Light" panose="02000400000000000000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016573"/>
                  </a:ext>
                </a:extLst>
              </a:tr>
              <a:tr h="474172">
                <a:tc>
                  <a:txBody>
                    <a:bodyPr/>
                    <a:lstStyle/>
                    <a:p>
                      <a:pPr algn="l"/>
                      <a:endParaRPr lang="tr-TR" sz="2000" dirty="0">
                        <a:latin typeface="Noteworthy Light" panose="02000400000000000000" pitchFamily="2" charset="77"/>
                        <a:ea typeface="Noteworthy Light" panose="02000400000000000000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777926"/>
                  </a:ext>
                </a:extLst>
              </a:tr>
              <a:tr h="474172">
                <a:tc>
                  <a:txBody>
                    <a:bodyPr/>
                    <a:lstStyle/>
                    <a:p>
                      <a:pPr algn="l"/>
                      <a:endParaRPr lang="tr-TR" sz="2000" dirty="0">
                        <a:latin typeface="Noteworthy Light" panose="02000400000000000000" pitchFamily="2" charset="77"/>
                        <a:ea typeface="Noteworthy Light" panose="02000400000000000000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178462"/>
                  </a:ext>
                </a:extLst>
              </a:tr>
              <a:tr h="474172">
                <a:tc>
                  <a:txBody>
                    <a:bodyPr/>
                    <a:lstStyle/>
                    <a:p>
                      <a:pPr algn="l"/>
                      <a:endParaRPr lang="tr-TR" sz="2000" dirty="0">
                        <a:latin typeface="Noteworthy Light" panose="02000400000000000000" pitchFamily="2" charset="77"/>
                        <a:ea typeface="Noteworthy Light" panose="02000400000000000000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034676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C9548945-0A9E-AB4A-88AA-989454B5C894}"/>
              </a:ext>
            </a:extLst>
          </p:cNvPr>
          <p:cNvGraphicFramePr>
            <a:graphicFrameLocks noGrp="1"/>
          </p:cNvGraphicFramePr>
          <p:nvPr/>
        </p:nvGraphicFramePr>
        <p:xfrm>
          <a:off x="6149611" y="2247511"/>
          <a:ext cx="5662181" cy="42788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62181">
                  <a:extLst>
                    <a:ext uri="{9D8B030D-6E8A-4147-A177-3AD203B41FA5}">
                      <a16:colId xmlns:a16="http://schemas.microsoft.com/office/drawing/2014/main" val="1235777474"/>
                    </a:ext>
                  </a:extLst>
                </a:gridCol>
              </a:tblGrid>
              <a:tr h="364390">
                <a:tc>
                  <a:txBody>
                    <a:bodyPr/>
                    <a:lstStyle/>
                    <a:p>
                      <a:pPr algn="ctr"/>
                      <a:r>
                        <a:rPr lang="tr-TR" sz="2000" dirty="0">
                          <a:solidFill>
                            <a:sysClr val="windowText" lastClr="000000"/>
                          </a:solidFill>
                        </a:rPr>
                        <a:t>Dosya Sistemlerinin Dezavantajları</a:t>
                      </a:r>
                      <a:endParaRPr lang="tr-TR" sz="2000" dirty="0">
                        <a:solidFill>
                          <a:sysClr val="windowText" lastClr="000000"/>
                        </a:solidFill>
                        <a:latin typeface="Noteworthy Light" panose="02000400000000000000" pitchFamily="2" charset="77"/>
                        <a:ea typeface="Noteworthy Light" panose="02000400000000000000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296152"/>
                  </a:ext>
                </a:extLst>
              </a:tr>
              <a:tr h="351222">
                <a:tc>
                  <a:txBody>
                    <a:bodyPr/>
                    <a:lstStyle/>
                    <a:p>
                      <a:pPr algn="l"/>
                      <a:r>
                        <a:rPr lang="tr-TR" sz="2000" dirty="0">
                          <a:latin typeface="Noteworthy Light" panose="02000400000000000000" pitchFamily="2" charset="77"/>
                          <a:ea typeface="Noteworthy Light" panose="02000400000000000000" pitchFamily="2" charset="77"/>
                        </a:rPr>
                        <a:t>Uzun süren programlama ve program geliştirme süresi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455480"/>
                  </a:ext>
                </a:extLst>
              </a:tr>
              <a:tr h="413424">
                <a:tc>
                  <a:txBody>
                    <a:bodyPr/>
                    <a:lstStyle/>
                    <a:p>
                      <a:pPr algn="l"/>
                      <a:r>
                        <a:rPr lang="tr-TR" sz="2000" dirty="0">
                          <a:latin typeface="Noteworthy Light" panose="02000400000000000000" pitchFamily="2" charset="77"/>
                          <a:ea typeface="Noteworthy Light" panose="02000400000000000000" pitchFamily="2" charset="77"/>
                        </a:rPr>
                        <a:t>Sorgulamaların uzun sürmesi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016573"/>
                  </a:ext>
                </a:extLst>
              </a:tr>
              <a:tr h="413424">
                <a:tc>
                  <a:txBody>
                    <a:bodyPr/>
                    <a:lstStyle/>
                    <a:p>
                      <a:pPr algn="l"/>
                      <a:r>
                        <a:rPr lang="tr-TR" sz="2000" dirty="0">
                          <a:latin typeface="Noteworthy Light" panose="02000400000000000000" pitchFamily="2" charset="77"/>
                          <a:ea typeface="Noteworthy Light" panose="02000400000000000000" pitchFamily="2" charset="77"/>
                        </a:rPr>
                        <a:t>Karmaşık sistem ve dosya  yönetimi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777926"/>
                  </a:ext>
                </a:extLst>
              </a:tr>
              <a:tr h="413424">
                <a:tc>
                  <a:txBody>
                    <a:bodyPr/>
                    <a:lstStyle/>
                    <a:p>
                      <a:pPr algn="l"/>
                      <a:r>
                        <a:rPr lang="tr-TR" sz="2000" dirty="0">
                          <a:latin typeface="Noteworthy Light" panose="02000400000000000000" pitchFamily="2" charset="77"/>
                          <a:ea typeface="Noteworthy Light" panose="02000400000000000000" pitchFamily="2" charset="77"/>
                        </a:rPr>
                        <a:t>Güvenlik ve dosya paylaşım problemleri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715203"/>
                  </a:ext>
                </a:extLst>
              </a:tr>
              <a:tr h="413424">
                <a:tc>
                  <a:txBody>
                    <a:bodyPr/>
                    <a:lstStyle/>
                    <a:p>
                      <a:pPr algn="l"/>
                      <a:r>
                        <a:rPr lang="tr-TR" sz="2000" dirty="0">
                          <a:latin typeface="Noteworthy Light" panose="02000400000000000000" pitchFamily="2" charset="77"/>
                          <a:ea typeface="Noteworthy Light" panose="02000400000000000000" pitchFamily="2" charset="77"/>
                        </a:rPr>
                        <a:t>Verinin bütünlüğünün (</a:t>
                      </a:r>
                      <a:r>
                        <a:rPr lang="tr-TR" sz="2000" dirty="0" err="1">
                          <a:latin typeface="Noteworthy Light" panose="02000400000000000000" pitchFamily="2" charset="77"/>
                          <a:ea typeface="Noteworthy Light" panose="02000400000000000000" pitchFamily="2" charset="77"/>
                        </a:rPr>
                        <a:t>integrity</a:t>
                      </a:r>
                      <a:r>
                        <a:rPr lang="tr-TR" sz="2000" dirty="0">
                          <a:latin typeface="Noteworthy Light" panose="02000400000000000000" pitchFamily="2" charset="77"/>
                          <a:ea typeface="Noteworthy Light" panose="02000400000000000000" pitchFamily="2" charset="77"/>
                        </a:rPr>
                        <a:t>) korunmasındaki zorluklar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899059"/>
                  </a:ext>
                </a:extLst>
              </a:tr>
              <a:tr h="413424">
                <a:tc>
                  <a:txBody>
                    <a:bodyPr/>
                    <a:lstStyle/>
                    <a:p>
                      <a:pPr algn="l"/>
                      <a:r>
                        <a:rPr lang="tr-TR" sz="2000" dirty="0">
                          <a:latin typeface="Noteworthy Light" panose="02000400000000000000" pitchFamily="2" charset="77"/>
                          <a:ea typeface="Noteworthy Light" panose="02000400000000000000" pitchFamily="2" charset="77"/>
                        </a:rPr>
                        <a:t>Verinin tekrarının (</a:t>
                      </a:r>
                      <a:r>
                        <a:rPr lang="tr-TR" sz="2000" dirty="0" err="1">
                          <a:latin typeface="Noteworthy Light" panose="02000400000000000000" pitchFamily="2" charset="77"/>
                          <a:ea typeface="Noteworthy Light" panose="02000400000000000000" pitchFamily="2" charset="77"/>
                        </a:rPr>
                        <a:t>redundancy</a:t>
                      </a:r>
                      <a:r>
                        <a:rPr lang="tr-TR" sz="2000" dirty="0">
                          <a:latin typeface="Noteworthy Light" panose="02000400000000000000" pitchFamily="2" charset="77"/>
                          <a:ea typeface="Noteworthy Light" panose="02000400000000000000" pitchFamily="2" charset="77"/>
                        </a:rPr>
                        <a:t>) önlenememesi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680009"/>
                  </a:ext>
                </a:extLst>
              </a:tr>
              <a:tr h="413424">
                <a:tc>
                  <a:txBody>
                    <a:bodyPr/>
                    <a:lstStyle/>
                    <a:p>
                      <a:pPr algn="l"/>
                      <a:r>
                        <a:rPr lang="tr-TR" sz="2000" dirty="0">
                          <a:latin typeface="Noteworthy Light" panose="02000400000000000000" pitchFamily="2" charset="77"/>
                          <a:ea typeface="Noteworthy Light" panose="02000400000000000000" pitchFamily="2" charset="77"/>
                        </a:rPr>
                        <a:t>Veri bağımsızlığının (data </a:t>
                      </a:r>
                      <a:r>
                        <a:rPr lang="tr-TR" sz="2000" dirty="0" err="1">
                          <a:latin typeface="Noteworthy Light" panose="02000400000000000000" pitchFamily="2" charset="77"/>
                          <a:ea typeface="Noteworthy Light" panose="02000400000000000000" pitchFamily="2" charset="77"/>
                        </a:rPr>
                        <a:t>independence</a:t>
                      </a:r>
                      <a:r>
                        <a:rPr lang="tr-TR" sz="2000" dirty="0">
                          <a:latin typeface="Noteworthy Light" panose="02000400000000000000" pitchFamily="2" charset="77"/>
                          <a:ea typeface="Noteworthy Light" panose="02000400000000000000" pitchFamily="2" charset="77"/>
                        </a:rPr>
                        <a:t>) olmayışı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574084"/>
                  </a:ext>
                </a:extLst>
              </a:tr>
              <a:tr h="413424">
                <a:tc>
                  <a:txBody>
                    <a:bodyPr/>
                    <a:lstStyle/>
                    <a:p>
                      <a:pPr algn="l"/>
                      <a:r>
                        <a:rPr lang="tr-TR" sz="2000" dirty="0">
                          <a:latin typeface="Noteworthy Light" panose="02000400000000000000" pitchFamily="2" charset="77"/>
                          <a:ea typeface="Noteworthy Light" panose="02000400000000000000" pitchFamily="2" charset="77"/>
                        </a:rPr>
                        <a:t>Veri modelleme imkanın olmaması yada kısıtlı olması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67062"/>
                  </a:ext>
                </a:extLst>
              </a:tr>
            </a:tbl>
          </a:graphicData>
        </a:graphic>
      </p:graphicFrame>
      <p:pic>
        <p:nvPicPr>
          <p:cNvPr id="11" name="Picture 2" descr="question-mark-nothing - RETRO BİLGİSAYAR">
            <a:extLst>
              <a:ext uri="{FF2B5EF4-FFF2-40B4-BE49-F238E27FC236}">
                <a16:creationId xmlns:a16="http://schemas.microsoft.com/office/drawing/2014/main" id="{A0DC4EC4-37F2-B744-B415-B52ABA7E8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915" y="3169101"/>
            <a:ext cx="1443713" cy="144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F9AEB2-6108-1C33-0D53-D951191BF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D680BB-427D-D9F5-C7E9-5B65DF3ED8AA}"/>
              </a:ext>
            </a:extLst>
          </p:cNvPr>
          <p:cNvSpPr/>
          <p:nvPr/>
        </p:nvSpPr>
        <p:spPr>
          <a:xfrm>
            <a:off x="4135414" y="6327686"/>
            <a:ext cx="40967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000" dirty="0">
                <a:hlinkClick r:id="rId5"/>
              </a:rPr>
              <a:t>https://www.guru99.com/difference-between-file-system-and-dbms.html</a:t>
            </a:r>
            <a:endParaRPr lang="tr-TR" sz="1000" dirty="0"/>
          </a:p>
          <a:p>
            <a:endParaRPr lang="tr-TR" sz="1000" dirty="0"/>
          </a:p>
        </p:txBody>
      </p:sp>
    </p:spTree>
    <p:extLst>
      <p:ext uri="{BB962C8B-B14F-4D97-AF65-F5344CB8AC3E}">
        <p14:creationId xmlns:p14="http://schemas.microsoft.com/office/powerpoint/2010/main" val="228342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Dezavantajlar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: Veritabanı </a:t>
            </a:r>
            <a:r>
              <a:rPr lang="en-US" sz="2800" b="1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Yönetim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800" b="1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Sistemleri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800" b="1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ve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800" b="1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Dosya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800" b="1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Sistemleri</a:t>
            </a:r>
            <a:endParaRPr lang="en-US" sz="2800" b="1" kern="1200" cap="none" dirty="0">
              <a:latin typeface="Noteworthy Light" panose="02000400000000000000" pitchFamily="2" charset="77"/>
              <a:ea typeface="Noteworthy Light" panose="02000400000000000000" pitchFamily="2" charset="77"/>
              <a:cs typeface="Courier New" panose="020703090202050204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DBMS vs File System">
            <a:extLst>
              <a:ext uri="{FF2B5EF4-FFF2-40B4-BE49-F238E27FC236}">
                <a16:creationId xmlns:a16="http://schemas.microsoft.com/office/drawing/2014/main" id="{1026F979-2E1B-BB4E-87D5-B98A9B090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632" y="663799"/>
            <a:ext cx="4345745" cy="1299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47BB1D9-F065-D342-9F1C-5D039E2954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618103"/>
              </p:ext>
            </p:extLst>
          </p:nvPr>
        </p:nvGraphicFramePr>
        <p:xfrm>
          <a:off x="129155" y="2326341"/>
          <a:ext cx="5662181" cy="384171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662181">
                  <a:extLst>
                    <a:ext uri="{9D8B030D-6E8A-4147-A177-3AD203B41FA5}">
                      <a16:colId xmlns:a16="http://schemas.microsoft.com/office/drawing/2014/main" val="1235777474"/>
                    </a:ext>
                  </a:extLst>
                </a:gridCol>
              </a:tblGrid>
              <a:tr h="488011">
                <a:tc>
                  <a:txBody>
                    <a:bodyPr/>
                    <a:lstStyle/>
                    <a:p>
                      <a:pPr algn="ctr"/>
                      <a:r>
                        <a:rPr lang="tr-TR" sz="2000" dirty="0">
                          <a:solidFill>
                            <a:sysClr val="windowText" lastClr="000000"/>
                          </a:solidFill>
                          <a:latin typeface="Noteworthy Light" panose="02000400000000000000" pitchFamily="2" charset="77"/>
                          <a:ea typeface="Noteworthy Light" panose="02000400000000000000" pitchFamily="2" charset="77"/>
                        </a:rPr>
                        <a:t>Veritabanı Yönetim Sistemlerinin Dezavantajları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296152"/>
                  </a:ext>
                </a:extLst>
              </a:tr>
              <a:tr h="7836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dirty="0">
                          <a:latin typeface="Noteworthy Light" panose="02000400000000000000" pitchFamily="2" charset="77"/>
                          <a:ea typeface="Noteworthy Light" panose="02000400000000000000" pitchFamily="2" charset="77"/>
                        </a:rPr>
                        <a:t>Maliyet artışı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dirty="0">
                          <a:latin typeface="Noteworthy Light" panose="02000400000000000000" pitchFamily="2" charset="77"/>
                          <a:ea typeface="Noteworthy Light" panose="02000400000000000000" pitchFamily="2" charset="77"/>
                        </a:rPr>
                        <a:t>(</a:t>
                      </a: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Noteworthy Light" panose="02000400000000000000" pitchFamily="2" charset="77"/>
                          <a:ea typeface="Noteworthy Light" panose="02000400000000000000" pitchFamily="2" charset="77"/>
                          <a:cs typeface="+mn-cs"/>
                        </a:rPr>
                        <a:t>training, licensing, regulation compliance </a:t>
                      </a:r>
                      <a:r>
                        <a:rPr lang="tr-TR" sz="2000" dirty="0" err="1">
                          <a:latin typeface="Noteworthy Light" panose="02000400000000000000" pitchFamily="2" charset="77"/>
                          <a:ea typeface="Noteworthy Light" panose="02000400000000000000" pitchFamily="2" charset="77"/>
                        </a:rPr>
                        <a:t>cost</a:t>
                      </a:r>
                      <a:r>
                        <a:rPr lang="tr-TR" sz="2000" dirty="0">
                          <a:latin typeface="Noteworthy Light" panose="02000400000000000000" pitchFamily="2" charset="77"/>
                          <a:ea typeface="Noteworthy Light" panose="02000400000000000000" pitchFamily="2" charset="77"/>
                        </a:rPr>
                        <a:t>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455480"/>
                  </a:ext>
                </a:extLst>
              </a:tr>
              <a:tr h="583993">
                <a:tc>
                  <a:txBody>
                    <a:bodyPr/>
                    <a:lstStyle/>
                    <a:p>
                      <a:pPr algn="l"/>
                      <a:r>
                        <a:rPr lang="tr-TR" sz="2000" dirty="0">
                          <a:latin typeface="Noteworthy Light" panose="02000400000000000000" pitchFamily="2" charset="77"/>
                          <a:ea typeface="Noteworthy Light" panose="02000400000000000000" pitchFamily="2" charset="77"/>
                        </a:rPr>
                        <a:t> Veri yönetimi karmaşıklığı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016573"/>
                  </a:ext>
                </a:extLst>
              </a:tr>
              <a:tr h="583993">
                <a:tc>
                  <a:txBody>
                    <a:bodyPr/>
                    <a:lstStyle/>
                    <a:p>
                      <a:pPr algn="l"/>
                      <a:r>
                        <a:rPr lang="tr-TR" sz="2000" dirty="0">
                          <a:latin typeface="Noteworthy Light" panose="02000400000000000000" pitchFamily="2" charset="77"/>
                          <a:ea typeface="Noteworthy Light" panose="02000400000000000000" pitchFamily="2" charset="77"/>
                        </a:rPr>
                        <a:t>Yazılımın Güncel kalmasının sağlanması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777926"/>
                  </a:ext>
                </a:extLst>
              </a:tr>
              <a:tr h="583993">
                <a:tc>
                  <a:txBody>
                    <a:bodyPr/>
                    <a:lstStyle/>
                    <a:p>
                      <a:pPr algn="l"/>
                      <a:r>
                        <a:rPr lang="tr-TR" sz="2000" dirty="0">
                          <a:latin typeface="Noteworthy Light" panose="02000400000000000000" pitchFamily="2" charset="77"/>
                          <a:ea typeface="Noteworthy Light" panose="02000400000000000000" pitchFamily="2" charset="77"/>
                        </a:rPr>
                        <a:t>Veritabanı geliştirici firmaya bağımlılık </a:t>
                      </a:r>
                    </a:p>
                    <a:p>
                      <a:pPr algn="l"/>
                      <a:r>
                        <a:rPr lang="tr-TR" sz="2000" dirty="0">
                          <a:latin typeface="Noteworthy Light" panose="02000400000000000000" pitchFamily="2" charset="77"/>
                          <a:ea typeface="Noteworthy Light" panose="02000400000000000000" pitchFamily="2" charset="77"/>
                        </a:rPr>
                        <a:t>(</a:t>
                      </a:r>
                      <a:r>
                        <a:rPr lang="tr-TR" sz="2000" dirty="0" err="1">
                          <a:latin typeface="Noteworthy Light" panose="02000400000000000000" pitchFamily="2" charset="77"/>
                          <a:ea typeface="Noteworthy Light" panose="02000400000000000000" pitchFamily="2" charset="77"/>
                        </a:rPr>
                        <a:t>vendor</a:t>
                      </a:r>
                      <a:r>
                        <a:rPr lang="tr-TR" sz="2000" dirty="0">
                          <a:latin typeface="Noteworthy Light" panose="02000400000000000000" pitchFamily="2" charset="77"/>
                          <a:ea typeface="Noteworthy Light" panose="02000400000000000000" pitchFamily="2" charset="77"/>
                        </a:rPr>
                        <a:t> </a:t>
                      </a:r>
                      <a:r>
                        <a:rPr lang="tr-TR" sz="2000" dirty="0" err="1">
                          <a:latin typeface="Noteworthy Light" panose="02000400000000000000" pitchFamily="2" charset="77"/>
                          <a:ea typeface="Noteworthy Light" panose="02000400000000000000" pitchFamily="2" charset="77"/>
                        </a:rPr>
                        <a:t>dependence</a:t>
                      </a:r>
                      <a:r>
                        <a:rPr lang="tr-TR" sz="2000" dirty="0">
                          <a:latin typeface="Noteworthy Light" panose="02000400000000000000" pitchFamily="2" charset="77"/>
                          <a:ea typeface="Noteworthy Light" panose="02000400000000000000" pitchFamily="2" charset="77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178462"/>
                  </a:ext>
                </a:extLst>
              </a:tr>
              <a:tr h="583993">
                <a:tc>
                  <a:txBody>
                    <a:bodyPr/>
                    <a:lstStyle/>
                    <a:p>
                      <a:pPr algn="l"/>
                      <a:r>
                        <a:rPr lang="tr-TR" sz="2000" dirty="0">
                          <a:latin typeface="Noteworthy Light" panose="02000400000000000000" pitchFamily="2" charset="77"/>
                          <a:ea typeface="Noteworthy Light" panose="02000400000000000000" pitchFamily="2" charset="77"/>
                        </a:rPr>
                        <a:t>Değişen ve yenilenen kullanıcı isteklerine cevap verebilmek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034676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C9548945-0A9E-AB4A-88AA-989454B5C894}"/>
              </a:ext>
            </a:extLst>
          </p:cNvPr>
          <p:cNvGraphicFramePr>
            <a:graphicFrameLocks noGrp="1"/>
          </p:cNvGraphicFramePr>
          <p:nvPr/>
        </p:nvGraphicFramePr>
        <p:xfrm>
          <a:off x="6149611" y="2247511"/>
          <a:ext cx="5662181" cy="42788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62181">
                  <a:extLst>
                    <a:ext uri="{9D8B030D-6E8A-4147-A177-3AD203B41FA5}">
                      <a16:colId xmlns:a16="http://schemas.microsoft.com/office/drawing/2014/main" val="1235777474"/>
                    </a:ext>
                  </a:extLst>
                </a:gridCol>
              </a:tblGrid>
              <a:tr h="364390">
                <a:tc>
                  <a:txBody>
                    <a:bodyPr/>
                    <a:lstStyle/>
                    <a:p>
                      <a:pPr algn="ctr"/>
                      <a:r>
                        <a:rPr lang="tr-TR" sz="2000" dirty="0">
                          <a:solidFill>
                            <a:sysClr val="windowText" lastClr="000000"/>
                          </a:solidFill>
                        </a:rPr>
                        <a:t>Dosya Sistemlerinin Dezavantajları</a:t>
                      </a:r>
                      <a:endParaRPr lang="tr-TR" sz="2000" dirty="0">
                        <a:solidFill>
                          <a:sysClr val="windowText" lastClr="000000"/>
                        </a:solidFill>
                        <a:latin typeface="Noteworthy Light" panose="02000400000000000000" pitchFamily="2" charset="77"/>
                        <a:ea typeface="Noteworthy Light" panose="02000400000000000000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296152"/>
                  </a:ext>
                </a:extLst>
              </a:tr>
              <a:tr h="351222">
                <a:tc>
                  <a:txBody>
                    <a:bodyPr/>
                    <a:lstStyle/>
                    <a:p>
                      <a:pPr algn="l"/>
                      <a:r>
                        <a:rPr lang="tr-TR" sz="2000" dirty="0">
                          <a:latin typeface="Noteworthy Light" panose="02000400000000000000" pitchFamily="2" charset="77"/>
                          <a:ea typeface="Noteworthy Light" panose="02000400000000000000" pitchFamily="2" charset="77"/>
                        </a:rPr>
                        <a:t>Uzun süren programlama ve program geliştirme süresi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455480"/>
                  </a:ext>
                </a:extLst>
              </a:tr>
              <a:tr h="413424">
                <a:tc>
                  <a:txBody>
                    <a:bodyPr/>
                    <a:lstStyle/>
                    <a:p>
                      <a:pPr algn="l"/>
                      <a:r>
                        <a:rPr lang="tr-TR" sz="2000" dirty="0">
                          <a:latin typeface="Noteworthy Light" panose="02000400000000000000" pitchFamily="2" charset="77"/>
                          <a:ea typeface="Noteworthy Light" panose="02000400000000000000" pitchFamily="2" charset="77"/>
                        </a:rPr>
                        <a:t>Sorgulamaların uzun sürmesi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016573"/>
                  </a:ext>
                </a:extLst>
              </a:tr>
              <a:tr h="413424">
                <a:tc>
                  <a:txBody>
                    <a:bodyPr/>
                    <a:lstStyle/>
                    <a:p>
                      <a:pPr algn="l"/>
                      <a:r>
                        <a:rPr lang="tr-TR" sz="2000" dirty="0">
                          <a:latin typeface="Noteworthy Light" panose="02000400000000000000" pitchFamily="2" charset="77"/>
                          <a:ea typeface="Noteworthy Light" panose="02000400000000000000" pitchFamily="2" charset="77"/>
                        </a:rPr>
                        <a:t>Karmaşık sistem ve dosya  yönetimi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777926"/>
                  </a:ext>
                </a:extLst>
              </a:tr>
              <a:tr h="413424">
                <a:tc>
                  <a:txBody>
                    <a:bodyPr/>
                    <a:lstStyle/>
                    <a:p>
                      <a:pPr algn="l"/>
                      <a:r>
                        <a:rPr lang="tr-TR" sz="2000" dirty="0">
                          <a:latin typeface="Noteworthy Light" panose="02000400000000000000" pitchFamily="2" charset="77"/>
                          <a:ea typeface="Noteworthy Light" panose="02000400000000000000" pitchFamily="2" charset="77"/>
                        </a:rPr>
                        <a:t>Güvenlik ve dosya paylaşım problemleri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715203"/>
                  </a:ext>
                </a:extLst>
              </a:tr>
              <a:tr h="413424">
                <a:tc>
                  <a:txBody>
                    <a:bodyPr/>
                    <a:lstStyle/>
                    <a:p>
                      <a:pPr algn="l"/>
                      <a:r>
                        <a:rPr lang="tr-TR" sz="2000" dirty="0">
                          <a:latin typeface="Noteworthy Light" panose="02000400000000000000" pitchFamily="2" charset="77"/>
                          <a:ea typeface="Noteworthy Light" panose="02000400000000000000" pitchFamily="2" charset="77"/>
                        </a:rPr>
                        <a:t>Verinin bütünlüğünün (</a:t>
                      </a:r>
                      <a:r>
                        <a:rPr lang="tr-TR" sz="2000" dirty="0" err="1">
                          <a:latin typeface="Noteworthy Light" panose="02000400000000000000" pitchFamily="2" charset="77"/>
                          <a:ea typeface="Noteworthy Light" panose="02000400000000000000" pitchFamily="2" charset="77"/>
                        </a:rPr>
                        <a:t>integrity</a:t>
                      </a:r>
                      <a:r>
                        <a:rPr lang="tr-TR" sz="2000" dirty="0">
                          <a:latin typeface="Noteworthy Light" panose="02000400000000000000" pitchFamily="2" charset="77"/>
                          <a:ea typeface="Noteworthy Light" panose="02000400000000000000" pitchFamily="2" charset="77"/>
                        </a:rPr>
                        <a:t>) korunmasındaki zorluklar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899059"/>
                  </a:ext>
                </a:extLst>
              </a:tr>
              <a:tr h="413424">
                <a:tc>
                  <a:txBody>
                    <a:bodyPr/>
                    <a:lstStyle/>
                    <a:p>
                      <a:pPr algn="l"/>
                      <a:r>
                        <a:rPr lang="tr-TR" sz="2000" dirty="0">
                          <a:latin typeface="Noteworthy Light" panose="02000400000000000000" pitchFamily="2" charset="77"/>
                          <a:ea typeface="Noteworthy Light" panose="02000400000000000000" pitchFamily="2" charset="77"/>
                        </a:rPr>
                        <a:t>Verinin tekrarının (</a:t>
                      </a:r>
                      <a:r>
                        <a:rPr lang="tr-TR" sz="2000" dirty="0" err="1">
                          <a:latin typeface="Noteworthy Light" panose="02000400000000000000" pitchFamily="2" charset="77"/>
                          <a:ea typeface="Noteworthy Light" panose="02000400000000000000" pitchFamily="2" charset="77"/>
                        </a:rPr>
                        <a:t>redundancy</a:t>
                      </a:r>
                      <a:r>
                        <a:rPr lang="tr-TR" sz="2000" dirty="0">
                          <a:latin typeface="Noteworthy Light" panose="02000400000000000000" pitchFamily="2" charset="77"/>
                          <a:ea typeface="Noteworthy Light" panose="02000400000000000000" pitchFamily="2" charset="77"/>
                        </a:rPr>
                        <a:t>) önlenememesi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680009"/>
                  </a:ext>
                </a:extLst>
              </a:tr>
              <a:tr h="413424">
                <a:tc>
                  <a:txBody>
                    <a:bodyPr/>
                    <a:lstStyle/>
                    <a:p>
                      <a:pPr algn="l"/>
                      <a:r>
                        <a:rPr lang="tr-TR" sz="2000" dirty="0">
                          <a:latin typeface="Noteworthy Light" panose="02000400000000000000" pitchFamily="2" charset="77"/>
                          <a:ea typeface="Noteworthy Light" panose="02000400000000000000" pitchFamily="2" charset="77"/>
                        </a:rPr>
                        <a:t>Veri bağımsızlığının (data </a:t>
                      </a:r>
                      <a:r>
                        <a:rPr lang="tr-TR" sz="2000" dirty="0" err="1">
                          <a:latin typeface="Noteworthy Light" panose="02000400000000000000" pitchFamily="2" charset="77"/>
                          <a:ea typeface="Noteworthy Light" panose="02000400000000000000" pitchFamily="2" charset="77"/>
                        </a:rPr>
                        <a:t>independence</a:t>
                      </a:r>
                      <a:r>
                        <a:rPr lang="tr-TR" sz="2000" dirty="0">
                          <a:latin typeface="Noteworthy Light" panose="02000400000000000000" pitchFamily="2" charset="77"/>
                          <a:ea typeface="Noteworthy Light" panose="02000400000000000000" pitchFamily="2" charset="77"/>
                        </a:rPr>
                        <a:t>) olmayışı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574084"/>
                  </a:ext>
                </a:extLst>
              </a:tr>
              <a:tr h="413424">
                <a:tc>
                  <a:txBody>
                    <a:bodyPr/>
                    <a:lstStyle/>
                    <a:p>
                      <a:pPr algn="l"/>
                      <a:r>
                        <a:rPr lang="tr-TR" sz="2000" dirty="0">
                          <a:latin typeface="Noteworthy Light" panose="02000400000000000000" pitchFamily="2" charset="77"/>
                          <a:ea typeface="Noteworthy Light" panose="02000400000000000000" pitchFamily="2" charset="77"/>
                        </a:rPr>
                        <a:t>Veri modelleme imkanın olmaması yada kısıtlı olması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6706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F46C5E-2235-440D-E89E-41F93D9F9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52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Veritabanı </a:t>
            </a:r>
            <a:r>
              <a:rPr lang="en-US" sz="2800" b="1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Yönetim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800" b="1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Sistemleri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:</a:t>
            </a:r>
            <a:r>
              <a:rPr lang="en-US" sz="2800" b="1" kern="1200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800" b="1" kern="1200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Kullanıcılar</a:t>
            </a:r>
            <a:endParaRPr lang="en-US" sz="2800" b="1" kern="1200" cap="none" dirty="0">
              <a:latin typeface="Noteworthy Light" panose="02000400000000000000" pitchFamily="2" charset="77"/>
              <a:ea typeface="Noteworthy Light" panose="02000400000000000000" pitchFamily="2" charset="77"/>
              <a:cs typeface="Courier New" panose="020703090202050204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66BDD8F-E8E1-F14A-B245-DF1724E47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180" y="1190656"/>
            <a:ext cx="5398964" cy="4850916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1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Veritabanı </a:t>
            </a:r>
            <a:r>
              <a:rPr lang="en-US" b="1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Geliştiricileri</a:t>
            </a:r>
            <a:r>
              <a:rPr lang="en-US" b="1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IBM, Oracle, DataStax gibi </a:t>
            </a:r>
            <a:r>
              <a:rPr lang="en-US" sz="28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büyük</a:t>
            </a:r>
            <a:r>
              <a:rPr lang="en-US" sz="2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8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ölçekli</a:t>
            </a:r>
            <a:r>
              <a:rPr lang="en-US" sz="2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8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firmalar</a:t>
            </a:r>
            <a:r>
              <a:rPr lang="en-US" sz="2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8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adına</a:t>
            </a:r>
            <a:r>
              <a:rPr lang="en-US" sz="2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8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calışmaktadırlar</a:t>
            </a:r>
            <a:r>
              <a:rPr lang="en-US" sz="2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Geliştirilen</a:t>
            </a:r>
            <a:r>
              <a:rPr lang="en-US" sz="2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8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VTYS’leri</a:t>
            </a:r>
            <a:r>
              <a:rPr lang="en-US" sz="2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8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çok</a:t>
            </a:r>
            <a:r>
              <a:rPr lang="en-US" sz="2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800" b="1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çeşitli</a:t>
            </a:r>
            <a:r>
              <a:rPr lang="en-US" sz="2800" b="1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800" b="1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disiplinlerden</a:t>
            </a:r>
            <a:r>
              <a:rPr lang="en-US" sz="2800" b="1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(</a:t>
            </a:r>
            <a:r>
              <a:rPr lang="en-US" sz="2800" b="1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eğitim</a:t>
            </a:r>
            <a:r>
              <a:rPr lang="en-US" sz="2800" b="1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, </a:t>
            </a:r>
            <a:r>
              <a:rPr lang="en-US" sz="2800" b="1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sanayi</a:t>
            </a:r>
            <a:r>
              <a:rPr lang="en-US" sz="2800" b="1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, </a:t>
            </a:r>
            <a:r>
              <a:rPr lang="en-US" sz="2800" b="1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ticaret</a:t>
            </a:r>
            <a:r>
              <a:rPr lang="en-US" sz="2800" b="1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, </a:t>
            </a:r>
            <a:r>
              <a:rPr lang="en-US" sz="2800" b="1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havayolu</a:t>
            </a:r>
            <a:r>
              <a:rPr lang="en-US" sz="2800" b="1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) </a:t>
            </a:r>
            <a:r>
              <a:rPr lang="en-US" sz="28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farklı</a:t>
            </a:r>
            <a:r>
              <a:rPr lang="en-US" sz="2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800" b="1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tecrübesi</a:t>
            </a:r>
            <a:r>
              <a:rPr lang="en-US" sz="2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olan organizasyonlar </a:t>
            </a:r>
            <a:r>
              <a:rPr lang="en-US" sz="28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kullanmaktadır</a:t>
            </a:r>
            <a:r>
              <a:rPr lang="en-US" sz="28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.</a:t>
            </a:r>
          </a:p>
        </p:txBody>
      </p:sp>
      <p:pic>
        <p:nvPicPr>
          <p:cNvPr id="4098" name="Picture 2" descr="Database Development">
            <a:extLst>
              <a:ext uri="{FF2B5EF4-FFF2-40B4-BE49-F238E27FC236}">
                <a16:creationId xmlns:a16="http://schemas.microsoft.com/office/drawing/2014/main" id="{497279AF-EE57-BD44-ADEC-0284AF1B6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16" y="582304"/>
            <a:ext cx="5398964" cy="4513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90CB5E6-3851-F14C-ABB8-EE772FF99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7649" y="5095807"/>
            <a:ext cx="2593298" cy="170725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F07BC6-0C3F-50E4-4C2E-0F0D144EE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19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9623</TotalTime>
  <Words>1535</Words>
  <Application>Microsoft Office PowerPoint</Application>
  <PresentationFormat>Geniş ekran</PresentationFormat>
  <Paragraphs>243</Paragraphs>
  <Slides>28</Slides>
  <Notes>22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9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28</vt:i4>
      </vt:variant>
    </vt:vector>
  </HeadingPairs>
  <TitlesOfParts>
    <vt:vector size="38" baseType="lpstr">
      <vt:lpstr>Arial</vt:lpstr>
      <vt:lpstr>Calibri</vt:lpstr>
      <vt:lpstr>Calibri Light</vt:lpstr>
      <vt:lpstr>Comic Sans MS</vt:lpstr>
      <vt:lpstr>Courier</vt:lpstr>
      <vt:lpstr>Courier New</vt:lpstr>
      <vt:lpstr>Noteworthy Light</vt:lpstr>
      <vt:lpstr>Souvenir</vt:lpstr>
      <vt:lpstr>Times New Roman</vt:lpstr>
      <vt:lpstr>Office Theme</vt:lpstr>
      <vt:lpstr>Veritabanı Yönetim Sistemleri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Ozal Yildirim</cp:lastModifiedBy>
  <cp:revision>663</cp:revision>
  <dcterms:created xsi:type="dcterms:W3CDTF">2017-09-18T09:05:05Z</dcterms:created>
  <dcterms:modified xsi:type="dcterms:W3CDTF">2023-10-26T06:28:03Z</dcterms:modified>
</cp:coreProperties>
</file>