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53" r:id="rId1"/>
  </p:sldMasterIdLst>
  <p:notesMasterIdLst>
    <p:notesMasterId r:id="rId41"/>
  </p:notesMasterIdLst>
  <p:sldIdLst>
    <p:sldId id="494" r:id="rId2"/>
    <p:sldId id="411" r:id="rId3"/>
    <p:sldId id="495" r:id="rId4"/>
    <p:sldId id="417" r:id="rId5"/>
    <p:sldId id="418" r:id="rId6"/>
    <p:sldId id="420" r:id="rId7"/>
    <p:sldId id="421" r:id="rId8"/>
    <p:sldId id="422" r:id="rId9"/>
    <p:sldId id="423" r:id="rId10"/>
    <p:sldId id="419" r:id="rId11"/>
    <p:sldId id="458" r:id="rId12"/>
    <p:sldId id="424" r:id="rId13"/>
    <p:sldId id="460" r:id="rId14"/>
    <p:sldId id="496" r:id="rId15"/>
    <p:sldId id="497" r:id="rId16"/>
    <p:sldId id="498" r:id="rId17"/>
    <p:sldId id="500" r:id="rId18"/>
    <p:sldId id="502" r:id="rId19"/>
    <p:sldId id="430" r:id="rId20"/>
    <p:sldId id="431" r:id="rId21"/>
    <p:sldId id="503" r:id="rId22"/>
    <p:sldId id="504" r:id="rId23"/>
    <p:sldId id="505" r:id="rId24"/>
    <p:sldId id="437" r:id="rId25"/>
    <p:sldId id="506" r:id="rId26"/>
    <p:sldId id="507" r:id="rId27"/>
    <p:sldId id="448" r:id="rId28"/>
    <p:sldId id="508" r:id="rId29"/>
    <p:sldId id="442" r:id="rId30"/>
    <p:sldId id="509" r:id="rId31"/>
    <p:sldId id="444" r:id="rId32"/>
    <p:sldId id="510" r:id="rId33"/>
    <p:sldId id="447" r:id="rId34"/>
    <p:sldId id="511" r:id="rId35"/>
    <p:sldId id="451" r:id="rId36"/>
    <p:sldId id="513" r:id="rId37"/>
    <p:sldId id="453" r:id="rId38"/>
    <p:sldId id="512" r:id="rId39"/>
    <p:sldId id="461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82"/>
    <p:restoredTop sz="96208"/>
  </p:normalViewPr>
  <p:slideViewPr>
    <p:cSldViewPr snapToGrid="0" snapToObjects="1">
      <p:cViewPr varScale="1">
        <p:scale>
          <a:sx n="82" d="100"/>
          <a:sy n="82" d="100"/>
        </p:scale>
        <p:origin x="782" y="58"/>
      </p:cViewPr>
      <p:guideLst/>
    </p:cSldViewPr>
  </p:slid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07307-16E3-1D43-8ACA-66024192230F}" type="datetimeFigureOut">
              <a:rPr lang="tr-TR" smtClean="0"/>
              <a:t>1.11.2023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8951F3-D119-BC47-A282-21A98E47AF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808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951F3-D119-BC47-A282-21A98E47AFCF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5054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28167-256A-D547-9218-F5FAD9E32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2F08-D194-C249-BD75-F0AF9D916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1AD7D-9866-A14F-B16A-4EC03E49E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E0CD-929E-4710-89DF-9224547784DB}" type="datetime1">
              <a:rPr lang="tr-TR" smtClean="0"/>
              <a:t>1.11.2023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C6B89-4C7C-D749-BA50-84B667885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Ahmet Arif AYDIN,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47037-309C-9441-AD4A-F50FDD827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94971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B8932-6B9A-544A-808E-880B12710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344F4A-B032-3042-969A-8ACBD921B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FD96C-09A1-F04A-B87A-F0DC3B39F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BF8E-7308-4032-90E6-333BFA1D16C3}" type="datetime1">
              <a:rPr lang="tr-TR" smtClean="0"/>
              <a:t>1.11.2023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54486-3787-3E49-AEDC-8967760C4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Ahmet Arif AYDIN,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3440-D5D5-424C-B0A2-6B6C44910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19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BDCEEE-8D5B-D646-940A-C9B5588BC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9AA21B-3313-1F45-BEC8-D32A1F0E3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D6E12-9A17-1149-9BE0-A48474DB3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D311F-37E1-4BD6-ADA0-37DF852DBFDD}" type="datetime1">
              <a:rPr lang="tr-TR" smtClean="0"/>
              <a:t>1.11.2023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4FD40-0506-6444-A5DB-EEA4B41E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Ahmet Arif AYDIN,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DEB7E-499F-3F4D-A2FE-6BABF6773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880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7BAF3-CAE1-864C-9D7D-6E193B064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3729E-C600-AB49-8198-C0C3D943C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0FD33-C132-8643-9D29-BA82AD3AF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E9A8-1E8A-4C03-B3F7-E3E654D8FE01}" type="datetime1">
              <a:rPr lang="tr-TR" smtClean="0"/>
              <a:t>1.11.2023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0DDE6-4865-394E-919E-5CC345F2E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Ahmet Arif AYDIN,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6C05D-6642-B24C-8F3A-BD3916482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338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D24BE-3421-8A4E-B085-D240D5537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3E577-C23E-E34D-AADF-6306F4FDE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61524-799E-FD41-A9E3-6E252E882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4A92-E50A-48B1-8C40-80D917359332}" type="datetime1">
              <a:rPr lang="tr-TR" smtClean="0"/>
              <a:t>1.11.2023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E695D-96DC-194E-9F2D-A572B411C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Ahmet Arif AYDIN,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51D97-DD02-FD47-A85F-285F2111A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7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DE0C0-BBFB-B649-8F22-CE1A51D2B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616EB-DDA4-D146-A8C8-AE1D8B0E71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F3C45A-0865-1249-A3F2-6037BCB3F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5E420-87FF-AA44-B296-8E8160FE4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6DC9D-8DE6-4EFD-A4B5-99A386CBE615}" type="datetime1">
              <a:rPr lang="tr-TR" smtClean="0"/>
              <a:t>1.11.2023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AAD36-365D-CB4B-BBEF-CA6D6D817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Ahmet Arif AYDIN,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A39491-363D-7247-A6FE-F50FCF276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6584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D709E-1A16-2943-9172-1F72B0446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F5A72-5E3B-A349-8CC4-B7764443F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F1F88-A9BF-3644-A7E8-BD55F2122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7CC521-B7B1-1440-8C35-047153D0EE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D895DD-C519-284F-B44F-859BFC181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B550C3-48B1-0C45-BD06-D475A617A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B02F-AA6B-49E5-93D6-B1697FF898A3}" type="datetime1">
              <a:rPr lang="tr-TR" smtClean="0"/>
              <a:t>1.11.2023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A10157-F83F-124F-A005-7ED058168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Ahmet Arif AYDIN, 2022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3CAE17-39B8-1441-ABE9-CEFD62F3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14774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DBF3A-D587-E047-B278-452826BB6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36408B-4640-6346-9B77-7ED15B6D0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790EF-5310-434C-BB93-2532A30F14B4}" type="datetime1">
              <a:rPr lang="tr-TR" smtClean="0"/>
              <a:t>1.11.2023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A39218-5F96-1B4A-8FC8-61EA890B2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Ahmet Arif AYDIN,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B40446-416A-2D43-ACFC-053F3907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570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F6E68E-D0B5-F14E-B24B-52D4BF223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9612-ED40-4193-AC1A-63021FB0FB81}" type="datetime1">
              <a:rPr lang="tr-TR" smtClean="0"/>
              <a:t>1.11.2023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AFB534-8390-5E40-8003-8267126DC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Ahmet Arif AYDIN, 2022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760DC-7B3E-2144-BB05-03B2C0D68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4189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8A587-D894-9F43-9760-DD5A821CB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81E6E-DA69-EC4C-9420-006D3A92F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3D566-00A1-6B46-A904-B5D0891DC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9E64A-E595-4E43-B91E-EC8503807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B637-0DDA-4208-AD28-AE266A2AC03A}" type="datetime1">
              <a:rPr lang="tr-TR" smtClean="0"/>
              <a:t>1.11.2023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6F9EC-B2AB-604D-A34C-E77E15970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Ahmet Arif AYDIN,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9A847-E375-AD40-A5A9-25C6265CC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7969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5FE3F-8123-B94D-B221-035138310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154651-EF9B-DC41-8B3E-D8085A7447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063DE5-B659-E940-86B2-CFFC67B55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CFB99-27A8-934E-8499-18993A95C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033E-7DEF-4ABC-8258-9ADF7A77FA5F}" type="datetime1">
              <a:rPr lang="tr-TR" smtClean="0"/>
              <a:t>1.11.2023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E8C40-2F80-CB4D-A7B7-B1B883909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Ahmet Arif AYDIN,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F172B-047F-794D-92EF-B78692B80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06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2161C0-58AC-0844-827E-907E262B4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0D531-590E-8B48-8BAD-4CCEBC304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77924-E16F-A946-93FB-2457AAF6AC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19173-7427-4F8F-A8A5-969D4B1E99EB}" type="datetime1">
              <a:rPr lang="tr-TR" smtClean="0"/>
              <a:t>1.11.2023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295A2-0083-F541-8559-B090E4A0C8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11815"/>
            <a:ext cx="4114800" cy="2461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Ahmet Arif AYDIN,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AD4F5-E9CC-7349-A2DD-92C18B505E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611815"/>
            <a:ext cx="2743200" cy="2461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29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4" r:id="rId1"/>
    <p:sldLayoutId id="2147484355" r:id="rId2"/>
    <p:sldLayoutId id="2147484356" r:id="rId3"/>
    <p:sldLayoutId id="2147484357" r:id="rId4"/>
    <p:sldLayoutId id="2147484358" r:id="rId5"/>
    <p:sldLayoutId id="2147484359" r:id="rId6"/>
    <p:sldLayoutId id="2147484360" r:id="rId7"/>
    <p:sldLayoutId id="2147484361" r:id="rId8"/>
    <p:sldLayoutId id="2147484362" r:id="rId9"/>
    <p:sldLayoutId id="2147484363" r:id="rId10"/>
    <p:sldLayoutId id="214748436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bookreading.net/view/book/EB9780123735683_116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FD62C32-241C-F248-87F7-91187E1FA123}"/>
              </a:ext>
            </a:extLst>
          </p:cNvPr>
          <p:cNvSpPr txBox="1">
            <a:spLocks/>
          </p:cNvSpPr>
          <p:nvPr/>
        </p:nvSpPr>
        <p:spPr>
          <a:xfrm>
            <a:off x="685800" y="1409186"/>
            <a:ext cx="10820400" cy="4933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AD45D2C-5AA6-C244-B07B-CD5F288E05DD}"/>
              </a:ext>
            </a:extLst>
          </p:cNvPr>
          <p:cNvCxnSpPr>
            <a:cxnSpLocks/>
          </p:cNvCxnSpPr>
          <p:nvPr/>
        </p:nvCxnSpPr>
        <p:spPr>
          <a:xfrm>
            <a:off x="2644944" y="2961287"/>
            <a:ext cx="7099558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7F17CE22-7091-7240-ADEF-F640A984B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199" y="1855277"/>
            <a:ext cx="10592797" cy="1086226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48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Veritabanı </a:t>
            </a:r>
            <a:r>
              <a:rPr lang="en-US" sz="48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Yönetim</a:t>
            </a:r>
            <a:r>
              <a:rPr lang="en-US" sz="48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US" sz="4800" dirty="0" err="1" smtClean="0">
                <a:latin typeface="Noteworthy Light" panose="02000400000000000000" pitchFamily="2" charset="77"/>
                <a:ea typeface="Noteworthy Light" panose="02000400000000000000" pitchFamily="2" charset="77"/>
              </a:rPr>
              <a:t>Sistemler</a:t>
            </a:r>
            <a:r>
              <a:rPr lang="tr-TR" sz="4800" dirty="0" smtClean="0">
                <a:latin typeface="Noteworthy Light" panose="02000400000000000000" pitchFamily="2" charset="77"/>
                <a:ea typeface="Noteworthy Light" panose="02000400000000000000" pitchFamily="2" charset="77"/>
              </a:rPr>
              <a:t>i</a:t>
            </a:r>
            <a:endParaRPr lang="en-US" sz="4800" dirty="0">
              <a:latin typeface="Noteworthy Light" panose="02000400000000000000" pitchFamily="2" charset="77"/>
              <a:ea typeface="Noteworthy Light" panose="02000400000000000000" pitchFamily="2" charset="77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C437EBAF-64A2-8C4C-92F6-53D713E73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3333" y="3916498"/>
            <a:ext cx="9144000" cy="441190"/>
          </a:xfrm>
        </p:spPr>
        <p:txBody>
          <a:bodyPr>
            <a:normAutofit/>
          </a:bodyPr>
          <a:lstStyle/>
          <a:p>
            <a:r>
              <a:rPr lang="tr-TR" b="1" dirty="0" err="1" smtClean="0">
                <a:latin typeface="Noteworthy Light" panose="02000400000000000000" pitchFamily="2" charset="77"/>
                <a:ea typeface="Noteworthy Light" panose="02000400000000000000" pitchFamily="2" charset="77"/>
              </a:rPr>
              <a:t>Doç</a:t>
            </a:r>
            <a:r>
              <a:rPr lang="tr-TR" b="1" dirty="0" err="1" smtClean="0">
                <a:latin typeface="Noteworthy Light" panose="02000400000000000000" pitchFamily="2" charset="77"/>
                <a:ea typeface="Noteworthy Light" panose="02000400000000000000" pitchFamily="2" charset="77"/>
              </a:rPr>
              <a:t>.Dr</a:t>
            </a:r>
            <a:r>
              <a:rPr lang="tr-TR" b="1" dirty="0" smtClean="0">
                <a:latin typeface="Noteworthy Light" panose="02000400000000000000" pitchFamily="2" charset="77"/>
                <a:ea typeface="Noteworthy Light" panose="02000400000000000000" pitchFamily="2" charset="77"/>
              </a:rPr>
              <a:t>. </a:t>
            </a:r>
            <a:r>
              <a:rPr lang="tr-TR" b="1" dirty="0" smtClean="0">
                <a:latin typeface="Noteworthy Light" panose="02000400000000000000" pitchFamily="2" charset="77"/>
                <a:ea typeface="Noteworthy Light" panose="02000400000000000000" pitchFamily="2" charset="77"/>
              </a:rPr>
              <a:t>Öza</a:t>
            </a:r>
            <a:r>
              <a:rPr lang="tr-TR" b="1" dirty="0" smtClean="0">
                <a:latin typeface="Noteworthy Light" panose="02000400000000000000" pitchFamily="2" charset="77"/>
                <a:ea typeface="Noteworthy Light" panose="02000400000000000000" pitchFamily="2" charset="77"/>
              </a:rPr>
              <a:t>l YILDIRIM</a:t>
            </a:r>
            <a:r>
              <a:rPr lang="en-US" b="1" dirty="0" smtClean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endParaRPr lang="en-US" b="1" dirty="0">
              <a:latin typeface="Noteworthy Light" panose="02000400000000000000" pitchFamily="2" charset="77"/>
              <a:ea typeface="Noteworthy Light" panose="02000400000000000000" pitchFamily="2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F9F136-D688-3E47-9FC5-0BF989868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11793" y="6442524"/>
            <a:ext cx="353704" cy="378400"/>
          </a:xfrm>
        </p:spPr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A959A60-3ED1-CF43-A480-24D1959D6DF6}"/>
              </a:ext>
            </a:extLst>
          </p:cNvPr>
          <p:cNvSpPr txBox="1">
            <a:spLocks/>
          </p:cNvSpPr>
          <p:nvPr/>
        </p:nvSpPr>
        <p:spPr>
          <a:xfrm>
            <a:off x="1503333" y="5915482"/>
            <a:ext cx="9144000" cy="365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GÜZ -</a:t>
            </a:r>
            <a:r>
              <a:rPr lang="en-US" sz="2000" b="1" dirty="0" smtClean="0">
                <a:latin typeface="Noteworthy Light" panose="02000400000000000000" pitchFamily="2" charset="77"/>
                <a:ea typeface="Noteworthy Light" panose="02000400000000000000" pitchFamily="2" charset="77"/>
              </a:rPr>
              <a:t>202</a:t>
            </a:r>
            <a:r>
              <a:rPr lang="tr-TR" sz="2000" b="1" dirty="0" smtClean="0">
                <a:latin typeface="Noteworthy Light" panose="02000400000000000000" pitchFamily="2" charset="77"/>
                <a:ea typeface="Noteworthy Light" panose="02000400000000000000" pitchFamily="2" charset="77"/>
              </a:rPr>
              <a:t>3</a:t>
            </a:r>
            <a:endParaRPr lang="en-US" sz="2000" b="1" dirty="0">
              <a:latin typeface="Noteworthy Light" panose="02000400000000000000" pitchFamily="2" charset="77"/>
              <a:ea typeface="Noteworthy Light" panose="02000400000000000000" pitchFamily="2" charset="77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21E0E7E9-AE11-A94D-A457-41C18C305517}"/>
              </a:ext>
            </a:extLst>
          </p:cNvPr>
          <p:cNvSpPr txBox="1">
            <a:spLocks/>
          </p:cNvSpPr>
          <p:nvPr/>
        </p:nvSpPr>
        <p:spPr>
          <a:xfrm>
            <a:off x="1503333" y="4519082"/>
            <a:ext cx="9144000" cy="365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L10-</a:t>
            </a:r>
          </a:p>
          <a:p>
            <a:r>
              <a:rPr lang="en-US" sz="2000" b="1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İlişkisel</a:t>
            </a:r>
            <a:r>
              <a:rPr lang="en-US" sz="2000" b="1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000" b="1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Cebir</a:t>
            </a:r>
            <a:r>
              <a:rPr lang="en-US" sz="2000" b="1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</a:p>
          <a:p>
            <a:r>
              <a:rPr lang="en-US" sz="20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(Relational Algebra)</a:t>
            </a:r>
          </a:p>
          <a:p>
            <a:endParaRPr lang="en-US" sz="2000" b="1" dirty="0">
              <a:latin typeface="Noteworthy Light" panose="02000400000000000000" pitchFamily="2" charset="77"/>
              <a:ea typeface="Noteworthy Light" panose="02000400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6972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Relational Algebra (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İlişkisel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Cebir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): 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İzdüşüm-yansıtma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(projection- </a:t>
            </a:r>
            <a:r>
              <a:rPr lang="en-US" sz="3600" b="1" dirty="0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  <a:sym typeface="Symbol" charset="2"/>
              </a:rPr>
              <a:t></a:t>
            </a:r>
            <a:r>
              <a:rPr lang="en-US" sz="2800" i="1" dirty="0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  <a:sym typeface="Symbol" charset="2"/>
              </a:rPr>
              <a:t>)</a:t>
            </a:r>
            <a:endParaRPr lang="en-US" sz="2800" b="1" kern="1200" cap="none" dirty="0">
              <a:latin typeface="Noteworthy Light" panose="02000400000000000000" pitchFamily="2" charset="77"/>
              <a:ea typeface="Noteworthy Light" panose="02000400000000000000" pitchFamily="2" charset="77"/>
              <a:cs typeface="Courier New" panose="020703090202050204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44C1CD4-1352-9D43-A634-2259EDEC69EF}"/>
              </a:ext>
            </a:extLst>
          </p:cNvPr>
          <p:cNvSpPr txBox="1"/>
          <p:nvPr/>
        </p:nvSpPr>
        <p:spPr>
          <a:xfrm>
            <a:off x="8465372" y="1262076"/>
            <a:ext cx="1156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latin typeface="Comic Sans MS" charset="0"/>
                <a:ea typeface="Comic Sans MS" charset="0"/>
                <a:cs typeface="Comic Sans MS" charset="0"/>
              </a:rPr>
              <a:t>yayınevi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38819F7-2234-F04B-8D46-4D63AF55B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052600"/>
              </p:ext>
            </p:extLst>
          </p:nvPr>
        </p:nvGraphicFramePr>
        <p:xfrm>
          <a:off x="6150800" y="1662186"/>
          <a:ext cx="5490740" cy="2445575"/>
        </p:xfrm>
        <a:graphic>
          <a:graphicData uri="http://schemas.openxmlformats.org/drawingml/2006/table">
            <a:tbl>
              <a:tblPr firstRow="1" firstCol="1" bandRow="1">
                <a:tableStyleId>{1E171933-4619-4E11-9A3F-F7608DF75F80}</a:tableStyleId>
              </a:tblPr>
              <a:tblGrid>
                <a:gridCol w="1625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2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7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4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32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</a:rPr>
                        <a:t>yayınevid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</a:rPr>
                        <a:t>yayıneviadı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</a:rPr>
                        <a:t>lokasyon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</a:rPr>
                        <a:t>tel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6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235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MF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İstanbul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4244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3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121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YF</a:t>
                      </a:r>
                      <a:endParaRPr lang="en-US" sz="2000" dirty="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Malatya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5454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9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222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UF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Ankara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7243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3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567</a:t>
                      </a:r>
                      <a:endParaRPr lang="en-US" sz="2000" dirty="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ZF</a:t>
                      </a:r>
                      <a:endParaRPr lang="en-US" sz="2000" dirty="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Elazığ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4423</a:t>
                      </a:r>
                      <a:endParaRPr lang="en-US" sz="2000" dirty="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2576C498-67FB-324D-AF61-D3A9C851F522}"/>
              </a:ext>
            </a:extLst>
          </p:cNvPr>
          <p:cNvSpPr/>
          <p:nvPr/>
        </p:nvSpPr>
        <p:spPr>
          <a:xfrm>
            <a:off x="877669" y="2175185"/>
            <a:ext cx="38069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Projection</a:t>
            </a:r>
            <a:r>
              <a:rPr lang="en-US" sz="24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tablonun</a:t>
            </a:r>
            <a:r>
              <a:rPr lang="en-US" sz="24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(relation)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istenmeyen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sütunlarını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gizlemeyi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sağlar</a:t>
            </a:r>
            <a:r>
              <a:rPr lang="en-US" sz="24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ve</a:t>
            </a:r>
            <a:r>
              <a:rPr lang="en-US" sz="24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00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istenilen</a:t>
            </a:r>
            <a:r>
              <a:rPr lang="en-US" sz="2400" dirty="0">
                <a:solidFill>
                  <a:srgbClr val="000000"/>
                </a:solidFill>
                <a:highlight>
                  <a:srgbClr val="00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00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sütünları</a:t>
            </a:r>
            <a:r>
              <a:rPr lang="en-US" sz="2400" dirty="0">
                <a:solidFill>
                  <a:srgbClr val="000000"/>
                </a:solidFill>
                <a:highlight>
                  <a:srgbClr val="00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00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listeler</a:t>
            </a:r>
            <a:r>
              <a:rPr lang="en-US" sz="24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.</a:t>
            </a:r>
            <a:endParaRPr lang="tr-TR" sz="2400" dirty="0">
              <a:latin typeface="Noteworthy Light" panose="02000400000000000000" pitchFamily="2" charset="77"/>
              <a:ea typeface="Noteworthy Light" panose="02000400000000000000" pitchFamily="2" charset="77"/>
              <a:cs typeface="Comic Sans MS" charset="0"/>
            </a:endParaRPr>
          </a:p>
        </p:txBody>
      </p:sp>
      <p:graphicFrame>
        <p:nvGraphicFramePr>
          <p:cNvPr id="15" name="Object 4">
            <a:extLst>
              <a:ext uri="{FF2B5EF4-FFF2-40B4-BE49-F238E27FC236}">
                <a16:creationId xmlns:a16="http://schemas.microsoft.com/office/drawing/2014/main" id="{82A51EA9-EEC4-C341-B224-3251A6DBF8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646199"/>
              </p:ext>
            </p:extLst>
          </p:nvPr>
        </p:nvGraphicFramePr>
        <p:xfrm>
          <a:off x="1450314" y="5044922"/>
          <a:ext cx="2710719" cy="770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3" imgW="20193000" imgH="6146800" progId="Equation.3">
                  <p:embed/>
                </p:oleObj>
              </mc:Choice>
              <mc:Fallback>
                <p:oleObj name="Equation" r:id="rId3" imgW="20193000" imgH="6146800" progId="Equation.3">
                  <p:embed/>
                  <p:pic>
                    <p:nvPicPr>
                      <p:cNvPr id="2050" name="Object 4">
                        <a:extLst>
                          <a:ext uri="{FF2B5EF4-FFF2-40B4-BE49-F238E27FC236}">
                            <a16:creationId xmlns:a16="http://schemas.microsoft.com/office/drawing/2014/main" id="{B07C7136-53E1-7E48-A534-3B63D81183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0314" y="5044922"/>
                        <a:ext cx="2710719" cy="7709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E25FBE-5190-1295-CD4F-72588E78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907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Relational Algebra (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İlişkisel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Cebir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): 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İzdüşüm-yansıtma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(projection- </a:t>
            </a:r>
            <a:r>
              <a:rPr lang="en-US" sz="3600" b="1" dirty="0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  <a:sym typeface="Symbol" charset="2"/>
              </a:rPr>
              <a:t></a:t>
            </a:r>
            <a:r>
              <a:rPr lang="en-US" sz="2800" i="1" dirty="0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  <a:sym typeface="Symbol" charset="2"/>
              </a:rPr>
              <a:t>)</a:t>
            </a:r>
            <a:endParaRPr lang="en-US" sz="2800" b="1" kern="1200" cap="none" dirty="0">
              <a:latin typeface="Noteworthy Light" panose="02000400000000000000" pitchFamily="2" charset="77"/>
              <a:ea typeface="Noteworthy Light" panose="02000400000000000000" pitchFamily="2" charset="77"/>
              <a:cs typeface="Courier New" panose="020703090202050204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44C1CD4-1352-9D43-A634-2259EDEC69EF}"/>
              </a:ext>
            </a:extLst>
          </p:cNvPr>
          <p:cNvSpPr txBox="1"/>
          <p:nvPr/>
        </p:nvSpPr>
        <p:spPr>
          <a:xfrm>
            <a:off x="8465372" y="1262076"/>
            <a:ext cx="1156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latin typeface="Comic Sans MS" charset="0"/>
                <a:ea typeface="Comic Sans MS" charset="0"/>
                <a:cs typeface="Comic Sans MS" charset="0"/>
              </a:rPr>
              <a:t>yayınevi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38819F7-2234-F04B-8D46-4D63AF55BD31}"/>
              </a:ext>
            </a:extLst>
          </p:cNvPr>
          <p:cNvGraphicFramePr>
            <a:graphicFrameLocks noGrp="1"/>
          </p:cNvGraphicFramePr>
          <p:nvPr/>
        </p:nvGraphicFramePr>
        <p:xfrm>
          <a:off x="6150800" y="1662186"/>
          <a:ext cx="5490740" cy="2445575"/>
        </p:xfrm>
        <a:graphic>
          <a:graphicData uri="http://schemas.openxmlformats.org/drawingml/2006/table">
            <a:tbl>
              <a:tblPr firstRow="1" firstCol="1" bandRow="1">
                <a:tableStyleId>{1E171933-4619-4E11-9A3F-F7608DF75F80}</a:tableStyleId>
              </a:tblPr>
              <a:tblGrid>
                <a:gridCol w="1625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2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7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4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32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</a:rPr>
                        <a:t>yayınevid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</a:rPr>
                        <a:t>yayıneviadı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</a:rPr>
                        <a:t>lokasyon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</a:rPr>
                        <a:t>tel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6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235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MF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İstanbul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4244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3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121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YF</a:t>
                      </a:r>
                      <a:endParaRPr lang="en-US" sz="2000" dirty="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Malatya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5454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9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222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UF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Ankara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7243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3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567</a:t>
                      </a:r>
                      <a:endParaRPr lang="en-US" sz="2000" dirty="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ZF</a:t>
                      </a:r>
                      <a:endParaRPr lang="en-US" sz="2000" dirty="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Elazığ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4423</a:t>
                      </a:r>
                      <a:endParaRPr lang="en-US" sz="2000" dirty="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3FAFA9A-CDCF-4941-831F-D7EEFFD14D06}"/>
              </a:ext>
            </a:extLst>
          </p:cNvPr>
          <p:cNvSpPr txBox="1"/>
          <p:nvPr/>
        </p:nvSpPr>
        <p:spPr>
          <a:xfrm>
            <a:off x="2439238" y="4664421"/>
            <a:ext cx="780288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800" b="1" dirty="0"/>
              <a:t>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92DE83-0AED-A141-90C1-8F527C0E8279}"/>
              </a:ext>
            </a:extLst>
          </p:cNvPr>
          <p:cNvSpPr/>
          <p:nvPr/>
        </p:nvSpPr>
        <p:spPr>
          <a:xfrm>
            <a:off x="1032576" y="2592585"/>
            <a:ext cx="4085649" cy="5847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  <a:sym typeface="Symbol" charset="2"/>
              </a:rPr>
              <a:t></a:t>
            </a:r>
            <a:r>
              <a:rPr lang="en-US" sz="2800" i="1" baseline="-25000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yayinev</a:t>
            </a:r>
            <a:r>
              <a:rPr lang="tr-TR" sz="2800" i="1" baseline="-25000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id</a:t>
            </a:r>
            <a:r>
              <a:rPr lang="tr-TR" sz="2800" i="1" baseline="-250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, </a:t>
            </a:r>
            <a:r>
              <a:rPr lang="tr-TR" sz="2800" i="1" baseline="-25000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lokasyon</a:t>
            </a:r>
            <a:r>
              <a:rPr lang="tr-TR" sz="2800" i="1" baseline="-250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tr-TR" sz="2800" i="1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(yayınevi)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endParaRPr lang="tr-TR" sz="2800" dirty="0">
              <a:latin typeface="Noteworthy Light" panose="02000400000000000000" pitchFamily="2" charset="77"/>
              <a:ea typeface="Noteworthy Light" panose="02000400000000000000" pitchFamily="2" charset="77"/>
              <a:cs typeface="Comic Sans MS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ECAFCD-F576-D6F9-6D7C-7E88A92D4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491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Relational Algebra (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İlişkisel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Cebir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): 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İzdüşüm-yansıtma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(projection- </a:t>
            </a:r>
            <a:r>
              <a:rPr lang="en-US" sz="3600" b="1" dirty="0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  <a:sym typeface="Symbol" charset="2"/>
              </a:rPr>
              <a:t></a:t>
            </a:r>
            <a:r>
              <a:rPr lang="en-US" sz="2800" i="1" dirty="0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  <a:sym typeface="Symbol" charset="2"/>
              </a:rPr>
              <a:t>)</a:t>
            </a:r>
            <a:endParaRPr lang="en-US" sz="2800" b="1" kern="1200" cap="none" dirty="0">
              <a:latin typeface="Noteworthy Light" panose="02000400000000000000" pitchFamily="2" charset="77"/>
              <a:ea typeface="Noteworthy Light" panose="02000400000000000000" pitchFamily="2" charset="77"/>
              <a:cs typeface="Courier New" panose="020703090202050204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44C1CD4-1352-9D43-A634-2259EDEC69EF}"/>
              </a:ext>
            </a:extLst>
          </p:cNvPr>
          <p:cNvSpPr txBox="1"/>
          <p:nvPr/>
        </p:nvSpPr>
        <p:spPr>
          <a:xfrm>
            <a:off x="8465372" y="1262076"/>
            <a:ext cx="1156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latin typeface="Comic Sans MS" charset="0"/>
                <a:ea typeface="Comic Sans MS" charset="0"/>
                <a:cs typeface="Comic Sans MS" charset="0"/>
              </a:rPr>
              <a:t>yayınevi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38819F7-2234-F04B-8D46-4D63AF55BD31}"/>
              </a:ext>
            </a:extLst>
          </p:cNvPr>
          <p:cNvGraphicFramePr>
            <a:graphicFrameLocks noGrp="1"/>
          </p:cNvGraphicFramePr>
          <p:nvPr/>
        </p:nvGraphicFramePr>
        <p:xfrm>
          <a:off x="6150800" y="1662186"/>
          <a:ext cx="5490740" cy="2445575"/>
        </p:xfrm>
        <a:graphic>
          <a:graphicData uri="http://schemas.openxmlformats.org/drawingml/2006/table">
            <a:tbl>
              <a:tblPr firstRow="1" firstCol="1" bandRow="1">
                <a:tableStyleId>{1E171933-4619-4E11-9A3F-F7608DF75F80}</a:tableStyleId>
              </a:tblPr>
              <a:tblGrid>
                <a:gridCol w="1625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2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7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4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32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</a:rPr>
                        <a:t>yayınevid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</a:rPr>
                        <a:t>yayıneviadı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</a:rPr>
                        <a:t>lokasyon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</a:rPr>
                        <a:t>tel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6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235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MF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İstanbul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4244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3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121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YF</a:t>
                      </a:r>
                      <a:endParaRPr lang="en-US" sz="2000" dirty="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Malatya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5454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9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222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UF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Ankara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7243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3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567</a:t>
                      </a:r>
                      <a:endParaRPr lang="en-US" sz="2000" dirty="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ZF</a:t>
                      </a:r>
                      <a:endParaRPr lang="en-US" sz="2000" dirty="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Elazığ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4423</a:t>
                      </a:r>
                      <a:endParaRPr lang="en-US" sz="2000" dirty="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83D8837E-F6A0-6748-B9A3-A4CD7EC1BE36}"/>
              </a:ext>
            </a:extLst>
          </p:cNvPr>
          <p:cNvSpPr/>
          <p:nvPr/>
        </p:nvSpPr>
        <p:spPr>
          <a:xfrm>
            <a:off x="1032576" y="2592585"/>
            <a:ext cx="4085649" cy="5847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  <a:sym typeface="Symbol" charset="2"/>
              </a:rPr>
              <a:t></a:t>
            </a:r>
            <a:r>
              <a:rPr lang="en-US" sz="2800" i="1" baseline="-25000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yayinev</a:t>
            </a:r>
            <a:r>
              <a:rPr lang="tr-TR" sz="2800" i="1" baseline="-25000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id</a:t>
            </a:r>
            <a:r>
              <a:rPr lang="tr-TR" sz="2800" i="1" baseline="-250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, </a:t>
            </a:r>
            <a:r>
              <a:rPr lang="tr-TR" sz="2800" i="1" baseline="-25000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lokasyon</a:t>
            </a:r>
            <a:r>
              <a:rPr lang="tr-TR" sz="2800" i="1" baseline="-250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tr-TR" sz="2800" i="1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(yayınevi)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endParaRPr lang="tr-TR" sz="2800" dirty="0">
              <a:latin typeface="Noteworthy Light" panose="02000400000000000000" pitchFamily="2" charset="77"/>
              <a:ea typeface="Noteworthy Light" panose="02000400000000000000" pitchFamily="2" charset="77"/>
              <a:cs typeface="Comic Sans MS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8AFB27D-6302-654F-889D-388DF3C001AA}"/>
              </a:ext>
            </a:extLst>
          </p:cNvPr>
          <p:cNvGraphicFramePr>
            <a:graphicFrameLocks noGrp="1"/>
          </p:cNvGraphicFramePr>
          <p:nvPr/>
        </p:nvGraphicFramePr>
        <p:xfrm>
          <a:off x="1440978" y="4166330"/>
          <a:ext cx="3185612" cy="2163363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1747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8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19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</a:rPr>
                        <a:t>yayınevid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</a:rPr>
                        <a:t>lokasyon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75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235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İstanbul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7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121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Malatya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9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222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Ankara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9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567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Elazığ</a:t>
                      </a:r>
                      <a:endParaRPr lang="en-US" sz="2000" dirty="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12AEF2-B3AD-4529-A4DD-2C489A562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18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Relational Algebra (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İlişkisel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Cebir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): 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İzdüşüm-yansıtma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(projection- </a:t>
            </a:r>
            <a:r>
              <a:rPr lang="en-US" sz="3600" i="1" dirty="0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  <a:sym typeface="Symbol" charset="2"/>
              </a:rPr>
              <a:t></a:t>
            </a:r>
            <a:r>
              <a:rPr lang="en-US" sz="2800" i="1" dirty="0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  <a:sym typeface="Symbol" charset="2"/>
              </a:rPr>
              <a:t>)</a:t>
            </a:r>
            <a:endParaRPr lang="en-US" sz="2800" b="1" kern="1200" cap="none" dirty="0">
              <a:latin typeface="Noteworthy Light" panose="02000400000000000000" pitchFamily="2" charset="77"/>
              <a:ea typeface="Noteworthy Light" panose="02000400000000000000" pitchFamily="2" charset="77"/>
              <a:cs typeface="Courier New" panose="020703090202050204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F64FE08-29BB-3C42-9F8C-8E59FF835DA6}"/>
              </a:ext>
            </a:extLst>
          </p:cNvPr>
          <p:cNvSpPr txBox="1"/>
          <p:nvPr/>
        </p:nvSpPr>
        <p:spPr>
          <a:xfrm>
            <a:off x="8793091" y="1292979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latin typeface="Comic Sans MS" charset="0"/>
                <a:ea typeface="Comic Sans MS" charset="0"/>
                <a:cs typeface="Comic Sans MS" charset="0"/>
              </a:rPr>
              <a:t>kitap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5FA1DB6-4472-534B-A238-1BB2E3BDA9F5}"/>
              </a:ext>
            </a:extLst>
          </p:cNvPr>
          <p:cNvGraphicFramePr>
            <a:graphicFrameLocks noGrp="1"/>
          </p:cNvGraphicFramePr>
          <p:nvPr/>
        </p:nvGraphicFramePr>
        <p:xfrm>
          <a:off x="6569799" y="1788288"/>
          <a:ext cx="5241994" cy="2388690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255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1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1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3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59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yayınevid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kitapadı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reyting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1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235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X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3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235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Y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8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1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3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121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T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4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9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4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222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U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10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A65F59D1-25F4-C640-AAA2-D4D9BEB9FE67}"/>
              </a:ext>
            </a:extLst>
          </p:cNvPr>
          <p:cNvSpPr/>
          <p:nvPr/>
        </p:nvSpPr>
        <p:spPr>
          <a:xfrm>
            <a:off x="985131" y="1788288"/>
            <a:ext cx="4675832" cy="5847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just"/>
            <a:r>
              <a:rPr lang="en-US" sz="3200" b="1" i="1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  <a:sym typeface="Symbol" charset="2"/>
              </a:rPr>
              <a:t> </a:t>
            </a:r>
            <a:r>
              <a:rPr lang="en-US" sz="3200" i="1" baseline="-25000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kitapid</a:t>
            </a:r>
            <a:r>
              <a:rPr lang="tr-TR" sz="3200" i="1" baseline="-250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, reyting</a:t>
            </a:r>
            <a:r>
              <a:rPr lang="tr-TR" sz="3200" i="1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 (</a:t>
            </a:r>
            <a:r>
              <a:rPr lang="en-US" sz="3200" b="1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  <a:sym typeface="Symbol" charset="2"/>
              </a:rPr>
              <a:t></a:t>
            </a:r>
            <a:r>
              <a:rPr lang="en-US" sz="3200" baseline="-25000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reyting</a:t>
            </a:r>
            <a:r>
              <a:rPr lang="en-US" sz="3200" baseline="-250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&gt;7 </a:t>
            </a:r>
            <a:r>
              <a:rPr lang="en-US" sz="32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(</a:t>
            </a:r>
            <a:r>
              <a:rPr lang="en-US" sz="32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kitap</a:t>
            </a:r>
            <a:r>
              <a:rPr lang="en-US" sz="32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)</a:t>
            </a:r>
            <a:r>
              <a:rPr lang="tr-TR" sz="3200" i="1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)</a:t>
            </a:r>
            <a:endParaRPr lang="en-US" sz="3200" dirty="0">
              <a:effectLst/>
              <a:latin typeface="Noteworthy Light" panose="02000400000000000000" pitchFamily="2" charset="77"/>
              <a:ea typeface="Noteworthy Light" panose="02000400000000000000" pitchFamily="2" charset="77"/>
              <a:cs typeface="Comic Sans MS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3707AC-564D-5548-9050-B54B71A28C25}"/>
              </a:ext>
            </a:extLst>
          </p:cNvPr>
          <p:cNvSpPr txBox="1"/>
          <p:nvPr/>
        </p:nvSpPr>
        <p:spPr>
          <a:xfrm>
            <a:off x="3019810" y="4717221"/>
            <a:ext cx="780288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800" b="1" dirty="0"/>
              <a:t>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09A950-B5F6-E6AC-B464-E56278707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504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Relational Algebra (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İlişkisel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Cebir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): 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İzdüşüm-yansıtma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(projection- </a:t>
            </a:r>
            <a:r>
              <a:rPr lang="en-US" sz="3600" i="1" dirty="0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  <a:sym typeface="Symbol" charset="2"/>
              </a:rPr>
              <a:t></a:t>
            </a:r>
            <a:r>
              <a:rPr lang="en-US" sz="2800" i="1" dirty="0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  <a:sym typeface="Symbol" charset="2"/>
              </a:rPr>
              <a:t>)</a:t>
            </a:r>
            <a:endParaRPr lang="en-US" sz="2800" b="1" kern="1200" cap="none" dirty="0">
              <a:latin typeface="Noteworthy Light" panose="02000400000000000000" pitchFamily="2" charset="77"/>
              <a:ea typeface="Noteworthy Light" panose="02000400000000000000" pitchFamily="2" charset="77"/>
              <a:cs typeface="Courier New" panose="020703090202050204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F64FE08-29BB-3C42-9F8C-8E59FF835DA6}"/>
              </a:ext>
            </a:extLst>
          </p:cNvPr>
          <p:cNvSpPr txBox="1"/>
          <p:nvPr/>
        </p:nvSpPr>
        <p:spPr>
          <a:xfrm>
            <a:off x="8793091" y="1292979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latin typeface="Comic Sans MS" charset="0"/>
                <a:ea typeface="Comic Sans MS" charset="0"/>
                <a:cs typeface="Comic Sans MS" charset="0"/>
              </a:rPr>
              <a:t>kitap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5FA1DB6-4472-534B-A238-1BB2E3BDA9F5}"/>
              </a:ext>
            </a:extLst>
          </p:cNvPr>
          <p:cNvGraphicFramePr>
            <a:graphicFrameLocks noGrp="1"/>
          </p:cNvGraphicFramePr>
          <p:nvPr/>
        </p:nvGraphicFramePr>
        <p:xfrm>
          <a:off x="6569799" y="1788288"/>
          <a:ext cx="5241994" cy="2388690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255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1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1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3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59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yayınevid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kitapadı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reyting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1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235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X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3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235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Y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8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1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3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121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T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4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9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4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222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U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10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A65F59D1-25F4-C640-AAA2-D4D9BEB9FE67}"/>
              </a:ext>
            </a:extLst>
          </p:cNvPr>
          <p:cNvSpPr/>
          <p:nvPr/>
        </p:nvSpPr>
        <p:spPr>
          <a:xfrm>
            <a:off x="985131" y="1788288"/>
            <a:ext cx="4675832" cy="5847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just"/>
            <a:r>
              <a:rPr lang="en-US" sz="3200" b="1" i="1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  <a:sym typeface="Symbol" charset="2"/>
              </a:rPr>
              <a:t> </a:t>
            </a:r>
            <a:r>
              <a:rPr lang="en-US" sz="3200" i="1" baseline="-25000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kitapid</a:t>
            </a:r>
            <a:r>
              <a:rPr lang="tr-TR" sz="3200" i="1" baseline="-250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, reyting</a:t>
            </a:r>
            <a:r>
              <a:rPr lang="tr-TR" sz="3200" i="1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 (</a:t>
            </a:r>
            <a:r>
              <a:rPr lang="en-US" sz="3200" b="1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  <a:sym typeface="Symbol" charset="2"/>
              </a:rPr>
              <a:t></a:t>
            </a:r>
            <a:r>
              <a:rPr lang="en-US" sz="3200" baseline="-25000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reyting</a:t>
            </a:r>
            <a:r>
              <a:rPr lang="en-US" sz="3200" baseline="-250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&gt;7 </a:t>
            </a:r>
            <a:r>
              <a:rPr lang="en-US" sz="32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(</a:t>
            </a:r>
            <a:r>
              <a:rPr lang="en-US" sz="32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kitap</a:t>
            </a:r>
            <a:r>
              <a:rPr lang="en-US" sz="32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)</a:t>
            </a:r>
            <a:r>
              <a:rPr lang="tr-TR" sz="3200" i="1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)</a:t>
            </a:r>
            <a:endParaRPr lang="en-US" sz="3200" dirty="0">
              <a:effectLst/>
              <a:latin typeface="Noteworthy Light" panose="02000400000000000000" pitchFamily="2" charset="77"/>
              <a:ea typeface="Noteworthy Light" panose="02000400000000000000" pitchFamily="2" charset="77"/>
              <a:cs typeface="Comic Sans MS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45B0566-E97D-044D-987A-C4D0069C2218}"/>
              </a:ext>
            </a:extLst>
          </p:cNvPr>
          <p:cNvCxnSpPr/>
          <p:nvPr/>
        </p:nvCxnSpPr>
        <p:spPr>
          <a:xfrm flipV="1">
            <a:off x="3400746" y="1428108"/>
            <a:ext cx="0" cy="5137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9B7B3EF-8BEF-3447-87FE-4DBFF1874A19}"/>
              </a:ext>
            </a:extLst>
          </p:cNvPr>
          <p:cNvCxnSpPr/>
          <p:nvPr/>
        </p:nvCxnSpPr>
        <p:spPr>
          <a:xfrm flipV="1">
            <a:off x="1260520" y="1436235"/>
            <a:ext cx="0" cy="5137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ACFADFD-2FEC-7144-A6EC-52C7BEFB55D8}"/>
              </a:ext>
            </a:extLst>
          </p:cNvPr>
          <p:cNvSpPr txBox="1"/>
          <p:nvPr/>
        </p:nvSpPr>
        <p:spPr>
          <a:xfrm>
            <a:off x="2927044" y="1010082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/>
              <a:t>selection</a:t>
            </a:r>
            <a:endParaRPr lang="tr-T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A601E2-B505-ED48-971D-C35F529E5F36}"/>
              </a:ext>
            </a:extLst>
          </p:cNvPr>
          <p:cNvSpPr txBox="1"/>
          <p:nvPr/>
        </p:nvSpPr>
        <p:spPr>
          <a:xfrm>
            <a:off x="826576" y="952235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/>
              <a:t>projection</a:t>
            </a:r>
            <a:endParaRPr lang="tr-TR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DDA0E0-E072-6D46-AC1C-312B08383144}"/>
              </a:ext>
            </a:extLst>
          </p:cNvPr>
          <p:cNvSpPr txBox="1"/>
          <p:nvPr/>
        </p:nvSpPr>
        <p:spPr>
          <a:xfrm>
            <a:off x="2008222" y="2818316"/>
            <a:ext cx="2629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highlight>
                  <a:srgbClr val="00FF00"/>
                </a:highlight>
              </a:rPr>
              <a:t>Önce hangi operatör </a:t>
            </a:r>
          </a:p>
          <a:p>
            <a:r>
              <a:rPr lang="tr-TR" b="1" dirty="0">
                <a:highlight>
                  <a:srgbClr val="00FF00"/>
                </a:highlight>
              </a:rPr>
              <a:t>işlem gerçekleştirecek?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BC7F40-6F6C-4BB4-8CCE-E9D211D8F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8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Relational Algebra (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İlişkisel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Cebir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): 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İzdüşüm-yansıtma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(projection- </a:t>
            </a:r>
            <a:r>
              <a:rPr lang="en-US" sz="3600" i="1" dirty="0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  <a:sym typeface="Symbol" charset="2"/>
              </a:rPr>
              <a:t></a:t>
            </a:r>
            <a:r>
              <a:rPr lang="en-US" sz="2800" i="1" dirty="0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  <a:sym typeface="Symbol" charset="2"/>
              </a:rPr>
              <a:t>)</a:t>
            </a:r>
            <a:endParaRPr lang="en-US" sz="2800" b="1" kern="1200" cap="none" dirty="0">
              <a:latin typeface="Noteworthy Light" panose="02000400000000000000" pitchFamily="2" charset="77"/>
              <a:ea typeface="Noteworthy Light" panose="02000400000000000000" pitchFamily="2" charset="77"/>
              <a:cs typeface="Courier New" panose="020703090202050204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F64FE08-29BB-3C42-9F8C-8E59FF835DA6}"/>
              </a:ext>
            </a:extLst>
          </p:cNvPr>
          <p:cNvSpPr txBox="1"/>
          <p:nvPr/>
        </p:nvSpPr>
        <p:spPr>
          <a:xfrm>
            <a:off x="8793091" y="1292979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latin typeface="Comic Sans MS" charset="0"/>
                <a:ea typeface="Comic Sans MS" charset="0"/>
                <a:cs typeface="Comic Sans MS" charset="0"/>
              </a:rPr>
              <a:t>kitap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5FA1DB6-4472-534B-A238-1BB2E3BDA9F5}"/>
              </a:ext>
            </a:extLst>
          </p:cNvPr>
          <p:cNvGraphicFramePr>
            <a:graphicFrameLocks noGrp="1"/>
          </p:cNvGraphicFramePr>
          <p:nvPr/>
        </p:nvGraphicFramePr>
        <p:xfrm>
          <a:off x="6569799" y="1788288"/>
          <a:ext cx="5241994" cy="2388690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255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1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1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3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59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yayınevid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kitapadı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reyting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1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235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X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3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235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Y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8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1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3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121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T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4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9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4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222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U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10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A65F59D1-25F4-C640-AAA2-D4D9BEB9FE67}"/>
              </a:ext>
            </a:extLst>
          </p:cNvPr>
          <p:cNvSpPr/>
          <p:nvPr/>
        </p:nvSpPr>
        <p:spPr>
          <a:xfrm>
            <a:off x="985131" y="1788288"/>
            <a:ext cx="4675832" cy="5847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just"/>
            <a:r>
              <a:rPr lang="en-US" sz="3200" b="1" i="1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  <a:sym typeface="Symbol" charset="2"/>
              </a:rPr>
              <a:t> </a:t>
            </a:r>
            <a:r>
              <a:rPr lang="en-US" sz="3200" i="1" baseline="-25000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kitapid</a:t>
            </a:r>
            <a:r>
              <a:rPr lang="tr-TR" sz="3200" i="1" baseline="-250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, reyting</a:t>
            </a:r>
            <a:r>
              <a:rPr lang="tr-TR" sz="3200" i="1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 (</a:t>
            </a:r>
            <a:r>
              <a:rPr lang="en-US" sz="3200" b="1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  <a:sym typeface="Symbol" charset="2"/>
              </a:rPr>
              <a:t></a:t>
            </a:r>
            <a:r>
              <a:rPr lang="en-US" sz="3200" baseline="-25000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reyting</a:t>
            </a:r>
            <a:r>
              <a:rPr lang="en-US" sz="3200" baseline="-250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&gt;7 </a:t>
            </a:r>
            <a:r>
              <a:rPr lang="en-US" sz="32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(</a:t>
            </a:r>
            <a:r>
              <a:rPr lang="en-US" sz="32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kitap</a:t>
            </a:r>
            <a:r>
              <a:rPr lang="en-US" sz="32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)</a:t>
            </a:r>
            <a:r>
              <a:rPr lang="tr-TR" sz="3200" i="1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)</a:t>
            </a:r>
            <a:endParaRPr lang="en-US" sz="3200" dirty="0">
              <a:effectLst/>
              <a:latin typeface="Noteworthy Light" panose="02000400000000000000" pitchFamily="2" charset="77"/>
              <a:ea typeface="Noteworthy Light" panose="02000400000000000000" pitchFamily="2" charset="77"/>
              <a:cs typeface="Comic Sans MS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45B0566-E97D-044D-987A-C4D0069C2218}"/>
              </a:ext>
            </a:extLst>
          </p:cNvPr>
          <p:cNvCxnSpPr/>
          <p:nvPr/>
        </p:nvCxnSpPr>
        <p:spPr>
          <a:xfrm flipV="1">
            <a:off x="3400746" y="1428108"/>
            <a:ext cx="0" cy="5137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9B7B3EF-8BEF-3447-87FE-4DBFF1874A19}"/>
              </a:ext>
            </a:extLst>
          </p:cNvPr>
          <p:cNvCxnSpPr/>
          <p:nvPr/>
        </p:nvCxnSpPr>
        <p:spPr>
          <a:xfrm flipV="1">
            <a:off x="1260520" y="1436235"/>
            <a:ext cx="0" cy="5137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ACFADFD-2FEC-7144-A6EC-52C7BEFB55D8}"/>
              </a:ext>
            </a:extLst>
          </p:cNvPr>
          <p:cNvSpPr txBox="1"/>
          <p:nvPr/>
        </p:nvSpPr>
        <p:spPr>
          <a:xfrm>
            <a:off x="2927044" y="1010082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/>
              <a:t>selection</a:t>
            </a:r>
            <a:endParaRPr lang="tr-T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A601E2-B505-ED48-971D-C35F529E5F36}"/>
              </a:ext>
            </a:extLst>
          </p:cNvPr>
          <p:cNvSpPr txBox="1"/>
          <p:nvPr/>
        </p:nvSpPr>
        <p:spPr>
          <a:xfrm>
            <a:off x="826576" y="952235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/>
              <a:t>projection</a:t>
            </a:r>
            <a:endParaRPr lang="tr-TR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DDA0E0-E072-6D46-AC1C-312B08383144}"/>
              </a:ext>
            </a:extLst>
          </p:cNvPr>
          <p:cNvSpPr txBox="1"/>
          <p:nvPr/>
        </p:nvSpPr>
        <p:spPr>
          <a:xfrm>
            <a:off x="307233" y="2799516"/>
            <a:ext cx="2295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highlight>
                  <a:srgbClr val="FFFF00"/>
                </a:highlight>
              </a:rPr>
              <a:t>Önce parantez içi</a:t>
            </a:r>
          </a:p>
          <a:p>
            <a:r>
              <a:rPr lang="tr-TR" b="1" dirty="0">
                <a:highlight>
                  <a:srgbClr val="FFFF00"/>
                </a:highlight>
              </a:rPr>
              <a:t> işlem gerçekleştirilir</a:t>
            </a:r>
            <a:r>
              <a:rPr lang="tr-TR" b="1" dirty="0"/>
              <a:t>. 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484C85D0-4969-1342-86EE-E75A23CF178A}"/>
              </a:ext>
            </a:extLst>
          </p:cNvPr>
          <p:cNvSpPr/>
          <p:nvPr/>
        </p:nvSpPr>
        <p:spPr>
          <a:xfrm rot="5400000">
            <a:off x="4105356" y="1404901"/>
            <a:ext cx="584777" cy="2526416"/>
          </a:xfrm>
          <a:prstGeom prst="rightBrace">
            <a:avLst>
              <a:gd name="adj1" fmla="val 19664"/>
              <a:gd name="adj2" fmla="val 50000"/>
            </a:avLst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7F94AF-1A12-B643-A2D2-E79EA1B540A8}"/>
              </a:ext>
            </a:extLst>
          </p:cNvPr>
          <p:cNvSpPr txBox="1"/>
          <p:nvPr/>
        </p:nvSpPr>
        <p:spPr>
          <a:xfrm>
            <a:off x="4239010" y="3071033"/>
            <a:ext cx="372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AD2573-FE88-7E45-A7F4-6A3D715B0C26}"/>
              </a:ext>
            </a:extLst>
          </p:cNvPr>
          <p:cNvSpPr txBox="1"/>
          <p:nvPr/>
        </p:nvSpPr>
        <p:spPr>
          <a:xfrm>
            <a:off x="3344488" y="4242679"/>
            <a:ext cx="372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7BB1E588-3213-F642-B4E1-CBBC53F88D61}"/>
              </a:ext>
            </a:extLst>
          </p:cNvPr>
          <p:cNvSpPr/>
          <p:nvPr/>
        </p:nvSpPr>
        <p:spPr>
          <a:xfrm rot="5400000">
            <a:off x="2869786" y="2739298"/>
            <a:ext cx="584777" cy="2526416"/>
          </a:xfrm>
          <a:prstGeom prst="rightBrace">
            <a:avLst>
              <a:gd name="adj1" fmla="val 19664"/>
              <a:gd name="adj2" fmla="val 50000"/>
            </a:avLst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D893E-E481-E793-8BAE-355140A4F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230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Relational Algebra (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İlişkisel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Cebir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): 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İzdüşüm-yansıtma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(projection- </a:t>
            </a:r>
            <a:r>
              <a:rPr lang="en-US" sz="3600" i="1" dirty="0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  <a:sym typeface="Symbol" charset="2"/>
              </a:rPr>
              <a:t></a:t>
            </a:r>
            <a:r>
              <a:rPr lang="en-US" sz="2800" i="1" dirty="0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  <a:sym typeface="Symbol" charset="2"/>
              </a:rPr>
              <a:t>)</a:t>
            </a:r>
            <a:endParaRPr lang="en-US" sz="2800" b="1" kern="1200" cap="none" dirty="0">
              <a:latin typeface="Noteworthy Light" panose="02000400000000000000" pitchFamily="2" charset="77"/>
              <a:ea typeface="Noteworthy Light" panose="02000400000000000000" pitchFamily="2" charset="77"/>
              <a:cs typeface="Courier New" panose="020703090202050204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F64FE08-29BB-3C42-9F8C-8E59FF835DA6}"/>
              </a:ext>
            </a:extLst>
          </p:cNvPr>
          <p:cNvSpPr txBox="1"/>
          <p:nvPr/>
        </p:nvSpPr>
        <p:spPr>
          <a:xfrm>
            <a:off x="8793091" y="1292979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latin typeface="Comic Sans MS" charset="0"/>
                <a:ea typeface="Comic Sans MS" charset="0"/>
                <a:cs typeface="Comic Sans MS" charset="0"/>
              </a:rPr>
              <a:t>kitap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5FA1DB6-4472-534B-A238-1BB2E3BDA9F5}"/>
              </a:ext>
            </a:extLst>
          </p:cNvPr>
          <p:cNvGraphicFramePr>
            <a:graphicFrameLocks noGrp="1"/>
          </p:cNvGraphicFramePr>
          <p:nvPr/>
        </p:nvGraphicFramePr>
        <p:xfrm>
          <a:off x="6569799" y="1788288"/>
          <a:ext cx="5241994" cy="2388690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255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1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1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3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59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yayınevid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kitapadı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reyting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1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235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X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3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235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Y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8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1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3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121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T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4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9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4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222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U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10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A65F59D1-25F4-C640-AAA2-D4D9BEB9FE67}"/>
              </a:ext>
            </a:extLst>
          </p:cNvPr>
          <p:cNvSpPr/>
          <p:nvPr/>
        </p:nvSpPr>
        <p:spPr>
          <a:xfrm>
            <a:off x="985131" y="1788288"/>
            <a:ext cx="4675832" cy="5847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just"/>
            <a:r>
              <a:rPr lang="en-US" sz="3200" b="1" i="1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  <a:sym typeface="Symbol" charset="2"/>
              </a:rPr>
              <a:t> </a:t>
            </a:r>
            <a:r>
              <a:rPr lang="en-US" sz="3200" i="1" baseline="-25000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kitapid</a:t>
            </a:r>
            <a:r>
              <a:rPr lang="tr-TR" sz="3200" i="1" baseline="-250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, reyting</a:t>
            </a:r>
            <a:r>
              <a:rPr lang="tr-TR" sz="3200" i="1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 (</a:t>
            </a:r>
            <a:r>
              <a:rPr lang="en-US" sz="3200" b="1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  <a:sym typeface="Symbol" charset="2"/>
              </a:rPr>
              <a:t></a:t>
            </a:r>
            <a:r>
              <a:rPr lang="en-US" sz="3200" baseline="-25000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reyting</a:t>
            </a:r>
            <a:r>
              <a:rPr lang="en-US" sz="3200" baseline="-250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&gt;7 </a:t>
            </a:r>
            <a:r>
              <a:rPr lang="en-US" sz="32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(</a:t>
            </a:r>
            <a:r>
              <a:rPr lang="en-US" sz="32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kitap</a:t>
            </a:r>
            <a:r>
              <a:rPr lang="en-US" sz="32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)</a:t>
            </a:r>
            <a:r>
              <a:rPr lang="tr-TR" sz="3200" i="1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)</a:t>
            </a:r>
            <a:endParaRPr lang="en-US" sz="3200" dirty="0">
              <a:effectLst/>
              <a:latin typeface="Noteworthy Light" panose="02000400000000000000" pitchFamily="2" charset="77"/>
              <a:ea typeface="Noteworthy Light" panose="02000400000000000000" pitchFamily="2" charset="77"/>
              <a:cs typeface="Comic Sans MS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45B0566-E97D-044D-987A-C4D0069C2218}"/>
              </a:ext>
            </a:extLst>
          </p:cNvPr>
          <p:cNvCxnSpPr/>
          <p:nvPr/>
        </p:nvCxnSpPr>
        <p:spPr>
          <a:xfrm flipV="1">
            <a:off x="3400746" y="1428108"/>
            <a:ext cx="0" cy="5137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9B7B3EF-8BEF-3447-87FE-4DBFF1874A19}"/>
              </a:ext>
            </a:extLst>
          </p:cNvPr>
          <p:cNvCxnSpPr/>
          <p:nvPr/>
        </p:nvCxnSpPr>
        <p:spPr>
          <a:xfrm flipV="1">
            <a:off x="1260520" y="1436235"/>
            <a:ext cx="0" cy="5137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ACFADFD-2FEC-7144-A6EC-52C7BEFB55D8}"/>
              </a:ext>
            </a:extLst>
          </p:cNvPr>
          <p:cNvSpPr txBox="1"/>
          <p:nvPr/>
        </p:nvSpPr>
        <p:spPr>
          <a:xfrm>
            <a:off x="2927044" y="1010082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/>
              <a:t>selection</a:t>
            </a:r>
            <a:endParaRPr lang="tr-T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A601E2-B505-ED48-971D-C35F529E5F36}"/>
              </a:ext>
            </a:extLst>
          </p:cNvPr>
          <p:cNvSpPr txBox="1"/>
          <p:nvPr/>
        </p:nvSpPr>
        <p:spPr>
          <a:xfrm>
            <a:off x="826576" y="952235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/>
              <a:t>projection</a:t>
            </a:r>
            <a:endParaRPr lang="tr-TR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DDA0E0-E072-6D46-AC1C-312B08383144}"/>
              </a:ext>
            </a:extLst>
          </p:cNvPr>
          <p:cNvSpPr txBox="1"/>
          <p:nvPr/>
        </p:nvSpPr>
        <p:spPr>
          <a:xfrm>
            <a:off x="307233" y="2799516"/>
            <a:ext cx="2295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highlight>
                  <a:srgbClr val="FFFF00"/>
                </a:highlight>
              </a:rPr>
              <a:t>Önce parantez içi</a:t>
            </a:r>
          </a:p>
          <a:p>
            <a:r>
              <a:rPr lang="tr-TR" b="1" dirty="0">
                <a:highlight>
                  <a:srgbClr val="FFFF00"/>
                </a:highlight>
              </a:rPr>
              <a:t> işlem gerçekleştirilir. 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484C85D0-4969-1342-86EE-E75A23CF178A}"/>
              </a:ext>
            </a:extLst>
          </p:cNvPr>
          <p:cNvSpPr/>
          <p:nvPr/>
        </p:nvSpPr>
        <p:spPr>
          <a:xfrm rot="5400000">
            <a:off x="4105356" y="1404901"/>
            <a:ext cx="584777" cy="2526416"/>
          </a:xfrm>
          <a:prstGeom prst="rightBrace">
            <a:avLst>
              <a:gd name="adj1" fmla="val 19664"/>
              <a:gd name="adj2" fmla="val 50000"/>
            </a:avLst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7F94AF-1A12-B643-A2D2-E79EA1B540A8}"/>
              </a:ext>
            </a:extLst>
          </p:cNvPr>
          <p:cNvSpPr txBox="1"/>
          <p:nvPr/>
        </p:nvSpPr>
        <p:spPr>
          <a:xfrm>
            <a:off x="4239010" y="3071033"/>
            <a:ext cx="372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DAAE349E-AF47-AF42-8FF0-7705F442D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149542"/>
              </p:ext>
            </p:extLst>
          </p:nvPr>
        </p:nvGraphicFramePr>
        <p:xfrm>
          <a:off x="1482559" y="3503155"/>
          <a:ext cx="4802607" cy="1435957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150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5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4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64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yayınevid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kitapadı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reyting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1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235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Y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8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3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4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222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U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10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966B3-9365-EF13-E4B8-4CF9C5FAD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271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Relational Algebra (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İlişkisel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Cebir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): 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İzdüşüm-yansıtma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(projection- </a:t>
            </a:r>
            <a:r>
              <a:rPr lang="en-US" sz="3600" i="1" dirty="0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  <a:sym typeface="Symbol" charset="2"/>
              </a:rPr>
              <a:t></a:t>
            </a:r>
            <a:r>
              <a:rPr lang="en-US" sz="2800" i="1" dirty="0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  <a:sym typeface="Symbol" charset="2"/>
              </a:rPr>
              <a:t>)</a:t>
            </a:r>
            <a:endParaRPr lang="en-US" sz="2800" b="1" kern="1200" cap="none" dirty="0">
              <a:latin typeface="Noteworthy Light" panose="02000400000000000000" pitchFamily="2" charset="77"/>
              <a:ea typeface="Noteworthy Light" panose="02000400000000000000" pitchFamily="2" charset="77"/>
              <a:cs typeface="Courier New" panose="020703090202050204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F64FE08-29BB-3C42-9F8C-8E59FF835DA6}"/>
              </a:ext>
            </a:extLst>
          </p:cNvPr>
          <p:cNvSpPr txBox="1"/>
          <p:nvPr/>
        </p:nvSpPr>
        <p:spPr>
          <a:xfrm>
            <a:off x="8793091" y="1292979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latin typeface="Comic Sans MS" charset="0"/>
                <a:ea typeface="Comic Sans MS" charset="0"/>
                <a:cs typeface="Comic Sans MS" charset="0"/>
              </a:rPr>
              <a:t>kitap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5FA1DB6-4472-534B-A238-1BB2E3BDA9F5}"/>
              </a:ext>
            </a:extLst>
          </p:cNvPr>
          <p:cNvGraphicFramePr>
            <a:graphicFrameLocks noGrp="1"/>
          </p:cNvGraphicFramePr>
          <p:nvPr/>
        </p:nvGraphicFramePr>
        <p:xfrm>
          <a:off x="6569799" y="1788288"/>
          <a:ext cx="5241994" cy="2388690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255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1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1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3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59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yayınevid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kitapadı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reyting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1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235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X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3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235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Y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8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1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3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121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T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4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9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4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222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U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10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A65F59D1-25F4-C640-AAA2-D4D9BEB9FE67}"/>
              </a:ext>
            </a:extLst>
          </p:cNvPr>
          <p:cNvSpPr/>
          <p:nvPr/>
        </p:nvSpPr>
        <p:spPr>
          <a:xfrm>
            <a:off x="985131" y="1788288"/>
            <a:ext cx="4675832" cy="5847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just"/>
            <a:r>
              <a:rPr lang="en-US" sz="3200" b="1" i="1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  <a:sym typeface="Symbol" charset="2"/>
              </a:rPr>
              <a:t> </a:t>
            </a:r>
            <a:r>
              <a:rPr lang="en-US" sz="3200" i="1" baseline="-25000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kitapid</a:t>
            </a:r>
            <a:r>
              <a:rPr lang="tr-TR" sz="3200" i="1" baseline="-250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, reyting</a:t>
            </a:r>
            <a:r>
              <a:rPr lang="tr-TR" sz="3200" i="1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 (</a:t>
            </a:r>
            <a:r>
              <a:rPr lang="en-US" sz="3200" b="1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  <a:sym typeface="Symbol" charset="2"/>
              </a:rPr>
              <a:t></a:t>
            </a:r>
            <a:r>
              <a:rPr lang="en-US" sz="3200" baseline="-25000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reyting</a:t>
            </a:r>
            <a:r>
              <a:rPr lang="en-US" sz="3200" baseline="-250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&gt;7 </a:t>
            </a:r>
            <a:r>
              <a:rPr lang="en-US" sz="32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(</a:t>
            </a:r>
            <a:r>
              <a:rPr lang="en-US" sz="32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kitap</a:t>
            </a:r>
            <a:r>
              <a:rPr lang="en-US" sz="32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)</a:t>
            </a:r>
            <a:r>
              <a:rPr lang="tr-TR" sz="3200" i="1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)</a:t>
            </a:r>
            <a:endParaRPr lang="en-US" sz="3200" dirty="0">
              <a:effectLst/>
              <a:latin typeface="Noteworthy Light" panose="02000400000000000000" pitchFamily="2" charset="77"/>
              <a:ea typeface="Noteworthy Light" panose="02000400000000000000" pitchFamily="2" charset="77"/>
              <a:cs typeface="Comic Sans MS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45B0566-E97D-044D-987A-C4D0069C2218}"/>
              </a:ext>
            </a:extLst>
          </p:cNvPr>
          <p:cNvCxnSpPr/>
          <p:nvPr/>
        </p:nvCxnSpPr>
        <p:spPr>
          <a:xfrm flipV="1">
            <a:off x="3400746" y="1428108"/>
            <a:ext cx="0" cy="5137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9B7B3EF-8BEF-3447-87FE-4DBFF1874A19}"/>
              </a:ext>
            </a:extLst>
          </p:cNvPr>
          <p:cNvCxnSpPr/>
          <p:nvPr/>
        </p:nvCxnSpPr>
        <p:spPr>
          <a:xfrm flipV="1">
            <a:off x="1260520" y="1436235"/>
            <a:ext cx="0" cy="5137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ACFADFD-2FEC-7144-A6EC-52C7BEFB55D8}"/>
              </a:ext>
            </a:extLst>
          </p:cNvPr>
          <p:cNvSpPr txBox="1"/>
          <p:nvPr/>
        </p:nvSpPr>
        <p:spPr>
          <a:xfrm>
            <a:off x="2927044" y="1010082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/>
              <a:t>selection</a:t>
            </a:r>
            <a:endParaRPr lang="tr-T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A601E2-B505-ED48-971D-C35F529E5F36}"/>
              </a:ext>
            </a:extLst>
          </p:cNvPr>
          <p:cNvSpPr txBox="1"/>
          <p:nvPr/>
        </p:nvSpPr>
        <p:spPr>
          <a:xfrm>
            <a:off x="826576" y="952235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/>
              <a:t>projection</a:t>
            </a:r>
            <a:endParaRPr lang="tr-TR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DDA0E0-E072-6D46-AC1C-312B08383144}"/>
              </a:ext>
            </a:extLst>
          </p:cNvPr>
          <p:cNvSpPr txBox="1"/>
          <p:nvPr/>
        </p:nvSpPr>
        <p:spPr>
          <a:xfrm>
            <a:off x="307233" y="2799516"/>
            <a:ext cx="2295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highlight>
                  <a:srgbClr val="FFFF00"/>
                </a:highlight>
              </a:rPr>
              <a:t>Önce parantez içi</a:t>
            </a:r>
          </a:p>
          <a:p>
            <a:r>
              <a:rPr lang="tr-TR" b="1" dirty="0">
                <a:highlight>
                  <a:srgbClr val="FFFF00"/>
                </a:highlight>
              </a:rPr>
              <a:t> işlem gerçekleştirilir. 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484C85D0-4969-1342-86EE-E75A23CF178A}"/>
              </a:ext>
            </a:extLst>
          </p:cNvPr>
          <p:cNvSpPr/>
          <p:nvPr/>
        </p:nvSpPr>
        <p:spPr>
          <a:xfrm rot="5400000">
            <a:off x="4105356" y="1404901"/>
            <a:ext cx="584777" cy="2526416"/>
          </a:xfrm>
          <a:prstGeom prst="rightBrace">
            <a:avLst>
              <a:gd name="adj1" fmla="val 19664"/>
              <a:gd name="adj2" fmla="val 50000"/>
            </a:avLst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7F94AF-1A12-B643-A2D2-E79EA1B540A8}"/>
              </a:ext>
            </a:extLst>
          </p:cNvPr>
          <p:cNvSpPr txBox="1"/>
          <p:nvPr/>
        </p:nvSpPr>
        <p:spPr>
          <a:xfrm>
            <a:off x="4239010" y="3071033"/>
            <a:ext cx="372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DAAE349E-AF47-AF42-8FF0-7705F442D6D6}"/>
              </a:ext>
            </a:extLst>
          </p:cNvPr>
          <p:cNvGraphicFramePr>
            <a:graphicFrameLocks noGrp="1"/>
          </p:cNvGraphicFramePr>
          <p:nvPr/>
        </p:nvGraphicFramePr>
        <p:xfrm>
          <a:off x="1482559" y="3503155"/>
          <a:ext cx="4802607" cy="1435957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150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5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4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64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yayınevid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kitapadı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reyting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1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235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Y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8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3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4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222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U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10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D79F1142-E53A-F941-8993-7D18E55F7EF9}"/>
              </a:ext>
            </a:extLst>
          </p:cNvPr>
          <p:cNvSpPr txBox="1"/>
          <p:nvPr/>
        </p:nvSpPr>
        <p:spPr>
          <a:xfrm>
            <a:off x="4084849" y="5663252"/>
            <a:ext cx="372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165D8268-16AB-6E43-A35A-3D8D9E043266}"/>
              </a:ext>
            </a:extLst>
          </p:cNvPr>
          <p:cNvSpPr/>
          <p:nvPr/>
        </p:nvSpPr>
        <p:spPr>
          <a:xfrm rot="5400000">
            <a:off x="3612664" y="4166684"/>
            <a:ext cx="584777" cy="2526416"/>
          </a:xfrm>
          <a:prstGeom prst="rightBrace">
            <a:avLst>
              <a:gd name="adj1" fmla="val 19664"/>
              <a:gd name="adj2" fmla="val 50000"/>
            </a:avLst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EADBC9-6789-304C-8917-681CED470484}"/>
              </a:ext>
            </a:extLst>
          </p:cNvPr>
          <p:cNvSpPr/>
          <p:nvPr/>
        </p:nvSpPr>
        <p:spPr>
          <a:xfrm>
            <a:off x="1035051" y="6046949"/>
            <a:ext cx="3783985" cy="5847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just"/>
            <a:r>
              <a:rPr lang="en-US" sz="3200" b="1" i="1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  <a:sym typeface="Symbol" charset="2"/>
              </a:rPr>
              <a:t> </a:t>
            </a:r>
            <a:r>
              <a:rPr lang="en-US" sz="3200" i="1" baseline="-25000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kitapid</a:t>
            </a:r>
            <a:r>
              <a:rPr lang="tr-TR" sz="3200" i="1" baseline="-250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, reyting</a:t>
            </a:r>
            <a:r>
              <a:rPr lang="tr-TR" sz="3200" i="1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 (</a:t>
            </a:r>
            <a:r>
              <a:rPr lang="tr-TR" sz="3200" i="1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yenitablo</a:t>
            </a:r>
            <a:r>
              <a:rPr lang="tr-TR" sz="3200" i="1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)</a:t>
            </a:r>
            <a:endParaRPr lang="en-US" sz="3200" dirty="0">
              <a:effectLst/>
              <a:latin typeface="Noteworthy Light" panose="02000400000000000000" pitchFamily="2" charset="77"/>
              <a:ea typeface="Noteworthy Light" panose="02000400000000000000" pitchFamily="2" charset="77"/>
              <a:cs typeface="Comic Sans MS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66BDDB-1575-EF48-B691-A494177A8E4E}"/>
              </a:ext>
            </a:extLst>
          </p:cNvPr>
          <p:cNvSpPr txBox="1"/>
          <p:nvPr/>
        </p:nvSpPr>
        <p:spPr>
          <a:xfrm>
            <a:off x="8012803" y="6046949"/>
            <a:ext cx="780288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800" b="1" dirty="0"/>
              <a:t>?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C28A37E-2763-384E-9778-6254E1B4B467}"/>
              </a:ext>
            </a:extLst>
          </p:cNvPr>
          <p:cNvCxnSpPr>
            <a:cxnSpLocks/>
          </p:cNvCxnSpPr>
          <p:nvPr/>
        </p:nvCxnSpPr>
        <p:spPr>
          <a:xfrm>
            <a:off x="4957790" y="6361626"/>
            <a:ext cx="1138210" cy="0"/>
          </a:xfrm>
          <a:prstGeom prst="straightConnector1">
            <a:avLst/>
          </a:prstGeom>
          <a:ln w="444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ultiply 5">
            <a:extLst>
              <a:ext uri="{FF2B5EF4-FFF2-40B4-BE49-F238E27FC236}">
                <a16:creationId xmlns:a16="http://schemas.microsoft.com/office/drawing/2014/main" id="{74BF442D-A075-D345-A969-2B8F723A82E6}"/>
              </a:ext>
            </a:extLst>
          </p:cNvPr>
          <p:cNvSpPr/>
          <p:nvPr/>
        </p:nvSpPr>
        <p:spPr>
          <a:xfrm>
            <a:off x="7054318" y="-292909"/>
            <a:ext cx="4421276" cy="650681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A4DCC96-ED6B-BDB7-57B4-C7597F8DF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863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Relational Algebra (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İlişkisel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Cebir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): 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İzdüşüm-yansıtma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(projection- </a:t>
            </a:r>
            <a:r>
              <a:rPr lang="en-US" sz="3600" i="1" dirty="0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  <a:sym typeface="Symbol" charset="2"/>
              </a:rPr>
              <a:t></a:t>
            </a:r>
            <a:r>
              <a:rPr lang="en-US" sz="2800" i="1" dirty="0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  <a:sym typeface="Symbol" charset="2"/>
              </a:rPr>
              <a:t>)</a:t>
            </a:r>
            <a:endParaRPr lang="en-US" sz="2800" b="1" kern="1200" cap="none" dirty="0">
              <a:latin typeface="Noteworthy Light" panose="02000400000000000000" pitchFamily="2" charset="77"/>
              <a:ea typeface="Noteworthy Light" panose="02000400000000000000" pitchFamily="2" charset="77"/>
              <a:cs typeface="Courier New" panose="020703090202050204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F64FE08-29BB-3C42-9F8C-8E59FF835DA6}"/>
              </a:ext>
            </a:extLst>
          </p:cNvPr>
          <p:cNvSpPr txBox="1"/>
          <p:nvPr/>
        </p:nvSpPr>
        <p:spPr>
          <a:xfrm>
            <a:off x="8793091" y="1292979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latin typeface="Comic Sans MS" charset="0"/>
                <a:ea typeface="Comic Sans MS" charset="0"/>
                <a:cs typeface="Comic Sans MS" charset="0"/>
              </a:rPr>
              <a:t>kitap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5FA1DB6-4472-534B-A238-1BB2E3BDA9F5}"/>
              </a:ext>
            </a:extLst>
          </p:cNvPr>
          <p:cNvGraphicFramePr>
            <a:graphicFrameLocks noGrp="1"/>
          </p:cNvGraphicFramePr>
          <p:nvPr/>
        </p:nvGraphicFramePr>
        <p:xfrm>
          <a:off x="6569799" y="1788288"/>
          <a:ext cx="5241994" cy="2388690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255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1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1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3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59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yayınevid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kitapadı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reyting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1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235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X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3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235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Y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8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1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3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121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T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4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9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4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222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U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10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A65F59D1-25F4-C640-AAA2-D4D9BEB9FE67}"/>
              </a:ext>
            </a:extLst>
          </p:cNvPr>
          <p:cNvSpPr/>
          <p:nvPr/>
        </p:nvSpPr>
        <p:spPr>
          <a:xfrm>
            <a:off x="985131" y="1788288"/>
            <a:ext cx="4675832" cy="5847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just"/>
            <a:r>
              <a:rPr lang="en-US" sz="3200" b="1" i="1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  <a:sym typeface="Symbol" charset="2"/>
              </a:rPr>
              <a:t> </a:t>
            </a:r>
            <a:r>
              <a:rPr lang="en-US" sz="3200" i="1" baseline="-25000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kitapid</a:t>
            </a:r>
            <a:r>
              <a:rPr lang="tr-TR" sz="3200" i="1" baseline="-250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, reyting</a:t>
            </a:r>
            <a:r>
              <a:rPr lang="tr-TR" sz="3200" i="1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 (</a:t>
            </a:r>
            <a:r>
              <a:rPr lang="en-US" sz="3200" b="1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  <a:sym typeface="Symbol" charset="2"/>
              </a:rPr>
              <a:t></a:t>
            </a:r>
            <a:r>
              <a:rPr lang="en-US" sz="3200" baseline="-25000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reyting</a:t>
            </a:r>
            <a:r>
              <a:rPr lang="en-US" sz="3200" baseline="-250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&gt;7 </a:t>
            </a:r>
            <a:r>
              <a:rPr lang="en-US" sz="32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(</a:t>
            </a:r>
            <a:r>
              <a:rPr lang="en-US" sz="32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kitap</a:t>
            </a:r>
            <a:r>
              <a:rPr lang="en-US" sz="32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)</a:t>
            </a:r>
            <a:r>
              <a:rPr lang="tr-TR" sz="3200" i="1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)</a:t>
            </a:r>
            <a:endParaRPr lang="en-US" sz="3200" dirty="0">
              <a:effectLst/>
              <a:latin typeface="Noteworthy Light" panose="02000400000000000000" pitchFamily="2" charset="77"/>
              <a:ea typeface="Noteworthy Light" panose="02000400000000000000" pitchFamily="2" charset="77"/>
              <a:cs typeface="Comic Sans MS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45B0566-E97D-044D-987A-C4D0069C2218}"/>
              </a:ext>
            </a:extLst>
          </p:cNvPr>
          <p:cNvCxnSpPr/>
          <p:nvPr/>
        </p:nvCxnSpPr>
        <p:spPr>
          <a:xfrm flipV="1">
            <a:off x="3400746" y="1428108"/>
            <a:ext cx="0" cy="5137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9B7B3EF-8BEF-3447-87FE-4DBFF1874A19}"/>
              </a:ext>
            </a:extLst>
          </p:cNvPr>
          <p:cNvCxnSpPr/>
          <p:nvPr/>
        </p:nvCxnSpPr>
        <p:spPr>
          <a:xfrm flipV="1">
            <a:off x="1260520" y="1436235"/>
            <a:ext cx="0" cy="5137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ACFADFD-2FEC-7144-A6EC-52C7BEFB55D8}"/>
              </a:ext>
            </a:extLst>
          </p:cNvPr>
          <p:cNvSpPr txBox="1"/>
          <p:nvPr/>
        </p:nvSpPr>
        <p:spPr>
          <a:xfrm>
            <a:off x="2927044" y="1010082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/>
              <a:t>selection</a:t>
            </a:r>
            <a:endParaRPr lang="tr-T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A601E2-B505-ED48-971D-C35F529E5F36}"/>
              </a:ext>
            </a:extLst>
          </p:cNvPr>
          <p:cNvSpPr txBox="1"/>
          <p:nvPr/>
        </p:nvSpPr>
        <p:spPr>
          <a:xfrm>
            <a:off x="826576" y="952235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/>
              <a:t>projection</a:t>
            </a:r>
            <a:endParaRPr lang="tr-TR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DDA0E0-E072-6D46-AC1C-312B08383144}"/>
              </a:ext>
            </a:extLst>
          </p:cNvPr>
          <p:cNvSpPr txBox="1"/>
          <p:nvPr/>
        </p:nvSpPr>
        <p:spPr>
          <a:xfrm>
            <a:off x="307233" y="2799516"/>
            <a:ext cx="2295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highlight>
                  <a:srgbClr val="FFFF00"/>
                </a:highlight>
              </a:rPr>
              <a:t>Önce parantez içi</a:t>
            </a:r>
          </a:p>
          <a:p>
            <a:r>
              <a:rPr lang="tr-TR" b="1" dirty="0">
                <a:highlight>
                  <a:srgbClr val="FFFF00"/>
                </a:highlight>
              </a:rPr>
              <a:t> işlem gerçekleştirilir. 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484C85D0-4969-1342-86EE-E75A23CF178A}"/>
              </a:ext>
            </a:extLst>
          </p:cNvPr>
          <p:cNvSpPr/>
          <p:nvPr/>
        </p:nvSpPr>
        <p:spPr>
          <a:xfrm rot="5400000">
            <a:off x="4105356" y="1404901"/>
            <a:ext cx="584777" cy="2526416"/>
          </a:xfrm>
          <a:prstGeom prst="rightBrace">
            <a:avLst>
              <a:gd name="adj1" fmla="val 19664"/>
              <a:gd name="adj2" fmla="val 50000"/>
            </a:avLst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7F94AF-1A12-B643-A2D2-E79EA1B540A8}"/>
              </a:ext>
            </a:extLst>
          </p:cNvPr>
          <p:cNvSpPr txBox="1"/>
          <p:nvPr/>
        </p:nvSpPr>
        <p:spPr>
          <a:xfrm>
            <a:off x="4239010" y="3071033"/>
            <a:ext cx="372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DAAE349E-AF47-AF42-8FF0-7705F442D6D6}"/>
              </a:ext>
            </a:extLst>
          </p:cNvPr>
          <p:cNvGraphicFramePr>
            <a:graphicFrameLocks noGrp="1"/>
          </p:cNvGraphicFramePr>
          <p:nvPr/>
        </p:nvGraphicFramePr>
        <p:xfrm>
          <a:off x="1482559" y="3503155"/>
          <a:ext cx="4802607" cy="1435957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150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5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4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64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yayınevid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kitapadı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reyting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1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235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Y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8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3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4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222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U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10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D79F1142-E53A-F941-8993-7D18E55F7EF9}"/>
              </a:ext>
            </a:extLst>
          </p:cNvPr>
          <p:cNvSpPr txBox="1"/>
          <p:nvPr/>
        </p:nvSpPr>
        <p:spPr>
          <a:xfrm>
            <a:off x="4084849" y="5663252"/>
            <a:ext cx="372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165D8268-16AB-6E43-A35A-3D8D9E043266}"/>
              </a:ext>
            </a:extLst>
          </p:cNvPr>
          <p:cNvSpPr/>
          <p:nvPr/>
        </p:nvSpPr>
        <p:spPr>
          <a:xfrm rot="5400000">
            <a:off x="3612664" y="4166684"/>
            <a:ext cx="584777" cy="2526416"/>
          </a:xfrm>
          <a:prstGeom prst="rightBrace">
            <a:avLst>
              <a:gd name="adj1" fmla="val 19664"/>
              <a:gd name="adj2" fmla="val 50000"/>
            </a:avLst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EADBC9-6789-304C-8917-681CED470484}"/>
              </a:ext>
            </a:extLst>
          </p:cNvPr>
          <p:cNvSpPr/>
          <p:nvPr/>
        </p:nvSpPr>
        <p:spPr>
          <a:xfrm>
            <a:off x="1035051" y="6046949"/>
            <a:ext cx="3783985" cy="5847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just"/>
            <a:r>
              <a:rPr lang="en-US" sz="3200" b="1" i="1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  <a:sym typeface="Symbol" charset="2"/>
              </a:rPr>
              <a:t> </a:t>
            </a:r>
            <a:r>
              <a:rPr lang="en-US" sz="3200" i="1" baseline="-25000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kitapid</a:t>
            </a:r>
            <a:r>
              <a:rPr lang="tr-TR" sz="3200" i="1" baseline="-250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, reyting</a:t>
            </a:r>
            <a:r>
              <a:rPr lang="tr-TR" sz="3200" i="1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 (</a:t>
            </a:r>
            <a:r>
              <a:rPr lang="tr-TR" sz="3200" i="1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yenitablo</a:t>
            </a:r>
            <a:r>
              <a:rPr lang="tr-TR" sz="3200" i="1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)</a:t>
            </a:r>
            <a:endParaRPr lang="en-US" sz="3200" dirty="0">
              <a:effectLst/>
              <a:latin typeface="Noteworthy Light" panose="02000400000000000000" pitchFamily="2" charset="77"/>
              <a:ea typeface="Noteworthy Light" panose="02000400000000000000" pitchFamily="2" charset="77"/>
              <a:cs typeface="Comic Sans MS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C28A37E-2763-384E-9778-6254E1B4B467}"/>
              </a:ext>
            </a:extLst>
          </p:cNvPr>
          <p:cNvCxnSpPr>
            <a:cxnSpLocks/>
          </p:cNvCxnSpPr>
          <p:nvPr/>
        </p:nvCxnSpPr>
        <p:spPr>
          <a:xfrm>
            <a:off x="4957790" y="6361626"/>
            <a:ext cx="1138210" cy="0"/>
          </a:xfrm>
          <a:prstGeom prst="straightConnector1">
            <a:avLst/>
          </a:prstGeom>
          <a:ln w="444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59D5F64-FBEE-3442-98F8-1C2A30500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489994"/>
              </p:ext>
            </p:extLst>
          </p:nvPr>
        </p:nvGraphicFramePr>
        <p:xfrm>
          <a:off x="6561616" y="5307284"/>
          <a:ext cx="3712367" cy="1208998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2004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8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939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reyting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5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5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4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10</a:t>
                      </a:r>
                      <a:endParaRPr lang="en-US" sz="2000" dirty="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" name="Multiply 26">
            <a:extLst>
              <a:ext uri="{FF2B5EF4-FFF2-40B4-BE49-F238E27FC236}">
                <a16:creationId xmlns:a16="http://schemas.microsoft.com/office/drawing/2014/main" id="{0FAA8B85-A2AA-DB45-B498-98BE4C7D79D7}"/>
              </a:ext>
            </a:extLst>
          </p:cNvPr>
          <p:cNvSpPr/>
          <p:nvPr/>
        </p:nvSpPr>
        <p:spPr>
          <a:xfrm>
            <a:off x="7054318" y="-292909"/>
            <a:ext cx="4421276" cy="650681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3D658-9E80-DD7F-AD49-7462CA6D3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980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Relational Algebra (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İlişkisel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Cebir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): 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Kartezyen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Çarpımı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 (</a:t>
            </a:r>
            <a:r>
              <a:rPr lang="en-US" sz="2800" u="sng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Cross-product-</a:t>
            </a:r>
            <a:r>
              <a:rPr lang="en-US" sz="2800" i="1" u="sng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  <a:sym typeface="Symbol" charset="2"/>
              </a:rPr>
              <a:t></a:t>
            </a:r>
            <a:r>
              <a:rPr lang="en-US" sz="2800" u="sng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800" i="1" dirty="0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  <a:sym typeface="Symbol" charset="2"/>
              </a:rPr>
              <a:t>)</a:t>
            </a:r>
            <a:endParaRPr lang="en-US" sz="2800" b="1" kern="1200" cap="none" dirty="0">
              <a:latin typeface="Noteworthy Light" panose="02000400000000000000" pitchFamily="2" charset="77"/>
              <a:ea typeface="Noteworthy Light" panose="02000400000000000000" pitchFamily="2" charset="77"/>
              <a:cs typeface="Courier New" panose="020703090202050204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37495B8-601E-BF4B-BBE6-561103FA5EE7}"/>
              </a:ext>
            </a:extLst>
          </p:cNvPr>
          <p:cNvSpPr txBox="1"/>
          <p:nvPr/>
        </p:nvSpPr>
        <p:spPr>
          <a:xfrm>
            <a:off x="8571325" y="828581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latin typeface="Comic Sans MS" charset="0"/>
                <a:ea typeface="Comic Sans MS" charset="0"/>
                <a:cs typeface="Comic Sans MS" charset="0"/>
              </a:rPr>
              <a:t>kitap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31D986-0DB8-B24B-B97B-CE891BD77CB0}"/>
              </a:ext>
            </a:extLst>
          </p:cNvPr>
          <p:cNvSpPr txBox="1"/>
          <p:nvPr/>
        </p:nvSpPr>
        <p:spPr>
          <a:xfrm>
            <a:off x="8489097" y="4264249"/>
            <a:ext cx="952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latin typeface="Comic Sans MS" charset="0"/>
                <a:ea typeface="Comic Sans MS" charset="0"/>
                <a:cs typeface="Comic Sans MS" charset="0"/>
              </a:rPr>
              <a:t>kitap2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D439516-B7EC-294C-8FDD-CE94AECD0AE1}"/>
              </a:ext>
            </a:extLst>
          </p:cNvPr>
          <p:cNvGraphicFramePr>
            <a:graphicFrameLocks noGrp="1"/>
          </p:cNvGraphicFramePr>
          <p:nvPr/>
        </p:nvGraphicFramePr>
        <p:xfrm>
          <a:off x="6348034" y="1263211"/>
          <a:ext cx="5241994" cy="2388690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255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1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1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3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59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yayınevid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kitapadı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reyting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1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235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X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3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235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Y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8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1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3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121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T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4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9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4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222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U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10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06BC807-0901-2A42-9824-41BF8E25E5E8}"/>
              </a:ext>
            </a:extLst>
          </p:cNvPr>
          <p:cNvGraphicFramePr>
            <a:graphicFrameLocks noGrp="1"/>
          </p:cNvGraphicFramePr>
          <p:nvPr/>
        </p:nvGraphicFramePr>
        <p:xfrm>
          <a:off x="6348034" y="4666305"/>
          <a:ext cx="5185798" cy="1688099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241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27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yayınevid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kitapadı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reyting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4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235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X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4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8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121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M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10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4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567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S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8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06E5E9C1-766F-5948-9A75-00CAE58F0799}"/>
              </a:ext>
            </a:extLst>
          </p:cNvPr>
          <p:cNvSpPr txBox="1"/>
          <p:nvPr/>
        </p:nvSpPr>
        <p:spPr>
          <a:xfrm>
            <a:off x="603619" y="1193144"/>
            <a:ext cx="45332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Her bir tablonun satırı diğer tablonun satırları ile çarpılacaktır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3916A0-1979-8A48-A081-7DAF8C5AE6BC}"/>
              </a:ext>
            </a:extLst>
          </p:cNvPr>
          <p:cNvSpPr/>
          <p:nvPr/>
        </p:nvSpPr>
        <p:spPr>
          <a:xfrm>
            <a:off x="557181" y="2602256"/>
            <a:ext cx="496328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Symbol" charset="2"/>
              <a:buChar char="r"/>
            </a:pPr>
            <a:r>
              <a:rPr lang="en-US" sz="3200" dirty="0">
                <a:latin typeface="Calibri" charset="0"/>
                <a:ea typeface="Calibri" charset="0"/>
              </a:rPr>
              <a:t>( C( 1→</a:t>
            </a:r>
            <a:r>
              <a:rPr lang="en-US" b="1" dirty="0">
                <a:solidFill>
                  <a:srgbClr val="000000"/>
                </a:solidFill>
                <a:latin typeface="Helvetica" charset="0"/>
                <a:ea typeface="Calibri" charset="0"/>
              </a:rPr>
              <a:t> kitapid</a:t>
            </a:r>
            <a:r>
              <a:rPr lang="en-US" sz="3200" dirty="0">
                <a:latin typeface="Calibri" charset="0"/>
                <a:ea typeface="Calibri" charset="0"/>
              </a:rPr>
              <a:t>1,                2→</a:t>
            </a:r>
            <a:r>
              <a:rPr lang="en-US" b="1" dirty="0">
                <a:solidFill>
                  <a:srgbClr val="000000"/>
                </a:solidFill>
                <a:latin typeface="Helvetica" charset="0"/>
                <a:ea typeface="Calibri" charset="0"/>
              </a:rPr>
              <a:t> yayınevid1</a:t>
            </a:r>
            <a:r>
              <a:rPr lang="en-US" sz="3200" dirty="0">
                <a:latin typeface="Calibri" charset="0"/>
                <a:ea typeface="Calibri" charset="0"/>
              </a:rPr>
              <a:t>,                     3→</a:t>
            </a:r>
            <a:r>
              <a:rPr lang="en-US" b="1" dirty="0">
                <a:solidFill>
                  <a:srgbClr val="000000"/>
                </a:solidFill>
                <a:latin typeface="Helvetica" charset="0"/>
                <a:ea typeface="Calibri" charset="0"/>
              </a:rPr>
              <a:t> kitapadı1</a:t>
            </a:r>
            <a:r>
              <a:rPr lang="en-US" sz="3200" dirty="0">
                <a:latin typeface="Calibri" charset="0"/>
                <a:ea typeface="Calibri" charset="0"/>
              </a:rPr>
              <a:t>,                         4→</a:t>
            </a:r>
            <a:r>
              <a:rPr lang="en-US" b="1" dirty="0">
                <a:solidFill>
                  <a:srgbClr val="000000"/>
                </a:solidFill>
                <a:latin typeface="Helvetica" charset="0"/>
                <a:ea typeface="Calibri" charset="0"/>
              </a:rPr>
              <a:t> reyting1</a:t>
            </a:r>
            <a:r>
              <a:rPr lang="en-US" sz="3200" dirty="0">
                <a:latin typeface="Calibri" charset="0"/>
                <a:ea typeface="Calibri" charset="0"/>
              </a:rPr>
              <a:t>), </a:t>
            </a:r>
            <a:r>
              <a:rPr lang="en-US" sz="3200" dirty="0" err="1">
                <a:latin typeface="Calibri" charset="0"/>
                <a:ea typeface="Calibri" charset="0"/>
              </a:rPr>
              <a:t>kitap</a:t>
            </a:r>
            <a:r>
              <a:rPr lang="en-US" sz="3200" dirty="0">
                <a:latin typeface="Calibri" charset="0"/>
                <a:ea typeface="Calibri" charset="0"/>
              </a:rPr>
              <a:t> </a:t>
            </a:r>
            <a:r>
              <a:rPr lang="en-US" sz="3200" dirty="0" err="1">
                <a:latin typeface="Calibri" charset="0"/>
                <a:ea typeface="Calibri" charset="0"/>
              </a:rPr>
              <a:t>χ</a:t>
            </a:r>
            <a:r>
              <a:rPr lang="en-US" sz="3200" dirty="0">
                <a:latin typeface="Calibri" charset="0"/>
                <a:ea typeface="Calibri" charset="0"/>
              </a:rPr>
              <a:t> kitap2 )</a:t>
            </a:r>
            <a:endParaRPr lang="en-US" sz="3200" dirty="0">
              <a:effectLst/>
              <a:latin typeface="Times New Roman" charset="0"/>
              <a:ea typeface="Calibri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E7C4F10-1862-DA4D-ADA6-97F590E4D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974" y="4666305"/>
            <a:ext cx="4710855" cy="28725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(renaming- </a:t>
            </a:r>
            <a:r>
              <a:rPr lang="en-US" dirty="0">
                <a:latin typeface="Noteworthy Light" panose="02000400000000000000" pitchFamily="2" charset="77"/>
                <a:ea typeface="Noteworthy Light" panose="02000400000000000000" pitchFamily="2" charset="77"/>
                <a:sym typeface="Symbol" charset="2"/>
              </a:rPr>
              <a:t></a:t>
            </a:r>
            <a:r>
              <a:rPr lang="en-US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): </a:t>
            </a:r>
            <a:r>
              <a:rPr lang="en-US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Alanların</a:t>
            </a:r>
            <a:r>
              <a:rPr lang="en-US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US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adlarını</a:t>
            </a:r>
            <a:r>
              <a:rPr lang="en-US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US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yeniden</a:t>
            </a:r>
            <a:r>
              <a:rPr lang="en-US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US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belirlemeyi</a:t>
            </a:r>
            <a:r>
              <a:rPr lang="en-US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US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sağlar</a:t>
            </a:r>
            <a:r>
              <a:rPr lang="en-US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. </a:t>
            </a:r>
            <a:endParaRPr lang="en-US" dirty="0">
              <a:latin typeface="Noteworthy Light" panose="02000400000000000000" pitchFamily="2" charset="77"/>
              <a:ea typeface="Noteworthy Light" panose="02000400000000000000" pitchFamily="2" charset="77"/>
              <a:cs typeface="Comic Sans MS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D5AA55-CE17-FC93-16EB-75309BD10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99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Relational Algebra (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İlişkisel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Cebir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59157E9-657B-BE4E-A3BC-535BBB299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685" y="2936885"/>
            <a:ext cx="10657113" cy="3505639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2400" dirty="0" err="1">
                <a:highlight>
                  <a:srgbClr val="00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İlişkisel</a:t>
            </a:r>
            <a:r>
              <a:rPr lang="en-US" sz="2400" dirty="0">
                <a:highlight>
                  <a:srgbClr val="00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highlight>
                  <a:srgbClr val="00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operatorleri</a:t>
            </a:r>
            <a:r>
              <a:rPr lang="en-US" sz="2400" dirty="0">
                <a:highlight>
                  <a:srgbClr val="00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highlight>
                  <a:srgbClr val="00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kullanarak</a:t>
            </a:r>
            <a:r>
              <a:rPr lang="en-US" sz="2400" dirty="0">
                <a:highlight>
                  <a:srgbClr val="00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relation (</a:t>
            </a:r>
            <a:r>
              <a:rPr lang="en-US" sz="2400" dirty="0" err="1"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tablo</a:t>
            </a:r>
            <a:r>
              <a:rPr lang="en-US" sz="2400" dirty="0"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) </a:t>
            </a:r>
            <a:r>
              <a:rPr lang="en-US" sz="2400" dirty="0" err="1"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içeriğini</a:t>
            </a:r>
            <a:r>
              <a:rPr lang="en-US" sz="2400" dirty="0"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 </a:t>
            </a:r>
            <a:r>
              <a:rPr lang="en-US" sz="2400" dirty="0" err="1"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işlemenin</a:t>
            </a:r>
            <a:r>
              <a:rPr lang="en-US" sz="2400" dirty="0"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 </a:t>
            </a:r>
            <a:r>
              <a:rPr lang="en-US" sz="2400" dirty="0" err="1">
                <a:highlight>
                  <a:srgbClr val="00FFFF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teorik</a:t>
            </a:r>
            <a:r>
              <a:rPr lang="en-US" sz="2400" dirty="0">
                <a:highlight>
                  <a:srgbClr val="00FFFF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highlight>
                  <a:srgbClr val="00FFFF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yolunu</a:t>
            </a:r>
            <a:r>
              <a:rPr lang="en-US" sz="2400" dirty="0">
                <a:highlight>
                  <a:srgbClr val="00FFFF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highlight>
                  <a:srgbClr val="00FFFF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tanımlar</a:t>
            </a:r>
            <a:r>
              <a:rPr lang="en-US" sz="2400" dirty="0">
                <a:highlight>
                  <a:srgbClr val="00FFFF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İlişkisel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veri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modelinde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bulunan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bir </a:t>
            </a:r>
            <a:r>
              <a:rPr lang="en-US" sz="2400" b="1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biçimsel</a:t>
            </a:r>
            <a:r>
              <a:rPr lang="en-US" sz="2400" b="1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b="1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sorgulama</a:t>
            </a:r>
            <a:r>
              <a:rPr lang="en-US" sz="2400" b="1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b="1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dilidir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. 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İlişkisel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cebir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sorguları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b="1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işlemsel</a:t>
            </a:r>
            <a:r>
              <a:rPr lang="en-US" sz="2400" b="1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b="1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operatörlerden</a:t>
            </a:r>
            <a:r>
              <a:rPr lang="en-US" sz="2400" b="1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oluşmaktadır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. 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Tablolara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üzerinde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gerçekleştirlen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sorgulama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işlemlerinin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matematiksel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tanımını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içerir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. 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endParaRPr lang="en-US" sz="2400" dirty="0">
              <a:latin typeface="Noteworthy Light" panose="02000400000000000000" pitchFamily="2" charset="77"/>
              <a:ea typeface="Noteworthy Light" panose="02000400000000000000" pitchFamily="2" charset="77"/>
              <a:cs typeface="Comic Sans MS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CDFDBA-123F-0749-A76F-B1F02F4C9D02}"/>
              </a:ext>
            </a:extLst>
          </p:cNvPr>
          <p:cNvSpPr txBox="1"/>
          <p:nvPr/>
        </p:nvSpPr>
        <p:spPr>
          <a:xfrm>
            <a:off x="2330276" y="1279115"/>
            <a:ext cx="64182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dirty="0">
                <a:highlight>
                  <a:srgbClr val="00FFFF"/>
                </a:highlight>
                <a:ea typeface="ＭＳ Ｐゴシック" panose="020B0600070205080204" pitchFamily="34" charset="-128"/>
              </a:rPr>
              <a:t>Defines theoretical way of 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		</a:t>
            </a:r>
            <a:r>
              <a:rPr lang="en-US" altLang="en-US" sz="2400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manipulating table contents 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						</a:t>
            </a:r>
            <a:r>
              <a:rPr lang="en-US" altLang="en-US" sz="2400" dirty="0">
                <a:highlight>
                  <a:srgbClr val="00FF00"/>
                </a:highlight>
                <a:ea typeface="ＭＳ Ｐゴシック" panose="020B0600070205080204" pitchFamily="34" charset="-128"/>
              </a:rPr>
              <a:t>using relational operators</a:t>
            </a:r>
            <a:endParaRPr lang="tr-TR" sz="2400" dirty="0">
              <a:highlight>
                <a:srgbClr val="00FF00"/>
              </a:highlight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653D55-E882-2B72-561E-DA8A59BF2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888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Relational Algebra (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İlişkisel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Cebir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): 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Kartezyen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Çarpımı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 (</a:t>
            </a:r>
            <a:r>
              <a:rPr lang="en-US" sz="2800" u="sng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Cross-product-</a:t>
            </a:r>
            <a:r>
              <a:rPr lang="en-US" sz="2800" i="1" u="sng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  <a:sym typeface="Symbol" charset="2"/>
              </a:rPr>
              <a:t></a:t>
            </a:r>
            <a:r>
              <a:rPr lang="en-US" sz="2800" u="sng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800" i="1" dirty="0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  <a:sym typeface="Symbol" charset="2"/>
              </a:rPr>
              <a:t>)</a:t>
            </a:r>
            <a:endParaRPr lang="en-US" sz="2800" b="1" kern="1200" cap="none" dirty="0">
              <a:latin typeface="Noteworthy Light" panose="02000400000000000000" pitchFamily="2" charset="77"/>
              <a:ea typeface="Noteworthy Light" panose="02000400000000000000" pitchFamily="2" charset="77"/>
              <a:cs typeface="Courier New" panose="020703090202050204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6E5E9C1-766F-5948-9A75-00CAE58F0799}"/>
              </a:ext>
            </a:extLst>
          </p:cNvPr>
          <p:cNvSpPr txBox="1"/>
          <p:nvPr/>
        </p:nvSpPr>
        <p:spPr>
          <a:xfrm>
            <a:off x="557179" y="740106"/>
            <a:ext cx="10784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Her bir tablonun satırı diğer tablonun satırları ile çarpılacaktır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E7C4F10-1862-DA4D-ADA6-97F590E4D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0961" y="5937871"/>
            <a:ext cx="10784877" cy="198173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(renaming- </a:t>
            </a:r>
            <a:r>
              <a:rPr lang="en-US" dirty="0">
                <a:latin typeface="Noteworthy Light" panose="02000400000000000000" pitchFamily="2" charset="77"/>
                <a:ea typeface="Noteworthy Light" panose="02000400000000000000" pitchFamily="2" charset="77"/>
                <a:sym typeface="Symbol" charset="2"/>
              </a:rPr>
              <a:t></a:t>
            </a:r>
            <a:r>
              <a:rPr lang="en-US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): Alan </a:t>
            </a:r>
            <a:r>
              <a:rPr lang="en-US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adlarını</a:t>
            </a:r>
            <a:r>
              <a:rPr lang="en-US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US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değiştirmeyi</a:t>
            </a:r>
            <a:r>
              <a:rPr lang="en-US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US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gerçekleştirir</a:t>
            </a:r>
            <a:r>
              <a:rPr lang="en-US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. </a:t>
            </a:r>
            <a:endParaRPr lang="en-US" dirty="0">
              <a:latin typeface="Noteworthy Light" panose="02000400000000000000" pitchFamily="2" charset="77"/>
              <a:ea typeface="Noteworthy Light" panose="02000400000000000000" pitchFamily="2" charset="77"/>
              <a:cs typeface="Comic Sans MS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6A0FEC-4006-804F-9BB6-21688116DE04}"/>
              </a:ext>
            </a:extLst>
          </p:cNvPr>
          <p:cNvSpPr/>
          <p:nvPr/>
        </p:nvSpPr>
        <p:spPr>
          <a:xfrm>
            <a:off x="290521" y="1329142"/>
            <a:ext cx="116376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Symbol" charset="2"/>
              <a:buChar char="r"/>
            </a:pPr>
            <a:r>
              <a:rPr lang="en-US" sz="3200" dirty="0">
                <a:latin typeface="Calibri" charset="0"/>
                <a:ea typeface="Calibri" charset="0"/>
              </a:rPr>
              <a:t>( C( 1→</a:t>
            </a:r>
            <a:r>
              <a:rPr lang="en-US" b="1" dirty="0">
                <a:solidFill>
                  <a:srgbClr val="000000"/>
                </a:solidFill>
                <a:latin typeface="Helvetica" charset="0"/>
                <a:ea typeface="Calibri" charset="0"/>
              </a:rPr>
              <a:t> kitapid</a:t>
            </a:r>
            <a:r>
              <a:rPr lang="en-US" sz="3200" dirty="0">
                <a:latin typeface="Calibri" charset="0"/>
                <a:ea typeface="Calibri" charset="0"/>
              </a:rPr>
              <a:t>1, 2→</a:t>
            </a:r>
            <a:r>
              <a:rPr lang="en-US" b="1" dirty="0">
                <a:solidFill>
                  <a:srgbClr val="000000"/>
                </a:solidFill>
                <a:latin typeface="Helvetica" charset="0"/>
                <a:ea typeface="Calibri" charset="0"/>
              </a:rPr>
              <a:t> yayınevid1</a:t>
            </a:r>
            <a:r>
              <a:rPr lang="en-US" sz="3200" dirty="0">
                <a:latin typeface="Calibri" charset="0"/>
                <a:ea typeface="Calibri" charset="0"/>
              </a:rPr>
              <a:t>, 3→</a:t>
            </a:r>
            <a:r>
              <a:rPr lang="en-US" b="1" dirty="0">
                <a:solidFill>
                  <a:srgbClr val="000000"/>
                </a:solidFill>
                <a:latin typeface="Helvetica" charset="0"/>
                <a:ea typeface="Calibri" charset="0"/>
              </a:rPr>
              <a:t> kitapadı1</a:t>
            </a:r>
            <a:r>
              <a:rPr lang="en-US" sz="3200" dirty="0">
                <a:latin typeface="Calibri" charset="0"/>
                <a:ea typeface="Calibri" charset="0"/>
              </a:rPr>
              <a:t>, 4→</a:t>
            </a:r>
            <a:r>
              <a:rPr lang="en-US" b="1" dirty="0">
                <a:solidFill>
                  <a:srgbClr val="000000"/>
                </a:solidFill>
                <a:latin typeface="Helvetica" charset="0"/>
                <a:ea typeface="Calibri" charset="0"/>
              </a:rPr>
              <a:t> reyting1</a:t>
            </a:r>
            <a:r>
              <a:rPr lang="en-US" sz="3200" dirty="0">
                <a:latin typeface="Calibri" charset="0"/>
                <a:ea typeface="Calibri" charset="0"/>
              </a:rPr>
              <a:t>), </a:t>
            </a:r>
            <a:r>
              <a:rPr lang="en-US" sz="3200" dirty="0" err="1">
                <a:latin typeface="Calibri" charset="0"/>
                <a:ea typeface="Calibri" charset="0"/>
              </a:rPr>
              <a:t>kitap</a:t>
            </a:r>
            <a:r>
              <a:rPr lang="en-US" sz="3200" dirty="0">
                <a:latin typeface="Calibri" charset="0"/>
                <a:ea typeface="Calibri" charset="0"/>
              </a:rPr>
              <a:t> </a:t>
            </a:r>
            <a:r>
              <a:rPr lang="en-US" sz="3200" dirty="0" err="1">
                <a:latin typeface="Calibri" charset="0"/>
                <a:ea typeface="Calibri" charset="0"/>
              </a:rPr>
              <a:t>χ</a:t>
            </a:r>
            <a:r>
              <a:rPr lang="en-US" sz="3200" dirty="0">
                <a:latin typeface="Calibri" charset="0"/>
                <a:ea typeface="Calibri" charset="0"/>
              </a:rPr>
              <a:t> kitap2 )</a:t>
            </a:r>
            <a:endParaRPr lang="en-US" sz="3200" dirty="0">
              <a:effectLst/>
              <a:latin typeface="Times New Roman" charset="0"/>
              <a:ea typeface="Calibri" charset="0"/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160A896-9ECA-074F-ACF7-1576EF3C16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726394"/>
              </p:ext>
            </p:extLst>
          </p:nvPr>
        </p:nvGraphicFramePr>
        <p:xfrm>
          <a:off x="388842" y="2105697"/>
          <a:ext cx="11414315" cy="3950110"/>
        </p:xfrm>
        <a:graphic>
          <a:graphicData uri="http://schemas.openxmlformats.org/drawingml/2006/table">
            <a:tbl>
              <a:tblPr firstRow="1" firstCol="1" bandRow="1">
                <a:tableStyleId>{68D230F3-CF80-4859-8CE7-A43EE81993B5}</a:tableStyleId>
              </a:tblPr>
              <a:tblGrid>
                <a:gridCol w="1422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0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2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6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6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51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860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86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9731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kitapid1</a:t>
                      </a:r>
                      <a:endParaRPr lang="en-US" sz="2000" dirty="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yayınevid1</a:t>
                      </a:r>
                      <a:endParaRPr lang="en-US" sz="2000" dirty="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kitapadı1</a:t>
                      </a:r>
                      <a:endParaRPr lang="en-US" sz="2000" dirty="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reyting1</a:t>
                      </a:r>
                      <a:endParaRPr lang="en-US" sz="2000" dirty="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kitapid</a:t>
                      </a:r>
                      <a:endParaRPr lang="en-US" sz="2000" dirty="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yayınevid</a:t>
                      </a:r>
                      <a:endParaRPr lang="en-US" sz="2000" dirty="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kitapadı</a:t>
                      </a:r>
                      <a:endParaRPr lang="en-US" sz="2000" dirty="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reyting</a:t>
                      </a:r>
                      <a:endParaRPr lang="en-US" sz="2000" dirty="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07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235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X</a:t>
                      </a:r>
                      <a:endParaRPr lang="en-US" sz="2000" dirty="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235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07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235</a:t>
                      </a:r>
                      <a:endParaRPr lang="en-US" sz="2000" dirty="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121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07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235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11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567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07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235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235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07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235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121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07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235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11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567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61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..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.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07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</a:t>
                      </a:r>
                      <a:endParaRPr lang="en-US" sz="2000" dirty="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222</a:t>
                      </a:r>
                      <a:endParaRPr lang="en-US" sz="2000" dirty="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U</a:t>
                      </a:r>
                      <a:endParaRPr lang="en-US" sz="2000" dirty="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10</a:t>
                      </a:r>
                      <a:endParaRPr lang="en-US" sz="2000" dirty="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235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X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397060"/>
                  </a:ext>
                </a:extLst>
              </a:tr>
              <a:tr h="29807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</a:t>
                      </a:r>
                      <a:endParaRPr lang="en-US" sz="2000" dirty="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222</a:t>
                      </a:r>
                      <a:endParaRPr lang="en-US" sz="2000" dirty="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U</a:t>
                      </a:r>
                      <a:endParaRPr lang="en-US" sz="2000" dirty="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10</a:t>
                      </a:r>
                      <a:endParaRPr lang="en-US" sz="2000" dirty="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8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121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M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10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354867"/>
                  </a:ext>
                </a:extLst>
              </a:tr>
              <a:tr h="29807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</a:t>
                      </a:r>
                      <a:endParaRPr lang="en-US" sz="2000" dirty="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222</a:t>
                      </a:r>
                      <a:endParaRPr lang="en-US" sz="2000" dirty="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U</a:t>
                      </a:r>
                      <a:endParaRPr lang="en-US" sz="2000" dirty="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10</a:t>
                      </a:r>
                      <a:endParaRPr lang="en-US" sz="2000" dirty="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11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567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8</a:t>
                      </a:r>
                      <a:endParaRPr lang="en-US" sz="2000" dirty="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8CE052-E7D1-9B01-39AE-FABBC8912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09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Relational Algebra (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İlişkisel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Cebir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): Fark- difference (-)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37495B8-601E-BF4B-BBE6-561103FA5EE7}"/>
              </a:ext>
            </a:extLst>
          </p:cNvPr>
          <p:cNvSpPr txBox="1"/>
          <p:nvPr/>
        </p:nvSpPr>
        <p:spPr>
          <a:xfrm>
            <a:off x="8571325" y="828581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latin typeface="Comic Sans MS" charset="0"/>
                <a:ea typeface="Comic Sans MS" charset="0"/>
                <a:cs typeface="Comic Sans MS" charset="0"/>
              </a:rPr>
              <a:t>kitap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31D986-0DB8-B24B-B97B-CE891BD77CB0}"/>
              </a:ext>
            </a:extLst>
          </p:cNvPr>
          <p:cNvSpPr txBox="1"/>
          <p:nvPr/>
        </p:nvSpPr>
        <p:spPr>
          <a:xfrm>
            <a:off x="8489097" y="4264249"/>
            <a:ext cx="952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latin typeface="Comic Sans MS" charset="0"/>
                <a:ea typeface="Comic Sans MS" charset="0"/>
                <a:cs typeface="Comic Sans MS" charset="0"/>
              </a:rPr>
              <a:t>kitap2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D439516-B7EC-294C-8FDD-CE94AECD0AE1}"/>
              </a:ext>
            </a:extLst>
          </p:cNvPr>
          <p:cNvGraphicFramePr>
            <a:graphicFrameLocks noGrp="1"/>
          </p:cNvGraphicFramePr>
          <p:nvPr/>
        </p:nvGraphicFramePr>
        <p:xfrm>
          <a:off x="6348034" y="1263211"/>
          <a:ext cx="5241994" cy="2388690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255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1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1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3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59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yayınevid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kitapadı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reyting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1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235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X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3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235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Y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8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1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3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121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T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4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9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4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222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U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10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06BC807-0901-2A42-9824-41BF8E25E5E8}"/>
              </a:ext>
            </a:extLst>
          </p:cNvPr>
          <p:cNvGraphicFramePr>
            <a:graphicFrameLocks noGrp="1"/>
          </p:cNvGraphicFramePr>
          <p:nvPr/>
        </p:nvGraphicFramePr>
        <p:xfrm>
          <a:off x="6348034" y="4666305"/>
          <a:ext cx="5185798" cy="1688099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241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27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yayınevid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kitapadı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reyting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4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235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X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4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8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121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M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10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4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567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S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8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289FDBC2-ABEA-7144-907E-9490537EDA64}"/>
              </a:ext>
            </a:extLst>
          </p:cNvPr>
          <p:cNvSpPr/>
          <p:nvPr/>
        </p:nvSpPr>
        <p:spPr>
          <a:xfrm>
            <a:off x="290521" y="1029297"/>
            <a:ext cx="53525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Birinci</a:t>
            </a:r>
            <a:r>
              <a:rPr lang="en-US" sz="24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ilişkide</a:t>
            </a:r>
            <a:r>
              <a:rPr lang="en-US" sz="24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bulunup</a:t>
            </a:r>
            <a:r>
              <a:rPr lang="en-US" sz="24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</a:p>
          <a:p>
            <a:pPr algn="ctr"/>
            <a:r>
              <a:rPr lang="en-US" sz="2400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ikinci</a:t>
            </a:r>
            <a:r>
              <a:rPr lang="en-US" sz="24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ilişkide</a:t>
            </a:r>
            <a:r>
              <a:rPr lang="en-US" sz="24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u="sng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bulunmayan</a:t>
            </a:r>
            <a:r>
              <a:rPr lang="en-US" sz="24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</a:p>
          <a:p>
            <a:pPr algn="ctr"/>
            <a:r>
              <a:rPr lang="en-US" sz="2400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satırları</a:t>
            </a:r>
            <a:r>
              <a:rPr lang="en-US" sz="24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listeler</a:t>
            </a:r>
            <a:r>
              <a:rPr lang="en-US" sz="24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.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endParaRPr lang="tr-TR" sz="2400" dirty="0">
              <a:latin typeface="Noteworthy Light" panose="02000400000000000000" pitchFamily="2" charset="77"/>
              <a:ea typeface="Noteworthy Light" panose="02000400000000000000" pitchFamily="2" charset="77"/>
              <a:cs typeface="Comic Sans MS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A5FDAB-7527-D04E-C77D-15DC1CE6E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003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Relational Algebra (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İlişkisel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Cebir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): Fark- difference (-)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37495B8-601E-BF4B-BBE6-561103FA5EE7}"/>
              </a:ext>
            </a:extLst>
          </p:cNvPr>
          <p:cNvSpPr txBox="1"/>
          <p:nvPr/>
        </p:nvSpPr>
        <p:spPr>
          <a:xfrm>
            <a:off x="8571325" y="828581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latin typeface="Comic Sans MS" charset="0"/>
                <a:ea typeface="Comic Sans MS" charset="0"/>
                <a:cs typeface="Comic Sans MS" charset="0"/>
              </a:rPr>
              <a:t>kitap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31D986-0DB8-B24B-B97B-CE891BD77CB0}"/>
              </a:ext>
            </a:extLst>
          </p:cNvPr>
          <p:cNvSpPr txBox="1"/>
          <p:nvPr/>
        </p:nvSpPr>
        <p:spPr>
          <a:xfrm>
            <a:off x="8489097" y="4264249"/>
            <a:ext cx="952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latin typeface="Comic Sans MS" charset="0"/>
                <a:ea typeface="Comic Sans MS" charset="0"/>
                <a:cs typeface="Comic Sans MS" charset="0"/>
              </a:rPr>
              <a:t>kitap2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D439516-B7EC-294C-8FDD-CE94AECD0AE1}"/>
              </a:ext>
            </a:extLst>
          </p:cNvPr>
          <p:cNvGraphicFramePr>
            <a:graphicFrameLocks noGrp="1"/>
          </p:cNvGraphicFramePr>
          <p:nvPr/>
        </p:nvGraphicFramePr>
        <p:xfrm>
          <a:off x="6348034" y="1263211"/>
          <a:ext cx="5241994" cy="2388690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255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1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1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3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59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yayınevid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kitapadı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reyting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1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235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X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3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235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Y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8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1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3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121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T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4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9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4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222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U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10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06BC807-0901-2A42-9824-41BF8E25E5E8}"/>
              </a:ext>
            </a:extLst>
          </p:cNvPr>
          <p:cNvGraphicFramePr>
            <a:graphicFrameLocks noGrp="1"/>
          </p:cNvGraphicFramePr>
          <p:nvPr/>
        </p:nvGraphicFramePr>
        <p:xfrm>
          <a:off x="6348034" y="4666305"/>
          <a:ext cx="5185798" cy="1688099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241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27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yayınevid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kitapadı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reyting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4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235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X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4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8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121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M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10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4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567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S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8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7E890CF0-3469-2A42-9A5A-0750FD3DCDBA}"/>
              </a:ext>
            </a:extLst>
          </p:cNvPr>
          <p:cNvSpPr/>
          <p:nvPr/>
        </p:nvSpPr>
        <p:spPr>
          <a:xfrm>
            <a:off x="1488579" y="2995787"/>
            <a:ext cx="29514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200" dirty="0" err="1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</a:rPr>
              <a:t>kitap</a:t>
            </a:r>
            <a:r>
              <a:rPr lang="en-US" sz="3200" dirty="0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sz="3200" i="1" dirty="0">
                <a:latin typeface="Comic Sans MS" charset="0"/>
                <a:ea typeface="Comic Sans MS" charset="0"/>
                <a:cs typeface="Comic Sans MS" charset="0"/>
                <a:sym typeface="Symbol" charset="2"/>
              </a:rPr>
              <a:t></a:t>
            </a:r>
            <a:r>
              <a:rPr lang="en-US" sz="3200" dirty="0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</a:rPr>
              <a:t>  </a:t>
            </a:r>
            <a:r>
              <a:rPr lang="en-US" sz="3200" i="1" dirty="0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</a:rPr>
              <a:t>k</a:t>
            </a:r>
            <a:r>
              <a:rPr lang="en-US" sz="3200" i="1" dirty="0">
                <a:latin typeface="Comic Sans MS" charset="0"/>
                <a:ea typeface="Comic Sans MS" charset="0"/>
                <a:cs typeface="Comic Sans MS" charset="0"/>
              </a:rPr>
              <a:t>itap2</a:t>
            </a:r>
            <a:endParaRPr lang="en-US" sz="3200" dirty="0">
              <a:effectLst/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CE3BB-DC62-B84B-9258-DF5EB4797BFC}"/>
              </a:ext>
            </a:extLst>
          </p:cNvPr>
          <p:cNvSpPr txBox="1"/>
          <p:nvPr/>
        </p:nvSpPr>
        <p:spPr>
          <a:xfrm>
            <a:off x="2750398" y="4274721"/>
            <a:ext cx="780288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800" b="1" dirty="0"/>
              <a:t>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9FDBC2-ABEA-7144-907E-9490537EDA64}"/>
              </a:ext>
            </a:extLst>
          </p:cNvPr>
          <p:cNvSpPr/>
          <p:nvPr/>
        </p:nvSpPr>
        <p:spPr>
          <a:xfrm>
            <a:off x="290521" y="1029297"/>
            <a:ext cx="53525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Birinci</a:t>
            </a:r>
            <a:r>
              <a:rPr lang="en-US" sz="24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ilişkide</a:t>
            </a:r>
            <a:r>
              <a:rPr lang="en-US" sz="24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b="1" u="sng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bulunup</a:t>
            </a:r>
            <a:r>
              <a:rPr lang="en-US" sz="24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</a:p>
          <a:p>
            <a:pPr algn="ctr"/>
            <a:r>
              <a:rPr lang="en-US" sz="2400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ikinci</a:t>
            </a:r>
            <a:r>
              <a:rPr lang="en-US" sz="24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ilişkide</a:t>
            </a:r>
            <a:r>
              <a:rPr lang="en-US" sz="24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b="1" u="sng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bulunmayan</a:t>
            </a:r>
            <a:r>
              <a:rPr lang="en-US" sz="24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</a:p>
          <a:p>
            <a:pPr algn="ctr"/>
            <a:r>
              <a:rPr lang="en-US" sz="2400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satırları</a:t>
            </a:r>
            <a:r>
              <a:rPr lang="en-US" sz="24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listeler</a:t>
            </a:r>
            <a:r>
              <a:rPr lang="en-US" sz="24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.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endParaRPr lang="tr-TR" sz="2400" dirty="0">
              <a:latin typeface="Noteworthy Light" panose="02000400000000000000" pitchFamily="2" charset="77"/>
              <a:ea typeface="Noteworthy Light" panose="02000400000000000000" pitchFamily="2" charset="77"/>
              <a:cs typeface="Comic Sans MS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2FB999-FBD8-443D-F2B3-03E31B644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39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Relational Algebra (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İlişkisel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Cebir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): Fark- difference (-)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37495B8-601E-BF4B-BBE6-561103FA5EE7}"/>
              </a:ext>
            </a:extLst>
          </p:cNvPr>
          <p:cNvSpPr txBox="1"/>
          <p:nvPr/>
        </p:nvSpPr>
        <p:spPr>
          <a:xfrm>
            <a:off x="8571325" y="828581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latin typeface="Comic Sans MS" charset="0"/>
                <a:ea typeface="Comic Sans MS" charset="0"/>
                <a:cs typeface="Comic Sans MS" charset="0"/>
              </a:rPr>
              <a:t>kitap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31D986-0DB8-B24B-B97B-CE891BD77CB0}"/>
              </a:ext>
            </a:extLst>
          </p:cNvPr>
          <p:cNvSpPr txBox="1"/>
          <p:nvPr/>
        </p:nvSpPr>
        <p:spPr>
          <a:xfrm>
            <a:off x="8489097" y="4264249"/>
            <a:ext cx="952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latin typeface="Comic Sans MS" charset="0"/>
                <a:ea typeface="Comic Sans MS" charset="0"/>
                <a:cs typeface="Comic Sans MS" charset="0"/>
              </a:rPr>
              <a:t>kitap2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D439516-B7EC-294C-8FDD-CE94AECD0AE1}"/>
              </a:ext>
            </a:extLst>
          </p:cNvPr>
          <p:cNvGraphicFramePr>
            <a:graphicFrameLocks noGrp="1"/>
          </p:cNvGraphicFramePr>
          <p:nvPr/>
        </p:nvGraphicFramePr>
        <p:xfrm>
          <a:off x="6348034" y="1263211"/>
          <a:ext cx="5241994" cy="2388690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255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1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1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3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59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yayınevid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kitapadı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reyting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1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235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X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3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235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Y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8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1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3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121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T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4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9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4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222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U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10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06BC807-0901-2A42-9824-41BF8E25E5E8}"/>
              </a:ext>
            </a:extLst>
          </p:cNvPr>
          <p:cNvGraphicFramePr>
            <a:graphicFrameLocks noGrp="1"/>
          </p:cNvGraphicFramePr>
          <p:nvPr/>
        </p:nvGraphicFramePr>
        <p:xfrm>
          <a:off x="6348034" y="4666305"/>
          <a:ext cx="5185798" cy="1688099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241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27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yayınevid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kitapadı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reyting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4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235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X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4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8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121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M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10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4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567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S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8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7E890CF0-3469-2A42-9A5A-0750FD3DCDBA}"/>
              </a:ext>
            </a:extLst>
          </p:cNvPr>
          <p:cNvSpPr/>
          <p:nvPr/>
        </p:nvSpPr>
        <p:spPr>
          <a:xfrm>
            <a:off x="1488579" y="2995787"/>
            <a:ext cx="29514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200" dirty="0" err="1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</a:rPr>
              <a:t>kitap</a:t>
            </a:r>
            <a:r>
              <a:rPr lang="en-US" sz="3200" dirty="0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sz="3200" i="1" dirty="0">
                <a:latin typeface="Comic Sans MS" charset="0"/>
                <a:ea typeface="Comic Sans MS" charset="0"/>
                <a:cs typeface="Comic Sans MS" charset="0"/>
                <a:sym typeface="Symbol" charset="2"/>
              </a:rPr>
              <a:t></a:t>
            </a:r>
            <a:r>
              <a:rPr lang="en-US" sz="3200" dirty="0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</a:rPr>
              <a:t>  </a:t>
            </a:r>
            <a:r>
              <a:rPr lang="en-US" sz="3200" i="1" dirty="0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</a:rPr>
              <a:t>k</a:t>
            </a:r>
            <a:r>
              <a:rPr lang="en-US" sz="3200" i="1" dirty="0">
                <a:latin typeface="Comic Sans MS" charset="0"/>
                <a:ea typeface="Comic Sans MS" charset="0"/>
                <a:cs typeface="Comic Sans MS" charset="0"/>
              </a:rPr>
              <a:t>itap2</a:t>
            </a:r>
            <a:endParaRPr lang="en-US" sz="3200" dirty="0">
              <a:effectLst/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9FDBC2-ABEA-7144-907E-9490537EDA64}"/>
              </a:ext>
            </a:extLst>
          </p:cNvPr>
          <p:cNvSpPr/>
          <p:nvPr/>
        </p:nvSpPr>
        <p:spPr>
          <a:xfrm>
            <a:off x="290521" y="1029297"/>
            <a:ext cx="53525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Birinci</a:t>
            </a:r>
            <a:r>
              <a:rPr lang="en-US" sz="24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ilişkide</a:t>
            </a:r>
            <a:r>
              <a:rPr lang="en-US" sz="24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bulunup</a:t>
            </a:r>
            <a:r>
              <a:rPr lang="en-US" sz="24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</a:p>
          <a:p>
            <a:pPr algn="ctr"/>
            <a:r>
              <a:rPr lang="en-US" sz="2400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ikinci</a:t>
            </a:r>
            <a:r>
              <a:rPr lang="en-US" sz="24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ilişkide</a:t>
            </a:r>
            <a:r>
              <a:rPr lang="en-US" sz="24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u="sng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bulunmayan</a:t>
            </a:r>
            <a:r>
              <a:rPr lang="en-US" sz="24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</a:p>
          <a:p>
            <a:pPr algn="ctr"/>
            <a:r>
              <a:rPr lang="en-US" sz="2400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satırları</a:t>
            </a:r>
            <a:r>
              <a:rPr lang="en-US" sz="24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listeler</a:t>
            </a:r>
            <a:r>
              <a:rPr lang="en-US" sz="24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.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endParaRPr lang="tr-TR" sz="2400" dirty="0">
              <a:latin typeface="Noteworthy Light" panose="02000400000000000000" pitchFamily="2" charset="77"/>
              <a:ea typeface="Noteworthy Light" panose="02000400000000000000" pitchFamily="2" charset="77"/>
              <a:cs typeface="Comic Sans MS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0288D28-A2A7-2943-9460-81DDF6B13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606528"/>
              </p:ext>
            </p:extLst>
          </p:nvPr>
        </p:nvGraphicFramePr>
        <p:xfrm>
          <a:off x="690543" y="3887823"/>
          <a:ext cx="5048155" cy="1628679"/>
        </p:xfrm>
        <a:graphic>
          <a:graphicData uri="http://schemas.openxmlformats.org/drawingml/2006/table">
            <a:tbl>
              <a:tblPr firstRow="1" firstCol="1" bandRow="1">
                <a:tableStyleId>{68D230F3-CF80-4859-8CE7-A43EE81993B5}</a:tableStyleId>
              </a:tblPr>
              <a:tblGrid>
                <a:gridCol w="1208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1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35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42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yayınevid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kitapadı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reyting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0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235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0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121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0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222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U</a:t>
                      </a:r>
                      <a:endParaRPr lang="en-US" sz="2000" dirty="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10</a:t>
                      </a:r>
                      <a:endParaRPr lang="en-US" sz="2000" dirty="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193483-B367-5C43-F56C-FF009C888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426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Relational Algebra (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İlişkisel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Cebir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): 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birleşim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union ( U 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37495B8-601E-BF4B-BBE6-561103FA5EE7}"/>
              </a:ext>
            </a:extLst>
          </p:cNvPr>
          <p:cNvSpPr txBox="1"/>
          <p:nvPr/>
        </p:nvSpPr>
        <p:spPr>
          <a:xfrm>
            <a:off x="8571325" y="828581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latin typeface="Comic Sans MS" charset="0"/>
                <a:ea typeface="Comic Sans MS" charset="0"/>
                <a:cs typeface="Comic Sans MS" charset="0"/>
              </a:rPr>
              <a:t>kitap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31D986-0DB8-B24B-B97B-CE891BD77CB0}"/>
              </a:ext>
            </a:extLst>
          </p:cNvPr>
          <p:cNvSpPr txBox="1"/>
          <p:nvPr/>
        </p:nvSpPr>
        <p:spPr>
          <a:xfrm>
            <a:off x="8489097" y="4264249"/>
            <a:ext cx="952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latin typeface="Comic Sans MS" charset="0"/>
                <a:ea typeface="Comic Sans MS" charset="0"/>
                <a:cs typeface="Comic Sans MS" charset="0"/>
              </a:rPr>
              <a:t>kitap2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D439516-B7EC-294C-8FDD-CE94AECD0AE1}"/>
              </a:ext>
            </a:extLst>
          </p:cNvPr>
          <p:cNvGraphicFramePr>
            <a:graphicFrameLocks noGrp="1"/>
          </p:cNvGraphicFramePr>
          <p:nvPr/>
        </p:nvGraphicFramePr>
        <p:xfrm>
          <a:off x="6348034" y="1263211"/>
          <a:ext cx="5241994" cy="2388690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255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1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1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3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59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yayınevid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kitapadı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reyting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1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235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X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3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235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Y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8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1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3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121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T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4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9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4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222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U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10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06BC807-0901-2A42-9824-41BF8E25E5E8}"/>
              </a:ext>
            </a:extLst>
          </p:cNvPr>
          <p:cNvGraphicFramePr>
            <a:graphicFrameLocks noGrp="1"/>
          </p:cNvGraphicFramePr>
          <p:nvPr/>
        </p:nvGraphicFramePr>
        <p:xfrm>
          <a:off x="6348034" y="4666305"/>
          <a:ext cx="5185798" cy="1688099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241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27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yayınevid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kitapadı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reyting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4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235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X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4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8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121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M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10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4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567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S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8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894669F6-DCF7-B242-A6E7-E0DE06FA2E03}"/>
              </a:ext>
            </a:extLst>
          </p:cNvPr>
          <p:cNvSpPr/>
          <p:nvPr/>
        </p:nvSpPr>
        <p:spPr>
          <a:xfrm>
            <a:off x="860801" y="1095434"/>
            <a:ext cx="4555671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Kolon</a:t>
            </a:r>
            <a:r>
              <a:rPr lang="en-US" sz="28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sayısı</a:t>
            </a:r>
            <a:r>
              <a:rPr lang="en-US" sz="28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aynı</a:t>
            </a:r>
            <a:r>
              <a:rPr lang="en-US" sz="28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olan</a:t>
            </a:r>
            <a:r>
              <a:rPr lang="en-US" sz="28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iki</a:t>
            </a:r>
            <a:r>
              <a:rPr lang="en-US" sz="28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ilişkinin</a:t>
            </a:r>
            <a:endParaRPr lang="en-US" sz="2800" dirty="0">
              <a:solidFill>
                <a:srgbClr val="000000"/>
              </a:solidFill>
              <a:latin typeface="Noteworthy Light" panose="02000400000000000000" pitchFamily="2" charset="77"/>
              <a:ea typeface="Noteworthy Light" panose="02000400000000000000" pitchFamily="2" charset="77"/>
              <a:cs typeface="Comic Sans MS" charset="0"/>
            </a:endParaRPr>
          </a:p>
          <a:p>
            <a:pPr algn="ctr"/>
            <a:r>
              <a:rPr lang="en-US" sz="2800" dirty="0" err="1">
                <a:solidFill>
                  <a:srgbClr val="000000"/>
                </a:solidFill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Aynı</a:t>
            </a:r>
            <a:r>
              <a:rPr lang="en-US" sz="2800" dirty="0">
                <a:solidFill>
                  <a:srgbClr val="000000"/>
                </a:solidFill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satırları</a:t>
            </a:r>
            <a:r>
              <a:rPr lang="en-US" sz="2800" dirty="0">
                <a:solidFill>
                  <a:srgbClr val="000000"/>
                </a:solidFill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tekrar</a:t>
            </a:r>
            <a:r>
              <a:rPr lang="en-US" sz="2800" dirty="0">
                <a:solidFill>
                  <a:srgbClr val="000000"/>
                </a:solidFill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etmeden</a:t>
            </a:r>
            <a:r>
              <a:rPr lang="en-US" sz="2800" dirty="0">
                <a:solidFill>
                  <a:srgbClr val="000000"/>
                </a:solidFill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</a:p>
          <a:p>
            <a:pPr algn="ctr"/>
            <a:r>
              <a:rPr lang="en-US" sz="2800" dirty="0" err="1">
                <a:solidFill>
                  <a:srgbClr val="000000"/>
                </a:solidFill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birleşimini</a:t>
            </a:r>
            <a:r>
              <a:rPr lang="en-US" sz="2800" dirty="0">
                <a:solidFill>
                  <a:srgbClr val="000000"/>
                </a:solidFill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verir</a:t>
            </a:r>
            <a:r>
              <a:rPr lang="en-US" sz="28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. </a:t>
            </a:r>
            <a:endParaRPr lang="tr-TR" sz="2800" dirty="0">
              <a:latin typeface="Noteworthy Light" panose="02000400000000000000" pitchFamily="2" charset="77"/>
              <a:ea typeface="Noteworthy Light" panose="02000400000000000000" pitchFamily="2" charset="77"/>
              <a:cs typeface="Comic Sans MS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36B251-4857-854C-F831-64BF1FDF7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7458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Relational Algebra (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İlişkisel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Cebir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): 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birleşim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union ( U 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37495B8-601E-BF4B-BBE6-561103FA5EE7}"/>
              </a:ext>
            </a:extLst>
          </p:cNvPr>
          <p:cNvSpPr txBox="1"/>
          <p:nvPr/>
        </p:nvSpPr>
        <p:spPr>
          <a:xfrm>
            <a:off x="8571325" y="828581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latin typeface="Comic Sans MS" charset="0"/>
                <a:ea typeface="Comic Sans MS" charset="0"/>
                <a:cs typeface="Comic Sans MS" charset="0"/>
              </a:rPr>
              <a:t>kitap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31D986-0DB8-B24B-B97B-CE891BD77CB0}"/>
              </a:ext>
            </a:extLst>
          </p:cNvPr>
          <p:cNvSpPr txBox="1"/>
          <p:nvPr/>
        </p:nvSpPr>
        <p:spPr>
          <a:xfrm>
            <a:off x="8489097" y="4264249"/>
            <a:ext cx="952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latin typeface="Comic Sans MS" charset="0"/>
                <a:ea typeface="Comic Sans MS" charset="0"/>
                <a:cs typeface="Comic Sans MS" charset="0"/>
              </a:rPr>
              <a:t>kitap2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D439516-B7EC-294C-8FDD-CE94AECD0AE1}"/>
              </a:ext>
            </a:extLst>
          </p:cNvPr>
          <p:cNvGraphicFramePr>
            <a:graphicFrameLocks noGrp="1"/>
          </p:cNvGraphicFramePr>
          <p:nvPr/>
        </p:nvGraphicFramePr>
        <p:xfrm>
          <a:off x="6348034" y="1263211"/>
          <a:ext cx="5241994" cy="2388690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255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1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1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3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59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yayınevid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kitapadı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reyting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1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235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X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3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235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Y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8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1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3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121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T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4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9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4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222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U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10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06BC807-0901-2A42-9824-41BF8E25E5E8}"/>
              </a:ext>
            </a:extLst>
          </p:cNvPr>
          <p:cNvGraphicFramePr>
            <a:graphicFrameLocks noGrp="1"/>
          </p:cNvGraphicFramePr>
          <p:nvPr/>
        </p:nvGraphicFramePr>
        <p:xfrm>
          <a:off x="6348034" y="4666305"/>
          <a:ext cx="5185798" cy="1688099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241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27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yayınevid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kitapadı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reyting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4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235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X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4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8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121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M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10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4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567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S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8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7E890CF0-3469-2A42-9A5A-0750FD3DCDBA}"/>
              </a:ext>
            </a:extLst>
          </p:cNvPr>
          <p:cNvSpPr/>
          <p:nvPr/>
        </p:nvSpPr>
        <p:spPr>
          <a:xfrm>
            <a:off x="1470199" y="2975405"/>
            <a:ext cx="30412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200" dirty="0" err="1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</a:rPr>
              <a:t>kitap</a:t>
            </a:r>
            <a:r>
              <a:rPr lang="en-US" sz="3200" dirty="0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sz="3200" b="1" i="1" dirty="0">
                <a:latin typeface="Comic Sans MS" charset="0"/>
                <a:ea typeface="Comic Sans MS" charset="0"/>
                <a:cs typeface="Comic Sans MS" charset="0"/>
                <a:sym typeface="Symbol" charset="2"/>
              </a:rPr>
              <a:t></a:t>
            </a:r>
            <a:r>
              <a:rPr lang="en-US" sz="3200" dirty="0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</a:rPr>
              <a:t>  </a:t>
            </a:r>
            <a:r>
              <a:rPr lang="en-US" sz="3200" i="1" dirty="0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</a:rPr>
              <a:t>k</a:t>
            </a:r>
            <a:r>
              <a:rPr lang="en-US" sz="3200" i="1" dirty="0">
                <a:latin typeface="Comic Sans MS" charset="0"/>
                <a:ea typeface="Comic Sans MS" charset="0"/>
                <a:cs typeface="Comic Sans MS" charset="0"/>
              </a:rPr>
              <a:t>itap2</a:t>
            </a:r>
            <a:endParaRPr lang="en-US" sz="3200" dirty="0">
              <a:effectLst/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669F6-DCF7-B242-A6E7-E0DE06FA2E03}"/>
              </a:ext>
            </a:extLst>
          </p:cNvPr>
          <p:cNvSpPr/>
          <p:nvPr/>
        </p:nvSpPr>
        <p:spPr>
          <a:xfrm>
            <a:off x="860801" y="1095434"/>
            <a:ext cx="4555671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Kolon</a:t>
            </a:r>
            <a:r>
              <a:rPr lang="en-US" sz="28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sayısı</a:t>
            </a:r>
            <a:r>
              <a:rPr lang="en-US" sz="28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aynı</a:t>
            </a:r>
            <a:r>
              <a:rPr lang="en-US" sz="28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olan</a:t>
            </a:r>
            <a:r>
              <a:rPr lang="en-US" sz="28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iki</a:t>
            </a:r>
            <a:r>
              <a:rPr lang="en-US" sz="28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ilişkinin</a:t>
            </a:r>
            <a:endParaRPr lang="en-US" sz="2800" dirty="0">
              <a:solidFill>
                <a:srgbClr val="000000"/>
              </a:solidFill>
              <a:latin typeface="Noteworthy Light" panose="02000400000000000000" pitchFamily="2" charset="77"/>
              <a:ea typeface="Noteworthy Light" panose="02000400000000000000" pitchFamily="2" charset="77"/>
              <a:cs typeface="Comic Sans MS" charset="0"/>
            </a:endParaRPr>
          </a:p>
          <a:p>
            <a:pPr algn="ctr"/>
            <a:r>
              <a:rPr lang="en-US" sz="2800" dirty="0" err="1">
                <a:solidFill>
                  <a:srgbClr val="000000"/>
                </a:solidFill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Aynı</a:t>
            </a:r>
            <a:r>
              <a:rPr lang="en-US" sz="2800" dirty="0">
                <a:solidFill>
                  <a:srgbClr val="000000"/>
                </a:solidFill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satırları</a:t>
            </a:r>
            <a:r>
              <a:rPr lang="en-US" sz="2800" dirty="0">
                <a:solidFill>
                  <a:srgbClr val="000000"/>
                </a:solidFill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tekrar</a:t>
            </a:r>
            <a:r>
              <a:rPr lang="en-US" sz="2800" dirty="0">
                <a:solidFill>
                  <a:srgbClr val="000000"/>
                </a:solidFill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etmeden</a:t>
            </a:r>
            <a:r>
              <a:rPr lang="en-US" sz="2800" dirty="0">
                <a:solidFill>
                  <a:srgbClr val="000000"/>
                </a:solidFill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</a:p>
          <a:p>
            <a:pPr algn="ctr"/>
            <a:r>
              <a:rPr lang="en-US" sz="2800" dirty="0" err="1">
                <a:solidFill>
                  <a:srgbClr val="000000"/>
                </a:solidFill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birleşimini</a:t>
            </a:r>
            <a:r>
              <a:rPr lang="en-US" sz="2800" dirty="0">
                <a:solidFill>
                  <a:srgbClr val="000000"/>
                </a:solidFill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verir</a:t>
            </a:r>
            <a:r>
              <a:rPr lang="en-US" sz="2800" dirty="0">
                <a:solidFill>
                  <a:srgbClr val="000000"/>
                </a:solidFill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. </a:t>
            </a:r>
            <a:endParaRPr lang="tr-TR" sz="2800" dirty="0">
              <a:highlight>
                <a:srgbClr val="FFFF00"/>
              </a:highlight>
              <a:latin typeface="Noteworthy Light" panose="02000400000000000000" pitchFamily="2" charset="77"/>
              <a:ea typeface="Noteworthy Light" panose="02000400000000000000" pitchFamily="2" charset="77"/>
              <a:cs typeface="Comic Sans MS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F9E7F7-BF31-BD4E-984D-0BB2C001D996}"/>
              </a:ext>
            </a:extLst>
          </p:cNvPr>
          <p:cNvSpPr txBox="1"/>
          <p:nvPr/>
        </p:nvSpPr>
        <p:spPr>
          <a:xfrm>
            <a:off x="2600663" y="4987134"/>
            <a:ext cx="780288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800" b="1" dirty="0"/>
              <a:t>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EE4211-6BE2-8FDA-4B95-0D382AE2C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726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Relational Algebra (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İlişkisel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Cebir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): 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birleşim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union ( U 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37495B8-601E-BF4B-BBE6-561103FA5EE7}"/>
              </a:ext>
            </a:extLst>
          </p:cNvPr>
          <p:cNvSpPr txBox="1"/>
          <p:nvPr/>
        </p:nvSpPr>
        <p:spPr>
          <a:xfrm>
            <a:off x="8571325" y="828581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latin typeface="Comic Sans MS" charset="0"/>
                <a:ea typeface="Comic Sans MS" charset="0"/>
                <a:cs typeface="Comic Sans MS" charset="0"/>
              </a:rPr>
              <a:t>kitap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31D986-0DB8-B24B-B97B-CE891BD77CB0}"/>
              </a:ext>
            </a:extLst>
          </p:cNvPr>
          <p:cNvSpPr txBox="1"/>
          <p:nvPr/>
        </p:nvSpPr>
        <p:spPr>
          <a:xfrm>
            <a:off x="8489097" y="4264249"/>
            <a:ext cx="952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latin typeface="Comic Sans MS" charset="0"/>
                <a:ea typeface="Comic Sans MS" charset="0"/>
                <a:cs typeface="Comic Sans MS" charset="0"/>
              </a:rPr>
              <a:t>kitap2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D439516-B7EC-294C-8FDD-CE94AECD0AE1}"/>
              </a:ext>
            </a:extLst>
          </p:cNvPr>
          <p:cNvGraphicFramePr>
            <a:graphicFrameLocks noGrp="1"/>
          </p:cNvGraphicFramePr>
          <p:nvPr/>
        </p:nvGraphicFramePr>
        <p:xfrm>
          <a:off x="6348034" y="1263211"/>
          <a:ext cx="5241994" cy="2388690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255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1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1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3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59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yayınevid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kitapadı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reyting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1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235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X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3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235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Y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8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1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3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121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T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4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9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4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222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U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10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06BC807-0901-2A42-9824-41BF8E25E5E8}"/>
              </a:ext>
            </a:extLst>
          </p:cNvPr>
          <p:cNvGraphicFramePr>
            <a:graphicFrameLocks noGrp="1"/>
          </p:cNvGraphicFramePr>
          <p:nvPr/>
        </p:nvGraphicFramePr>
        <p:xfrm>
          <a:off x="6348034" y="4666305"/>
          <a:ext cx="5185798" cy="1688099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241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27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yayınevid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kitapadı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reyting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4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235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X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4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8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121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M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10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4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567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S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8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7E890CF0-3469-2A42-9A5A-0750FD3DCDBA}"/>
              </a:ext>
            </a:extLst>
          </p:cNvPr>
          <p:cNvSpPr/>
          <p:nvPr/>
        </p:nvSpPr>
        <p:spPr>
          <a:xfrm>
            <a:off x="1470199" y="2975405"/>
            <a:ext cx="30412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200" dirty="0" err="1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</a:rPr>
              <a:t>kitap</a:t>
            </a:r>
            <a:r>
              <a:rPr lang="en-US" sz="3200" dirty="0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sz="3200" b="1" i="1" dirty="0">
                <a:latin typeface="Comic Sans MS" charset="0"/>
                <a:ea typeface="Comic Sans MS" charset="0"/>
                <a:cs typeface="Comic Sans MS" charset="0"/>
                <a:sym typeface="Symbol" charset="2"/>
              </a:rPr>
              <a:t></a:t>
            </a:r>
            <a:r>
              <a:rPr lang="en-US" sz="3200" dirty="0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</a:rPr>
              <a:t>  </a:t>
            </a:r>
            <a:r>
              <a:rPr lang="en-US" sz="3200" i="1" dirty="0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</a:rPr>
              <a:t>k</a:t>
            </a:r>
            <a:r>
              <a:rPr lang="en-US" sz="3200" i="1" dirty="0">
                <a:latin typeface="Comic Sans MS" charset="0"/>
                <a:ea typeface="Comic Sans MS" charset="0"/>
                <a:cs typeface="Comic Sans MS" charset="0"/>
              </a:rPr>
              <a:t>itap2</a:t>
            </a:r>
            <a:endParaRPr lang="en-US" sz="3200" dirty="0">
              <a:effectLst/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669F6-DCF7-B242-A6E7-E0DE06FA2E03}"/>
              </a:ext>
            </a:extLst>
          </p:cNvPr>
          <p:cNvSpPr/>
          <p:nvPr/>
        </p:nvSpPr>
        <p:spPr>
          <a:xfrm>
            <a:off x="860801" y="1095434"/>
            <a:ext cx="4555671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Kolon</a:t>
            </a:r>
            <a:r>
              <a:rPr lang="en-US" sz="28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sayısı</a:t>
            </a:r>
            <a:r>
              <a:rPr lang="en-US" sz="28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aynı</a:t>
            </a:r>
            <a:r>
              <a:rPr lang="en-US" sz="28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olan</a:t>
            </a:r>
            <a:r>
              <a:rPr lang="en-US" sz="28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iki</a:t>
            </a:r>
            <a:r>
              <a:rPr lang="en-US" sz="28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ilişkinin</a:t>
            </a:r>
            <a:endParaRPr lang="en-US" sz="2800" dirty="0">
              <a:solidFill>
                <a:srgbClr val="000000"/>
              </a:solidFill>
              <a:latin typeface="Noteworthy Light" panose="02000400000000000000" pitchFamily="2" charset="77"/>
              <a:ea typeface="Noteworthy Light" panose="02000400000000000000" pitchFamily="2" charset="77"/>
              <a:cs typeface="Comic Sans MS" charset="0"/>
            </a:endParaRPr>
          </a:p>
          <a:p>
            <a:pPr algn="ctr"/>
            <a:r>
              <a:rPr lang="en-US" sz="2800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Aynı</a:t>
            </a:r>
            <a:r>
              <a:rPr lang="en-US" sz="28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satırları</a:t>
            </a:r>
            <a:r>
              <a:rPr lang="en-US" sz="28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tekrar</a:t>
            </a:r>
            <a:r>
              <a:rPr lang="en-US" sz="28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etmeden</a:t>
            </a:r>
            <a:r>
              <a:rPr lang="en-US" sz="28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</a:p>
          <a:p>
            <a:pPr algn="ctr"/>
            <a:r>
              <a:rPr lang="en-US" sz="2800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birleşimini</a:t>
            </a:r>
            <a:r>
              <a:rPr lang="en-US" sz="28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verir</a:t>
            </a:r>
            <a:r>
              <a:rPr lang="en-US" sz="28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. </a:t>
            </a:r>
            <a:endParaRPr lang="tr-TR" sz="2800" dirty="0">
              <a:latin typeface="Noteworthy Light" panose="02000400000000000000" pitchFamily="2" charset="77"/>
              <a:ea typeface="Noteworthy Light" panose="02000400000000000000" pitchFamily="2" charset="77"/>
              <a:cs typeface="Comic Sans MS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8E48AD0-E31C-2C49-819B-A9B0DC767B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713544"/>
              </p:ext>
            </p:extLst>
          </p:nvPr>
        </p:nvGraphicFramePr>
        <p:xfrm>
          <a:off x="539548" y="3943449"/>
          <a:ext cx="4902517" cy="2311577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174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6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3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277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yayınevid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kitapadı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reyting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0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235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0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235</a:t>
                      </a:r>
                      <a:endParaRPr lang="en-US" sz="2000" dirty="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0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121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0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222</a:t>
                      </a:r>
                      <a:endParaRPr lang="en-US" sz="2000" dirty="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U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0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121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0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11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567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8</a:t>
                      </a:r>
                      <a:endParaRPr lang="en-US" sz="2000" dirty="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D54792-1808-441A-111E-0E0372844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2344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Relational Algebra (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İlişkisel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Cebir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): </a:t>
            </a:r>
            <a:r>
              <a:rPr lang="en-US" sz="3000" u="sng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Şartlı</a:t>
            </a:r>
            <a:r>
              <a:rPr lang="en-US" sz="3000" u="sng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3000" u="sng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Bitiştirme</a:t>
            </a:r>
            <a:r>
              <a:rPr lang="en-US" sz="3000" u="sng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(Conditional Join - ⋈</a:t>
            </a:r>
            <a:r>
              <a:rPr lang="en-US" sz="3000" u="sng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şart</a:t>
            </a:r>
            <a:r>
              <a:rPr lang="en-US" sz="3000" u="sng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)</a:t>
            </a:r>
            <a:endParaRPr lang="en-US" sz="3000" b="1" kern="1200" cap="none" dirty="0">
              <a:latin typeface="Noteworthy Light" panose="02000400000000000000" pitchFamily="2" charset="77"/>
              <a:ea typeface="Noteworthy Light" panose="02000400000000000000" pitchFamily="2" charset="77"/>
              <a:cs typeface="Courier New" panose="020703090202050204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37495B8-601E-BF4B-BBE6-561103FA5EE7}"/>
              </a:ext>
            </a:extLst>
          </p:cNvPr>
          <p:cNvSpPr txBox="1"/>
          <p:nvPr/>
        </p:nvSpPr>
        <p:spPr>
          <a:xfrm>
            <a:off x="8489097" y="543455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latin typeface="Comic Sans MS" charset="0"/>
                <a:ea typeface="Comic Sans MS" charset="0"/>
                <a:cs typeface="Comic Sans MS" charset="0"/>
              </a:rPr>
              <a:t>kitap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31D986-0DB8-B24B-B97B-CE891BD77CB0}"/>
              </a:ext>
            </a:extLst>
          </p:cNvPr>
          <p:cNvSpPr txBox="1"/>
          <p:nvPr/>
        </p:nvSpPr>
        <p:spPr>
          <a:xfrm>
            <a:off x="8509543" y="3264592"/>
            <a:ext cx="952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latin typeface="Comic Sans MS" charset="0"/>
                <a:ea typeface="Comic Sans MS" charset="0"/>
                <a:cs typeface="Comic Sans MS" charset="0"/>
              </a:rPr>
              <a:t>kitap2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D439516-B7EC-294C-8FDD-CE94AECD0AE1}"/>
              </a:ext>
            </a:extLst>
          </p:cNvPr>
          <p:cNvGraphicFramePr>
            <a:graphicFrameLocks noGrp="1"/>
          </p:cNvGraphicFramePr>
          <p:nvPr/>
        </p:nvGraphicFramePr>
        <p:xfrm>
          <a:off x="6364799" y="894569"/>
          <a:ext cx="5241994" cy="2136624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255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1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1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3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38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yayınevid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kitapadı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reyting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1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235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X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3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235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Y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8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1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3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121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T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4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9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4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222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U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10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06BC807-0901-2A42-9824-41BF8E25E5E8}"/>
              </a:ext>
            </a:extLst>
          </p:cNvPr>
          <p:cNvGraphicFramePr>
            <a:graphicFrameLocks noGrp="1"/>
          </p:cNvGraphicFramePr>
          <p:nvPr/>
        </p:nvGraphicFramePr>
        <p:xfrm>
          <a:off x="6364799" y="3692281"/>
          <a:ext cx="5185798" cy="1431042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241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569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yayınevid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kitapadı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reyting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4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235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X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4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8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121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M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10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4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567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S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8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CB8EC8A1-CE86-AF48-A02C-92D2BF5FDDC7}"/>
              </a:ext>
            </a:extLst>
          </p:cNvPr>
          <p:cNvSpPr/>
          <p:nvPr/>
        </p:nvSpPr>
        <p:spPr>
          <a:xfrm>
            <a:off x="264873" y="2724923"/>
            <a:ext cx="57695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800" dirty="0" err="1">
                <a:latin typeface="Comic Sans MS" charset="0"/>
                <a:ea typeface="Comic Sans MS" charset="0"/>
                <a:cs typeface="Comic Sans MS" charset="0"/>
              </a:rPr>
              <a:t>kitap</a:t>
            </a:r>
            <a:r>
              <a:rPr lang="en-US" sz="2800" dirty="0">
                <a:latin typeface="Comic Sans MS" charset="0"/>
                <a:ea typeface="Comic Sans MS" charset="0"/>
                <a:cs typeface="Comic Sans MS" charset="0"/>
              </a:rPr>
              <a:t> ⋈ </a:t>
            </a:r>
            <a:r>
              <a:rPr lang="en-US" sz="2800" baseline="-25000" dirty="0" err="1">
                <a:latin typeface="Comic Sans MS" charset="0"/>
                <a:ea typeface="Comic Sans MS" charset="0"/>
                <a:cs typeface="Comic Sans MS" charset="0"/>
              </a:rPr>
              <a:t>kitap.reyting</a:t>
            </a:r>
            <a:r>
              <a:rPr lang="en-US" sz="2800" baseline="-25000" dirty="0">
                <a:latin typeface="Comic Sans MS" charset="0"/>
                <a:ea typeface="Comic Sans MS" charset="0"/>
                <a:cs typeface="Comic Sans MS" charset="0"/>
              </a:rPr>
              <a:t>&gt;kitap2.reyting </a:t>
            </a:r>
            <a:r>
              <a:rPr lang="en-US" sz="2800" dirty="0">
                <a:latin typeface="Comic Sans MS" charset="0"/>
                <a:ea typeface="Comic Sans MS" charset="0"/>
                <a:cs typeface="Comic Sans MS" charset="0"/>
              </a:rPr>
              <a:t>kitap2</a:t>
            </a:r>
            <a:endParaRPr lang="en-US" sz="2800" dirty="0">
              <a:effectLst/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5D8160-020D-6842-9142-0A1B5AB5F91A}"/>
              </a:ext>
            </a:extLst>
          </p:cNvPr>
          <p:cNvSpPr txBox="1"/>
          <p:nvPr/>
        </p:nvSpPr>
        <p:spPr>
          <a:xfrm>
            <a:off x="2750398" y="4274721"/>
            <a:ext cx="780288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800" b="1" dirty="0"/>
              <a:t>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DA0705-06EB-8744-B30A-2DD97038C8BC}"/>
              </a:ext>
            </a:extLst>
          </p:cNvPr>
          <p:cNvSpPr/>
          <p:nvPr/>
        </p:nvSpPr>
        <p:spPr>
          <a:xfrm>
            <a:off x="585207" y="1257527"/>
            <a:ext cx="49015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Belirtilen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ş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artı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sağlayan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</a:p>
          <a:p>
            <a:pPr algn="ctr"/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satırları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birleştirir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.</a:t>
            </a:r>
            <a:endParaRPr lang="tr-TR" sz="2400" dirty="0">
              <a:latin typeface="Noteworthy Light" panose="02000400000000000000" pitchFamily="2" charset="77"/>
              <a:ea typeface="Noteworthy Light" panose="02000400000000000000" pitchFamily="2" charset="77"/>
              <a:cs typeface="Comic Sans MS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84B5CE-EF69-E04A-E7A7-14433CE3D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8283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Relational Algebra (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İlişkisel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Cebir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): </a:t>
            </a:r>
            <a:r>
              <a:rPr lang="en-US" sz="3000" u="sng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Şartlı</a:t>
            </a:r>
            <a:r>
              <a:rPr lang="en-US" sz="3000" u="sng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3000" u="sng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Bitiştirme</a:t>
            </a:r>
            <a:r>
              <a:rPr lang="en-US" sz="3000" u="sng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(Conditional Join - ⋈</a:t>
            </a:r>
            <a:r>
              <a:rPr lang="en-US" sz="3000" u="sng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şart</a:t>
            </a:r>
            <a:r>
              <a:rPr lang="en-US" sz="3000" u="sng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)</a:t>
            </a:r>
            <a:endParaRPr lang="en-US" sz="3000" b="1" kern="1200" cap="none" dirty="0">
              <a:latin typeface="Noteworthy Light" panose="02000400000000000000" pitchFamily="2" charset="77"/>
              <a:ea typeface="Noteworthy Light" panose="02000400000000000000" pitchFamily="2" charset="77"/>
              <a:cs typeface="Courier New" panose="020703090202050204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37495B8-601E-BF4B-BBE6-561103FA5EE7}"/>
              </a:ext>
            </a:extLst>
          </p:cNvPr>
          <p:cNvSpPr txBox="1"/>
          <p:nvPr/>
        </p:nvSpPr>
        <p:spPr>
          <a:xfrm>
            <a:off x="8489097" y="543455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latin typeface="Comic Sans MS" charset="0"/>
                <a:ea typeface="Comic Sans MS" charset="0"/>
                <a:cs typeface="Comic Sans MS" charset="0"/>
              </a:rPr>
              <a:t>kitap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31D986-0DB8-B24B-B97B-CE891BD77CB0}"/>
              </a:ext>
            </a:extLst>
          </p:cNvPr>
          <p:cNvSpPr txBox="1"/>
          <p:nvPr/>
        </p:nvSpPr>
        <p:spPr>
          <a:xfrm>
            <a:off x="8509543" y="3264592"/>
            <a:ext cx="952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latin typeface="Comic Sans MS" charset="0"/>
                <a:ea typeface="Comic Sans MS" charset="0"/>
                <a:cs typeface="Comic Sans MS" charset="0"/>
              </a:rPr>
              <a:t>kitap2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D439516-B7EC-294C-8FDD-CE94AECD0AE1}"/>
              </a:ext>
            </a:extLst>
          </p:cNvPr>
          <p:cNvGraphicFramePr>
            <a:graphicFrameLocks noGrp="1"/>
          </p:cNvGraphicFramePr>
          <p:nvPr/>
        </p:nvGraphicFramePr>
        <p:xfrm>
          <a:off x="6364799" y="894569"/>
          <a:ext cx="5241994" cy="2136624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255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1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1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3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38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yayınevid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kitapadı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reyting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1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235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X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3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235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Y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8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1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3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121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T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4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9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4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222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U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10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06BC807-0901-2A42-9824-41BF8E25E5E8}"/>
              </a:ext>
            </a:extLst>
          </p:cNvPr>
          <p:cNvGraphicFramePr>
            <a:graphicFrameLocks noGrp="1"/>
          </p:cNvGraphicFramePr>
          <p:nvPr/>
        </p:nvGraphicFramePr>
        <p:xfrm>
          <a:off x="6364799" y="3692281"/>
          <a:ext cx="5185798" cy="1431042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241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569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yayınevid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kitapadı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reyting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4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235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X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4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8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121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M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10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4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567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S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8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CB8EC8A1-CE86-AF48-A02C-92D2BF5FDDC7}"/>
              </a:ext>
            </a:extLst>
          </p:cNvPr>
          <p:cNvSpPr/>
          <p:nvPr/>
        </p:nvSpPr>
        <p:spPr>
          <a:xfrm>
            <a:off x="264873" y="2724923"/>
            <a:ext cx="57695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800" dirty="0" err="1">
                <a:latin typeface="Comic Sans MS" charset="0"/>
                <a:ea typeface="Comic Sans MS" charset="0"/>
                <a:cs typeface="Comic Sans MS" charset="0"/>
              </a:rPr>
              <a:t>kitap</a:t>
            </a:r>
            <a:r>
              <a:rPr lang="en-US" sz="2800" dirty="0">
                <a:latin typeface="Comic Sans MS" charset="0"/>
                <a:ea typeface="Comic Sans MS" charset="0"/>
                <a:cs typeface="Comic Sans MS" charset="0"/>
              </a:rPr>
              <a:t> ⋈ </a:t>
            </a:r>
            <a:r>
              <a:rPr lang="en-US" sz="2800" baseline="-25000" dirty="0" err="1">
                <a:latin typeface="Comic Sans MS" charset="0"/>
                <a:ea typeface="Comic Sans MS" charset="0"/>
                <a:cs typeface="Comic Sans MS" charset="0"/>
              </a:rPr>
              <a:t>kitap.reyting</a:t>
            </a:r>
            <a:r>
              <a:rPr lang="en-US" sz="2800" baseline="-25000" dirty="0">
                <a:latin typeface="Comic Sans MS" charset="0"/>
                <a:ea typeface="Comic Sans MS" charset="0"/>
                <a:cs typeface="Comic Sans MS" charset="0"/>
              </a:rPr>
              <a:t>&gt;kitap2.reyting </a:t>
            </a:r>
            <a:r>
              <a:rPr lang="en-US" sz="2800" dirty="0">
                <a:latin typeface="Comic Sans MS" charset="0"/>
                <a:ea typeface="Comic Sans MS" charset="0"/>
                <a:cs typeface="Comic Sans MS" charset="0"/>
              </a:rPr>
              <a:t>kitap2</a:t>
            </a:r>
            <a:endParaRPr lang="en-US" sz="2800" dirty="0">
              <a:effectLst/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DA0705-06EB-8744-B30A-2DD97038C8BC}"/>
              </a:ext>
            </a:extLst>
          </p:cNvPr>
          <p:cNvSpPr/>
          <p:nvPr/>
        </p:nvSpPr>
        <p:spPr>
          <a:xfrm>
            <a:off x="585207" y="1257527"/>
            <a:ext cx="49015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Belirtilen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ş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artı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sağlayan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</a:p>
          <a:p>
            <a:pPr algn="ctr"/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satırları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birleştirir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.</a:t>
            </a:r>
            <a:endParaRPr lang="tr-TR" sz="2400" dirty="0">
              <a:latin typeface="Noteworthy Light" panose="02000400000000000000" pitchFamily="2" charset="77"/>
              <a:ea typeface="Noteworthy Light" panose="02000400000000000000" pitchFamily="2" charset="77"/>
              <a:cs typeface="Comic Sans MS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56444CA-CBD5-0743-93D8-493EB117A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002397"/>
              </p:ext>
            </p:extLst>
          </p:nvPr>
        </p:nvGraphicFramePr>
        <p:xfrm>
          <a:off x="595183" y="5402999"/>
          <a:ext cx="10878436" cy="1228725"/>
        </p:xfrm>
        <a:graphic>
          <a:graphicData uri="http://schemas.openxmlformats.org/drawingml/2006/table">
            <a:tbl>
              <a:tblPr firstRow="1" firstCol="1" bandRow="1">
                <a:tableStyleId>{68D230F3-CF80-4859-8CE7-A43EE81993B5}</a:tableStyleId>
              </a:tblPr>
              <a:tblGrid>
                <a:gridCol w="1355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2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2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5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56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45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56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256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kitapid1</a:t>
                      </a:r>
                      <a:endParaRPr lang="en-US" sz="2000" dirty="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yayınevid1</a:t>
                      </a:r>
                      <a:endParaRPr lang="en-US" sz="2000" dirty="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kitapadı1</a:t>
                      </a:r>
                      <a:endParaRPr lang="en-US" sz="2000" dirty="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reyting1</a:t>
                      </a:r>
                      <a:endParaRPr lang="en-US" sz="2000" dirty="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kitapid</a:t>
                      </a:r>
                      <a:endParaRPr lang="en-US" sz="2000" dirty="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yayınevid</a:t>
                      </a:r>
                      <a:endParaRPr lang="en-US" sz="2000" dirty="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kitapadı</a:t>
                      </a:r>
                      <a:endParaRPr lang="en-US" sz="2000" dirty="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reyting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235</a:t>
                      </a:r>
                      <a:endParaRPr lang="en-US" sz="2000" dirty="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Y</a:t>
                      </a:r>
                      <a:endParaRPr lang="en-US" sz="2000" dirty="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235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2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222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U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235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8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222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U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11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567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8</a:t>
                      </a:r>
                      <a:endParaRPr lang="en-US" sz="2000" dirty="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C92F45-D962-EFC8-F311-BF36E712B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8184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Relational Algebra (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İlişkisel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Cebir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): </a:t>
            </a:r>
            <a:r>
              <a:rPr lang="en-US" sz="3000" u="sng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Eşit</a:t>
            </a:r>
            <a:r>
              <a:rPr lang="en-US" sz="3000" u="sng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3000" u="sng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Bitiştirme</a:t>
            </a:r>
            <a:r>
              <a:rPr lang="en-US" sz="3000" u="sng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(</a:t>
            </a:r>
            <a:r>
              <a:rPr lang="en-US" sz="3000" u="sng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EquJoin</a:t>
            </a:r>
            <a:r>
              <a:rPr lang="en-US" sz="3000" u="sng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- ⋈e)</a:t>
            </a:r>
            <a:endParaRPr lang="en-US" sz="3000" b="1" kern="1200" cap="none" dirty="0">
              <a:latin typeface="Noteworthy Light" panose="02000400000000000000" pitchFamily="2" charset="77"/>
              <a:ea typeface="Noteworthy Light" panose="02000400000000000000" pitchFamily="2" charset="77"/>
              <a:cs typeface="Courier New" panose="020703090202050204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37495B8-601E-BF4B-BBE6-561103FA5EE7}"/>
              </a:ext>
            </a:extLst>
          </p:cNvPr>
          <p:cNvSpPr txBox="1"/>
          <p:nvPr/>
        </p:nvSpPr>
        <p:spPr>
          <a:xfrm>
            <a:off x="8489097" y="543455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latin typeface="Comic Sans MS" charset="0"/>
                <a:ea typeface="Comic Sans MS" charset="0"/>
                <a:cs typeface="Comic Sans MS" charset="0"/>
              </a:rPr>
              <a:t>kitap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31D986-0DB8-B24B-B97B-CE891BD77CB0}"/>
              </a:ext>
            </a:extLst>
          </p:cNvPr>
          <p:cNvSpPr txBox="1"/>
          <p:nvPr/>
        </p:nvSpPr>
        <p:spPr>
          <a:xfrm>
            <a:off x="8509543" y="3264592"/>
            <a:ext cx="952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latin typeface="Comic Sans MS" charset="0"/>
                <a:ea typeface="Comic Sans MS" charset="0"/>
                <a:cs typeface="Comic Sans MS" charset="0"/>
              </a:rPr>
              <a:t>kitap2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D439516-B7EC-294C-8FDD-CE94AECD0AE1}"/>
              </a:ext>
            </a:extLst>
          </p:cNvPr>
          <p:cNvGraphicFramePr>
            <a:graphicFrameLocks noGrp="1"/>
          </p:cNvGraphicFramePr>
          <p:nvPr/>
        </p:nvGraphicFramePr>
        <p:xfrm>
          <a:off x="6364799" y="894569"/>
          <a:ext cx="5241994" cy="2136624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255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1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1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3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38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yayınevid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kitapadı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reyting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1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235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X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3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235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Y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8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1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3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121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T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4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9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4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222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U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10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06BC807-0901-2A42-9824-41BF8E25E5E8}"/>
              </a:ext>
            </a:extLst>
          </p:cNvPr>
          <p:cNvGraphicFramePr>
            <a:graphicFrameLocks noGrp="1"/>
          </p:cNvGraphicFramePr>
          <p:nvPr/>
        </p:nvGraphicFramePr>
        <p:xfrm>
          <a:off x="6364799" y="3692281"/>
          <a:ext cx="5185798" cy="1431042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241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569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yayınevid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kitapadı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reyting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4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235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X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4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8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121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M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10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4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567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S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8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CB8EC8A1-CE86-AF48-A02C-92D2BF5FDDC7}"/>
              </a:ext>
            </a:extLst>
          </p:cNvPr>
          <p:cNvSpPr/>
          <p:nvPr/>
        </p:nvSpPr>
        <p:spPr>
          <a:xfrm>
            <a:off x="308154" y="2724923"/>
            <a:ext cx="56829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800" dirty="0" err="1">
                <a:latin typeface="Comic Sans MS" charset="0"/>
                <a:ea typeface="Comic Sans MS" charset="0"/>
                <a:cs typeface="Comic Sans MS" charset="0"/>
              </a:rPr>
              <a:t>kitap</a:t>
            </a:r>
            <a:r>
              <a:rPr lang="en-US" sz="2800" dirty="0">
                <a:latin typeface="Comic Sans MS" charset="0"/>
                <a:ea typeface="Comic Sans MS" charset="0"/>
                <a:cs typeface="Comic Sans MS" charset="0"/>
              </a:rPr>
              <a:t> ⋈ </a:t>
            </a:r>
            <a:r>
              <a:rPr lang="en-US" sz="2800" baseline="-25000" dirty="0" err="1">
                <a:latin typeface="Comic Sans MS" charset="0"/>
                <a:ea typeface="Comic Sans MS" charset="0"/>
                <a:cs typeface="Comic Sans MS" charset="0"/>
              </a:rPr>
              <a:t>kitap.kitapid</a:t>
            </a:r>
            <a:r>
              <a:rPr lang="en-US" sz="2800" baseline="-25000" dirty="0">
                <a:latin typeface="Comic Sans MS" charset="0"/>
                <a:ea typeface="Comic Sans MS" charset="0"/>
                <a:cs typeface="Comic Sans MS" charset="0"/>
              </a:rPr>
              <a:t>=kitap2.kitapid </a:t>
            </a:r>
            <a:r>
              <a:rPr lang="en-US" sz="2800" dirty="0">
                <a:latin typeface="Comic Sans MS" charset="0"/>
                <a:ea typeface="Comic Sans MS" charset="0"/>
                <a:cs typeface="Comic Sans MS" charset="0"/>
              </a:rPr>
              <a:t>kitap2</a:t>
            </a:r>
            <a:endParaRPr lang="en-US" sz="2800" dirty="0">
              <a:effectLst/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D64D71-BE5C-4748-A715-93D59E8D6C67}"/>
              </a:ext>
            </a:extLst>
          </p:cNvPr>
          <p:cNvSpPr/>
          <p:nvPr/>
        </p:nvSpPr>
        <p:spPr>
          <a:xfrm>
            <a:off x="585207" y="1257527"/>
            <a:ext cx="49015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Tablolarda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bulunan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</a:p>
          <a:p>
            <a:pPr algn="ctr"/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ş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artı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sağlayan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alanların</a:t>
            </a:r>
            <a:endParaRPr lang="en-US" sz="2400" dirty="0">
              <a:latin typeface="Noteworthy Light" panose="02000400000000000000" pitchFamily="2" charset="77"/>
              <a:ea typeface="Noteworthy Light" panose="02000400000000000000" pitchFamily="2" charset="77"/>
              <a:cs typeface="Comic Sans MS" charset="0"/>
            </a:endParaRPr>
          </a:p>
          <a:p>
            <a:pPr algn="ctr"/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kartezyen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çarpımını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verir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endParaRPr lang="tr-TR" sz="2400" dirty="0">
              <a:latin typeface="Noteworthy Light" panose="02000400000000000000" pitchFamily="2" charset="77"/>
              <a:ea typeface="Noteworthy Light" panose="02000400000000000000" pitchFamily="2" charset="77"/>
              <a:cs typeface="Comic Sans MS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0DAB7D-CE05-9B47-AE56-D1EF942C5495}"/>
              </a:ext>
            </a:extLst>
          </p:cNvPr>
          <p:cNvSpPr txBox="1"/>
          <p:nvPr/>
        </p:nvSpPr>
        <p:spPr>
          <a:xfrm>
            <a:off x="2750398" y="4274721"/>
            <a:ext cx="780288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800" b="1" dirty="0"/>
              <a:t>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ED93F7-0934-33AC-DEBD-F09961DF8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154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Relational Algebra (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İlişkisel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Cebir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B916080-3703-D64D-A049-EB6BC3521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368" y="1159228"/>
            <a:ext cx="7919962" cy="5212002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Seçim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(selection- </a:t>
            </a:r>
            <a:r>
              <a:rPr lang="en-US" sz="2400" b="1" dirty="0"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  <a:sym typeface="Symbol" charset="2"/>
              </a:rPr>
              <a:t>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İzdüşüm-Yansıtma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(projection-</a:t>
            </a:r>
            <a:r>
              <a:rPr lang="en-US" sz="2400" i="1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  <a:sym typeface="Symbol" charset="2"/>
              </a:rPr>
              <a:t> </a:t>
            </a:r>
            <a:r>
              <a:rPr lang="en-US" sz="2400" b="1" i="1" dirty="0"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  <a:sym typeface="Symbol" charset="2"/>
              </a:rPr>
              <a:t>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Kartezyen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Çarpımı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(cross-product-</a:t>
            </a:r>
            <a:r>
              <a:rPr lang="en-US" sz="2400" b="1" i="1" dirty="0"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  <a:sym typeface="Symbol" charset="2"/>
              </a:rPr>
              <a:t>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Fark ( difference -</a:t>
            </a:r>
            <a:r>
              <a:rPr lang="en-US" sz="2400" i="1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  <a:sym typeface="Symbol" charset="2"/>
              </a:rPr>
              <a:t> </a:t>
            </a:r>
            <a:r>
              <a:rPr lang="en-US" sz="2400" b="1" i="1" dirty="0"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  <a:sym typeface="Symbol" charset="2"/>
              </a:rPr>
              <a:t> </a:t>
            </a:r>
            <a:r>
              <a:rPr lang="en-US" sz="2400" i="1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  <a:sym typeface="Symbol" charset="2"/>
              </a:rPr>
              <a:t>)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Birleşim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(</a:t>
            </a:r>
            <a:r>
              <a:rPr lang="en-US" sz="2400" i="1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union-</a:t>
            </a:r>
            <a:r>
              <a:rPr lang="en-US" sz="2400" b="1" i="1" dirty="0"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  <a:sym typeface="Symbol" charset="2"/>
              </a:rPr>
              <a:t></a:t>
            </a:r>
            <a:r>
              <a:rPr lang="en-US" sz="2400" b="1" i="1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  <a:sym typeface="Symbol" charset="2"/>
              </a:rPr>
              <a:t> 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Şartlı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Bitiştirme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(conditional join - </a:t>
            </a:r>
            <a:r>
              <a:rPr lang="en-US" sz="2400" b="1" dirty="0"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⋈</a:t>
            </a:r>
            <a:r>
              <a:rPr lang="en-US" sz="2400" b="1" baseline="-25000" dirty="0" err="1"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şart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Eşit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Bitiştirme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(equijoin - </a:t>
            </a:r>
            <a:r>
              <a:rPr lang="en-US" sz="2400" b="1" dirty="0"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⋈</a:t>
            </a:r>
            <a:r>
              <a:rPr lang="en-US" sz="2400" b="1" baseline="-25000" dirty="0"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e</a:t>
            </a:r>
            <a:r>
              <a:rPr lang="en-US" sz="2400" b="1" baseline="-250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)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Bölme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(</a:t>
            </a:r>
            <a:r>
              <a:rPr lang="en-US" sz="2400" i="1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division - </a:t>
            </a:r>
            <a:r>
              <a:rPr lang="en-US" sz="2400" b="1" i="1" dirty="0"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/</a:t>
            </a:r>
            <a:r>
              <a:rPr lang="en-US" sz="2400" i="1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Kesişim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(intersection - </a:t>
            </a:r>
            <a:r>
              <a:rPr lang="en-US" sz="2400" b="1" dirty="0"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  <a:sym typeface="Symbol" charset="2"/>
              </a:rPr>
              <a:t>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1C2B3A4-1E35-0A45-8B23-DEC97C391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926" y="2375426"/>
            <a:ext cx="5165146" cy="277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73E41AD-EFD7-0247-AE40-F2D24E8D2228}"/>
              </a:ext>
            </a:extLst>
          </p:cNvPr>
          <p:cNvSpPr txBox="1"/>
          <p:nvPr/>
        </p:nvSpPr>
        <p:spPr>
          <a:xfrm>
            <a:off x="5881621" y="3580562"/>
            <a:ext cx="97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Satır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CFF1D1-8229-F349-9489-62751C54A3B6}"/>
              </a:ext>
            </a:extLst>
          </p:cNvPr>
          <p:cNvSpPr txBox="1"/>
          <p:nvPr/>
        </p:nvSpPr>
        <p:spPr>
          <a:xfrm>
            <a:off x="8061454" y="2006094"/>
            <a:ext cx="97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Sütun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5073E2-DCD8-604F-9BFF-BEAA9BAAAA95}"/>
              </a:ext>
            </a:extLst>
          </p:cNvPr>
          <p:cNvSpPr txBox="1"/>
          <p:nvPr/>
        </p:nvSpPr>
        <p:spPr>
          <a:xfrm>
            <a:off x="9037499" y="5155031"/>
            <a:ext cx="97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Tablo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FE5D7A-28A1-164C-9527-B58A9ED38F28}"/>
              </a:ext>
            </a:extLst>
          </p:cNvPr>
          <p:cNvSpPr txBox="1"/>
          <p:nvPr/>
        </p:nvSpPr>
        <p:spPr>
          <a:xfrm>
            <a:off x="2849460" y="6078856"/>
            <a:ext cx="70403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İlişkisel</a:t>
            </a:r>
            <a:r>
              <a:rPr lang="en-US" sz="2400" b="1" u="sng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b="1" u="sng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cebir</a:t>
            </a:r>
            <a:r>
              <a:rPr lang="en-US" sz="2400" b="1" u="sng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b="1" u="sng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sorgularının</a:t>
            </a:r>
            <a:r>
              <a:rPr lang="en-US" sz="2400" b="1" u="sng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b="1" u="sng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sonucu</a:t>
            </a:r>
            <a:r>
              <a:rPr lang="en-US" sz="2400" b="1" u="sng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yeni </a:t>
            </a:r>
            <a:r>
              <a:rPr lang="en-US" sz="2400" b="1" u="sng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bir</a:t>
            </a:r>
            <a:r>
              <a:rPr lang="en-US" sz="2400" b="1" u="sng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b="1" u="sng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tablo</a:t>
            </a:r>
            <a:r>
              <a:rPr lang="en-US" sz="2400" b="1" u="sng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(relation) dur.</a:t>
            </a:r>
            <a:endParaRPr lang="tr-TR" sz="2400" b="1" u="sng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958822-07A8-0ACE-3262-5B8DF934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9957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Relational Algebra (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İlişkisel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Cebir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): </a:t>
            </a:r>
            <a:r>
              <a:rPr lang="en-US" sz="3000" u="sng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Eşit</a:t>
            </a:r>
            <a:r>
              <a:rPr lang="en-US" sz="3000" u="sng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3000" u="sng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Bitiştirme</a:t>
            </a:r>
            <a:r>
              <a:rPr lang="en-US" sz="3000" u="sng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(</a:t>
            </a:r>
            <a:r>
              <a:rPr lang="en-US" sz="3000" u="sng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EquJoin</a:t>
            </a:r>
            <a:r>
              <a:rPr lang="en-US" sz="3000" u="sng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- ⋈e)</a:t>
            </a:r>
            <a:endParaRPr lang="en-US" sz="3000" b="1" kern="1200" cap="none" dirty="0">
              <a:latin typeface="Noteworthy Light" panose="02000400000000000000" pitchFamily="2" charset="77"/>
              <a:ea typeface="Noteworthy Light" panose="02000400000000000000" pitchFamily="2" charset="77"/>
              <a:cs typeface="Courier New" panose="020703090202050204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37495B8-601E-BF4B-BBE6-561103FA5EE7}"/>
              </a:ext>
            </a:extLst>
          </p:cNvPr>
          <p:cNvSpPr txBox="1"/>
          <p:nvPr/>
        </p:nvSpPr>
        <p:spPr>
          <a:xfrm>
            <a:off x="8489097" y="543455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latin typeface="Comic Sans MS" charset="0"/>
                <a:ea typeface="Comic Sans MS" charset="0"/>
                <a:cs typeface="Comic Sans MS" charset="0"/>
              </a:rPr>
              <a:t>kitap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31D986-0DB8-B24B-B97B-CE891BD77CB0}"/>
              </a:ext>
            </a:extLst>
          </p:cNvPr>
          <p:cNvSpPr txBox="1"/>
          <p:nvPr/>
        </p:nvSpPr>
        <p:spPr>
          <a:xfrm>
            <a:off x="8509543" y="3264592"/>
            <a:ext cx="952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latin typeface="Comic Sans MS" charset="0"/>
                <a:ea typeface="Comic Sans MS" charset="0"/>
                <a:cs typeface="Comic Sans MS" charset="0"/>
              </a:rPr>
              <a:t>kitap2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D439516-B7EC-294C-8FDD-CE94AECD0AE1}"/>
              </a:ext>
            </a:extLst>
          </p:cNvPr>
          <p:cNvGraphicFramePr>
            <a:graphicFrameLocks noGrp="1"/>
          </p:cNvGraphicFramePr>
          <p:nvPr/>
        </p:nvGraphicFramePr>
        <p:xfrm>
          <a:off x="6364799" y="894569"/>
          <a:ext cx="5241994" cy="2136624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255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1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1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3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38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yayınevid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kitapadı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reyting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1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235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X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3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235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Y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8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1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3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121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T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4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9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4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222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U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10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06BC807-0901-2A42-9824-41BF8E25E5E8}"/>
              </a:ext>
            </a:extLst>
          </p:cNvPr>
          <p:cNvGraphicFramePr>
            <a:graphicFrameLocks noGrp="1"/>
          </p:cNvGraphicFramePr>
          <p:nvPr/>
        </p:nvGraphicFramePr>
        <p:xfrm>
          <a:off x="6364799" y="3692281"/>
          <a:ext cx="5185798" cy="1431042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241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569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yayınevid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kitapadı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reyting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4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235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X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4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8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121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M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10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4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567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S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8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CB8EC8A1-CE86-AF48-A02C-92D2BF5FDDC7}"/>
              </a:ext>
            </a:extLst>
          </p:cNvPr>
          <p:cNvSpPr/>
          <p:nvPr/>
        </p:nvSpPr>
        <p:spPr>
          <a:xfrm>
            <a:off x="308154" y="2724923"/>
            <a:ext cx="56829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800" dirty="0" err="1">
                <a:latin typeface="Comic Sans MS" charset="0"/>
                <a:ea typeface="Comic Sans MS" charset="0"/>
                <a:cs typeface="Comic Sans MS" charset="0"/>
              </a:rPr>
              <a:t>kitap</a:t>
            </a:r>
            <a:r>
              <a:rPr lang="en-US" sz="2800" dirty="0">
                <a:latin typeface="Comic Sans MS" charset="0"/>
                <a:ea typeface="Comic Sans MS" charset="0"/>
                <a:cs typeface="Comic Sans MS" charset="0"/>
              </a:rPr>
              <a:t> ⋈ </a:t>
            </a:r>
            <a:r>
              <a:rPr lang="en-US" sz="2800" baseline="-25000" dirty="0" err="1">
                <a:latin typeface="Comic Sans MS" charset="0"/>
                <a:ea typeface="Comic Sans MS" charset="0"/>
                <a:cs typeface="Comic Sans MS" charset="0"/>
              </a:rPr>
              <a:t>kitap.kitapid</a:t>
            </a:r>
            <a:r>
              <a:rPr lang="en-US" sz="2800" baseline="-25000" dirty="0">
                <a:latin typeface="Comic Sans MS" charset="0"/>
                <a:ea typeface="Comic Sans MS" charset="0"/>
                <a:cs typeface="Comic Sans MS" charset="0"/>
              </a:rPr>
              <a:t>=kitap2.kitapid </a:t>
            </a:r>
            <a:r>
              <a:rPr lang="en-US" sz="2800" dirty="0">
                <a:latin typeface="Comic Sans MS" charset="0"/>
                <a:ea typeface="Comic Sans MS" charset="0"/>
                <a:cs typeface="Comic Sans MS" charset="0"/>
              </a:rPr>
              <a:t>kitap2</a:t>
            </a:r>
            <a:endParaRPr lang="en-US" sz="2800" dirty="0">
              <a:effectLst/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D64D71-BE5C-4748-A715-93D59E8D6C67}"/>
              </a:ext>
            </a:extLst>
          </p:cNvPr>
          <p:cNvSpPr/>
          <p:nvPr/>
        </p:nvSpPr>
        <p:spPr>
          <a:xfrm>
            <a:off x="585207" y="1257527"/>
            <a:ext cx="49015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Tablolarda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bulunan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</a:p>
          <a:p>
            <a:pPr algn="ctr"/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ş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artı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sağlayan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alanların</a:t>
            </a:r>
            <a:endParaRPr lang="en-US" sz="2400" dirty="0">
              <a:latin typeface="Noteworthy Light" panose="02000400000000000000" pitchFamily="2" charset="77"/>
              <a:ea typeface="Noteworthy Light" panose="02000400000000000000" pitchFamily="2" charset="77"/>
              <a:cs typeface="Comic Sans MS" charset="0"/>
            </a:endParaRPr>
          </a:p>
          <a:p>
            <a:pPr algn="ctr"/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kartezyen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çarpımını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verir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endParaRPr lang="tr-TR" sz="2400" dirty="0">
              <a:latin typeface="Noteworthy Light" panose="02000400000000000000" pitchFamily="2" charset="77"/>
              <a:ea typeface="Noteworthy Light" panose="02000400000000000000" pitchFamily="2" charset="77"/>
              <a:cs typeface="Comic Sans MS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5A11CFA-7CD8-4D47-AC1E-9858A63A3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485183"/>
              </p:ext>
            </p:extLst>
          </p:nvPr>
        </p:nvGraphicFramePr>
        <p:xfrm>
          <a:off x="475364" y="5720048"/>
          <a:ext cx="10878436" cy="619125"/>
        </p:xfrm>
        <a:graphic>
          <a:graphicData uri="http://schemas.openxmlformats.org/drawingml/2006/table">
            <a:tbl>
              <a:tblPr firstRow="1" firstCol="1" bandRow="1">
                <a:tableStyleId>{68D230F3-CF80-4859-8CE7-A43EE81993B5}</a:tableStyleId>
              </a:tblPr>
              <a:tblGrid>
                <a:gridCol w="1355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2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2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5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56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45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56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256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kitapid1</a:t>
                      </a:r>
                      <a:endParaRPr lang="en-US" sz="2000" dirty="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yayınevid1</a:t>
                      </a:r>
                      <a:endParaRPr lang="en-US" sz="2000" dirty="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kitapadı1</a:t>
                      </a:r>
                      <a:endParaRPr lang="en-US" sz="2000" dirty="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reyting1</a:t>
                      </a:r>
                      <a:endParaRPr lang="en-US" sz="2000" dirty="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kitapid</a:t>
                      </a:r>
                      <a:endParaRPr lang="en-US" sz="2000" dirty="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yayınevid</a:t>
                      </a:r>
                      <a:endParaRPr lang="en-US" sz="2000" dirty="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kitapadı</a:t>
                      </a:r>
                      <a:endParaRPr lang="en-US" sz="2000" dirty="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reyting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235</a:t>
                      </a:r>
                      <a:endParaRPr lang="en-US" sz="2000" dirty="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X</a:t>
                      </a:r>
                      <a:endParaRPr lang="en-US" sz="2000" dirty="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</a:t>
                      </a:r>
                      <a:endParaRPr lang="en-US" sz="2000" dirty="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235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X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F6A6FA-CAF3-2748-E030-4327AA66C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9506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Relational Algebra (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İlişkisel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Cebir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): </a:t>
            </a:r>
            <a:r>
              <a:rPr lang="en-US" sz="3000" u="sng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Doğal</a:t>
            </a:r>
            <a:r>
              <a:rPr lang="en-US" sz="3000" u="sng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3000" u="sng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Bitiştirme</a:t>
            </a:r>
            <a:r>
              <a:rPr lang="en-US" sz="3000" u="sng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(natural - ⋈)</a:t>
            </a:r>
            <a:endParaRPr lang="en-US" sz="3000" b="1" kern="1200" cap="none" dirty="0">
              <a:latin typeface="Noteworthy Light" panose="02000400000000000000" pitchFamily="2" charset="77"/>
              <a:ea typeface="Noteworthy Light" panose="02000400000000000000" pitchFamily="2" charset="77"/>
              <a:cs typeface="Courier New" panose="020703090202050204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37495B8-601E-BF4B-BBE6-561103FA5EE7}"/>
              </a:ext>
            </a:extLst>
          </p:cNvPr>
          <p:cNvSpPr txBox="1"/>
          <p:nvPr/>
        </p:nvSpPr>
        <p:spPr>
          <a:xfrm>
            <a:off x="8489097" y="543455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latin typeface="Comic Sans MS" charset="0"/>
                <a:ea typeface="Comic Sans MS" charset="0"/>
                <a:cs typeface="Comic Sans MS" charset="0"/>
              </a:rPr>
              <a:t>kitap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31D986-0DB8-B24B-B97B-CE891BD77CB0}"/>
              </a:ext>
            </a:extLst>
          </p:cNvPr>
          <p:cNvSpPr txBox="1"/>
          <p:nvPr/>
        </p:nvSpPr>
        <p:spPr>
          <a:xfrm>
            <a:off x="8509543" y="3264592"/>
            <a:ext cx="952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latin typeface="Comic Sans MS" charset="0"/>
                <a:ea typeface="Comic Sans MS" charset="0"/>
                <a:cs typeface="Comic Sans MS" charset="0"/>
              </a:rPr>
              <a:t>kitap2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D439516-B7EC-294C-8FDD-CE94AECD0AE1}"/>
              </a:ext>
            </a:extLst>
          </p:cNvPr>
          <p:cNvGraphicFramePr>
            <a:graphicFrameLocks noGrp="1"/>
          </p:cNvGraphicFramePr>
          <p:nvPr/>
        </p:nvGraphicFramePr>
        <p:xfrm>
          <a:off x="6364799" y="894569"/>
          <a:ext cx="5241994" cy="2136624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255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1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1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3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38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yayınevid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kitapadı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reyting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1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235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X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3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235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Y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8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1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3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121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T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4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9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4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222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U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10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06BC807-0901-2A42-9824-41BF8E25E5E8}"/>
              </a:ext>
            </a:extLst>
          </p:cNvPr>
          <p:cNvGraphicFramePr>
            <a:graphicFrameLocks noGrp="1"/>
          </p:cNvGraphicFramePr>
          <p:nvPr/>
        </p:nvGraphicFramePr>
        <p:xfrm>
          <a:off x="6364799" y="3692281"/>
          <a:ext cx="5185798" cy="1431042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241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569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yayınevid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kitapadı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reyting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4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235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X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4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8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121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M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10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4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567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S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8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CB8EC8A1-CE86-AF48-A02C-92D2BF5FDDC7}"/>
              </a:ext>
            </a:extLst>
          </p:cNvPr>
          <p:cNvSpPr/>
          <p:nvPr/>
        </p:nvSpPr>
        <p:spPr>
          <a:xfrm>
            <a:off x="1867071" y="2724923"/>
            <a:ext cx="25651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800" dirty="0" err="1">
                <a:latin typeface="Comic Sans MS" charset="0"/>
                <a:ea typeface="Comic Sans MS" charset="0"/>
                <a:cs typeface="Comic Sans MS" charset="0"/>
              </a:rPr>
              <a:t>kitap</a:t>
            </a:r>
            <a:r>
              <a:rPr lang="en-US" sz="2800" dirty="0">
                <a:latin typeface="Comic Sans MS" charset="0"/>
                <a:ea typeface="Comic Sans MS" charset="0"/>
                <a:cs typeface="Comic Sans MS" charset="0"/>
              </a:rPr>
              <a:t> ⋈</a:t>
            </a:r>
            <a:r>
              <a:rPr lang="en-US" sz="2800" baseline="-25000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sz="2800" dirty="0">
                <a:latin typeface="Comic Sans MS" charset="0"/>
                <a:ea typeface="Comic Sans MS" charset="0"/>
                <a:cs typeface="Comic Sans MS" charset="0"/>
              </a:rPr>
              <a:t>kitap2</a:t>
            </a:r>
            <a:endParaRPr lang="en-US" sz="2800" dirty="0">
              <a:effectLst/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0DAB7D-CE05-9B47-AE56-D1EF942C5495}"/>
              </a:ext>
            </a:extLst>
          </p:cNvPr>
          <p:cNvSpPr txBox="1"/>
          <p:nvPr/>
        </p:nvSpPr>
        <p:spPr>
          <a:xfrm>
            <a:off x="2750398" y="4274721"/>
            <a:ext cx="780288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800" b="1" dirty="0"/>
              <a:t>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DDFB8A-5CBC-0346-AED6-B9B5E8D2D0E5}"/>
              </a:ext>
            </a:extLst>
          </p:cNvPr>
          <p:cNvSpPr/>
          <p:nvPr/>
        </p:nvSpPr>
        <p:spPr>
          <a:xfrm>
            <a:off x="1048064" y="1075338"/>
            <a:ext cx="41849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iki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tabloda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bulunan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alanlardan </a:t>
            </a:r>
            <a:r>
              <a:rPr lang="en-US" sz="2400" dirty="0" err="1"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birebir</a:t>
            </a:r>
            <a:r>
              <a:rPr lang="en-US" sz="2400" dirty="0"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örtüşenleri</a:t>
            </a:r>
            <a:r>
              <a:rPr lang="en-US" sz="2400" dirty="0"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listeler</a:t>
            </a:r>
            <a:r>
              <a:rPr lang="en-US" sz="2400" dirty="0"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endParaRPr lang="tr-TR" sz="2400" dirty="0">
              <a:highlight>
                <a:srgbClr val="FFFF00"/>
              </a:highlight>
              <a:latin typeface="Noteworthy Light" panose="02000400000000000000" pitchFamily="2" charset="77"/>
              <a:ea typeface="Noteworthy Light" panose="02000400000000000000" pitchFamily="2" charset="77"/>
              <a:cs typeface="Comic Sans MS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9909BB-AB1F-4578-6A8A-1C6E9395F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1767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Relational Algebra (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İlişkisel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Cebir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): </a:t>
            </a:r>
            <a:r>
              <a:rPr lang="en-US" sz="3000" u="sng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Doğal</a:t>
            </a:r>
            <a:r>
              <a:rPr lang="en-US" sz="3000" u="sng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3000" u="sng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Bitiştirme</a:t>
            </a:r>
            <a:r>
              <a:rPr lang="en-US" sz="3000" u="sng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(natural - ⋈)</a:t>
            </a:r>
            <a:endParaRPr lang="en-US" sz="3000" b="1" kern="1200" cap="none" dirty="0">
              <a:latin typeface="Noteworthy Light" panose="02000400000000000000" pitchFamily="2" charset="77"/>
              <a:ea typeface="Noteworthy Light" panose="02000400000000000000" pitchFamily="2" charset="77"/>
              <a:cs typeface="Courier New" panose="020703090202050204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37495B8-601E-BF4B-BBE6-561103FA5EE7}"/>
              </a:ext>
            </a:extLst>
          </p:cNvPr>
          <p:cNvSpPr txBox="1"/>
          <p:nvPr/>
        </p:nvSpPr>
        <p:spPr>
          <a:xfrm>
            <a:off x="8489097" y="543455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latin typeface="Comic Sans MS" charset="0"/>
                <a:ea typeface="Comic Sans MS" charset="0"/>
                <a:cs typeface="Comic Sans MS" charset="0"/>
              </a:rPr>
              <a:t>kitap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31D986-0DB8-B24B-B97B-CE891BD77CB0}"/>
              </a:ext>
            </a:extLst>
          </p:cNvPr>
          <p:cNvSpPr txBox="1"/>
          <p:nvPr/>
        </p:nvSpPr>
        <p:spPr>
          <a:xfrm>
            <a:off x="8509543" y="3264592"/>
            <a:ext cx="952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latin typeface="Comic Sans MS" charset="0"/>
                <a:ea typeface="Comic Sans MS" charset="0"/>
                <a:cs typeface="Comic Sans MS" charset="0"/>
              </a:rPr>
              <a:t>kitap2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D439516-B7EC-294C-8FDD-CE94AECD0AE1}"/>
              </a:ext>
            </a:extLst>
          </p:cNvPr>
          <p:cNvGraphicFramePr>
            <a:graphicFrameLocks noGrp="1"/>
          </p:cNvGraphicFramePr>
          <p:nvPr/>
        </p:nvGraphicFramePr>
        <p:xfrm>
          <a:off x="6364799" y="894569"/>
          <a:ext cx="5241994" cy="2136624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255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1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1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3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38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yayınevid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kitapadı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reyting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1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235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X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3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235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Y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8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1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3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121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T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4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9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4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222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U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10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06BC807-0901-2A42-9824-41BF8E25E5E8}"/>
              </a:ext>
            </a:extLst>
          </p:cNvPr>
          <p:cNvGraphicFramePr>
            <a:graphicFrameLocks noGrp="1"/>
          </p:cNvGraphicFramePr>
          <p:nvPr/>
        </p:nvGraphicFramePr>
        <p:xfrm>
          <a:off x="6364799" y="3692281"/>
          <a:ext cx="5185798" cy="1431042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241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569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yayınevid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kitapadı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reyting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4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235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X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4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8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121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M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10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4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567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S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8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CB8EC8A1-CE86-AF48-A02C-92D2BF5FDDC7}"/>
              </a:ext>
            </a:extLst>
          </p:cNvPr>
          <p:cNvSpPr/>
          <p:nvPr/>
        </p:nvSpPr>
        <p:spPr>
          <a:xfrm>
            <a:off x="1867071" y="2724923"/>
            <a:ext cx="25651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800" dirty="0" err="1">
                <a:latin typeface="Comic Sans MS" charset="0"/>
                <a:ea typeface="Comic Sans MS" charset="0"/>
                <a:cs typeface="Comic Sans MS" charset="0"/>
              </a:rPr>
              <a:t>kitap</a:t>
            </a:r>
            <a:r>
              <a:rPr lang="en-US" sz="2800" dirty="0">
                <a:latin typeface="Comic Sans MS" charset="0"/>
                <a:ea typeface="Comic Sans MS" charset="0"/>
                <a:cs typeface="Comic Sans MS" charset="0"/>
              </a:rPr>
              <a:t> ⋈</a:t>
            </a:r>
            <a:r>
              <a:rPr lang="en-US" sz="2800" baseline="-25000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sz="2800" dirty="0">
                <a:latin typeface="Comic Sans MS" charset="0"/>
                <a:ea typeface="Comic Sans MS" charset="0"/>
                <a:cs typeface="Comic Sans MS" charset="0"/>
              </a:rPr>
              <a:t>kitap2</a:t>
            </a:r>
            <a:endParaRPr lang="en-US" sz="2800" dirty="0">
              <a:effectLst/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DDFB8A-5CBC-0346-AED6-B9B5E8D2D0E5}"/>
              </a:ext>
            </a:extLst>
          </p:cNvPr>
          <p:cNvSpPr/>
          <p:nvPr/>
        </p:nvSpPr>
        <p:spPr>
          <a:xfrm>
            <a:off x="1048064" y="1075338"/>
            <a:ext cx="41849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iki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tabloda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bulunan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alanlardan </a:t>
            </a:r>
            <a:r>
              <a:rPr lang="en-US" sz="2400" dirty="0" err="1"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birebir</a:t>
            </a:r>
            <a:r>
              <a:rPr lang="en-US" sz="2400" dirty="0"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örtüşenleri</a:t>
            </a:r>
            <a:r>
              <a:rPr lang="en-US" sz="2400" dirty="0"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listeler</a:t>
            </a:r>
            <a:r>
              <a:rPr lang="en-US" sz="2400" dirty="0"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endParaRPr lang="tr-TR" sz="2400" dirty="0">
              <a:highlight>
                <a:srgbClr val="FFFF00"/>
              </a:highlight>
              <a:latin typeface="Noteworthy Light" panose="02000400000000000000" pitchFamily="2" charset="77"/>
              <a:ea typeface="Noteworthy Light" panose="02000400000000000000" pitchFamily="2" charset="77"/>
              <a:cs typeface="Comic Sans MS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9CAF269-3FDA-7C44-B571-6F5F851B1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668519"/>
              </p:ext>
            </p:extLst>
          </p:nvPr>
        </p:nvGraphicFramePr>
        <p:xfrm>
          <a:off x="641403" y="4609797"/>
          <a:ext cx="4910959" cy="880283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176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0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5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54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yayınevid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kitapadı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reyting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3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235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X</a:t>
                      </a:r>
                      <a:endParaRPr lang="en-US" sz="2000" dirty="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</a:t>
                      </a:r>
                      <a:endParaRPr lang="en-US" sz="2000" dirty="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FABB0A-8D13-A599-BF08-1A2477B01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2441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Relational Algebra (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İlişkisel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Cebir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): 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kesişim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intersection  </a:t>
            </a:r>
            <a:r>
              <a:rPr lang="en-US" sz="2800" b="1" dirty="0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  <a:sym typeface="Symbol" charset="2"/>
              </a:rPr>
              <a:t></a:t>
            </a:r>
            <a:r>
              <a:rPr lang="en-US" sz="2800" b="1" dirty="0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37495B8-601E-BF4B-BBE6-561103FA5EE7}"/>
              </a:ext>
            </a:extLst>
          </p:cNvPr>
          <p:cNvSpPr txBox="1"/>
          <p:nvPr/>
        </p:nvSpPr>
        <p:spPr>
          <a:xfrm>
            <a:off x="8571325" y="828581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latin typeface="Comic Sans MS" charset="0"/>
                <a:ea typeface="Comic Sans MS" charset="0"/>
                <a:cs typeface="Comic Sans MS" charset="0"/>
              </a:rPr>
              <a:t>kitap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31D986-0DB8-B24B-B97B-CE891BD77CB0}"/>
              </a:ext>
            </a:extLst>
          </p:cNvPr>
          <p:cNvSpPr txBox="1"/>
          <p:nvPr/>
        </p:nvSpPr>
        <p:spPr>
          <a:xfrm>
            <a:off x="8489097" y="4264249"/>
            <a:ext cx="952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latin typeface="Comic Sans MS" charset="0"/>
                <a:ea typeface="Comic Sans MS" charset="0"/>
                <a:cs typeface="Comic Sans MS" charset="0"/>
              </a:rPr>
              <a:t>kitap2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D439516-B7EC-294C-8FDD-CE94AECD0AE1}"/>
              </a:ext>
            </a:extLst>
          </p:cNvPr>
          <p:cNvGraphicFramePr>
            <a:graphicFrameLocks noGrp="1"/>
          </p:cNvGraphicFramePr>
          <p:nvPr/>
        </p:nvGraphicFramePr>
        <p:xfrm>
          <a:off x="6348034" y="1263211"/>
          <a:ext cx="5241994" cy="2388690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255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1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1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3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59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yayınevid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kitapadı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reyting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1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235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X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3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235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Y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8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1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3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121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T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4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9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4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222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U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10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06BC807-0901-2A42-9824-41BF8E25E5E8}"/>
              </a:ext>
            </a:extLst>
          </p:cNvPr>
          <p:cNvGraphicFramePr>
            <a:graphicFrameLocks noGrp="1"/>
          </p:cNvGraphicFramePr>
          <p:nvPr/>
        </p:nvGraphicFramePr>
        <p:xfrm>
          <a:off x="6348034" y="4666305"/>
          <a:ext cx="5185798" cy="1688099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241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27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yayınevid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kitapadı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reyting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4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235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X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4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8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121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M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10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4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567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S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8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7E890CF0-3469-2A42-9A5A-0750FD3DCDBA}"/>
              </a:ext>
            </a:extLst>
          </p:cNvPr>
          <p:cNvSpPr/>
          <p:nvPr/>
        </p:nvSpPr>
        <p:spPr>
          <a:xfrm>
            <a:off x="1265760" y="2049541"/>
            <a:ext cx="33970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200" dirty="0" err="1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</a:rPr>
              <a:t>kitap</a:t>
            </a:r>
            <a:r>
              <a:rPr lang="en-US" sz="3200" dirty="0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  <a:sym typeface="Symbol" charset="2"/>
              </a:rPr>
              <a:t></a:t>
            </a:r>
            <a:r>
              <a:rPr lang="en-US" sz="3200" b="1" dirty="0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sz="3200" i="1" dirty="0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</a:rPr>
              <a:t>k</a:t>
            </a:r>
            <a:r>
              <a:rPr lang="en-US" sz="3200" i="1" dirty="0">
                <a:latin typeface="Comic Sans MS" charset="0"/>
                <a:ea typeface="Comic Sans MS" charset="0"/>
                <a:cs typeface="Comic Sans MS" charset="0"/>
              </a:rPr>
              <a:t>itap2</a:t>
            </a:r>
            <a:endParaRPr lang="en-US" sz="3200" dirty="0">
              <a:effectLst/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669F6-DCF7-B242-A6E7-E0DE06FA2E03}"/>
              </a:ext>
            </a:extLst>
          </p:cNvPr>
          <p:cNvSpPr/>
          <p:nvPr/>
        </p:nvSpPr>
        <p:spPr>
          <a:xfrm>
            <a:off x="601972" y="1264711"/>
            <a:ext cx="4776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iki</a:t>
            </a:r>
            <a:r>
              <a:rPr lang="en-US" sz="2400" b="1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ilişkide</a:t>
            </a:r>
            <a:r>
              <a:rPr lang="en-US" sz="2400" b="1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bulunan</a:t>
            </a:r>
            <a:r>
              <a:rPr lang="en-US" sz="2400" b="1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ortak</a:t>
            </a:r>
            <a:r>
              <a:rPr lang="en-US" sz="2400" b="1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satırları</a:t>
            </a:r>
            <a:r>
              <a:rPr lang="en-US" sz="2400" b="1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listeler</a:t>
            </a:r>
            <a:r>
              <a:rPr lang="en-US" sz="2400" b="1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endParaRPr lang="tr-TR" sz="2400" b="1" dirty="0">
              <a:latin typeface="Noteworthy Light" panose="02000400000000000000" pitchFamily="2" charset="77"/>
              <a:ea typeface="Noteworthy Light" panose="02000400000000000000" pitchFamily="2" charset="77"/>
              <a:cs typeface="Comic Sans MS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834A19-A9E4-F648-A612-BB53804D4E26}"/>
              </a:ext>
            </a:extLst>
          </p:cNvPr>
          <p:cNvSpPr txBox="1"/>
          <p:nvPr/>
        </p:nvSpPr>
        <p:spPr>
          <a:xfrm>
            <a:off x="2750398" y="4274721"/>
            <a:ext cx="780288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800" b="1" dirty="0"/>
              <a:t>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A6C29C-FC8F-709A-9EF6-DB312EF38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2658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Relational Algebra (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İlişkisel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Cebir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): 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kesişim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intersection  </a:t>
            </a:r>
            <a:r>
              <a:rPr lang="en-US" sz="2800" b="1" dirty="0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  <a:sym typeface="Symbol" charset="2"/>
              </a:rPr>
              <a:t></a:t>
            </a:r>
            <a:r>
              <a:rPr lang="en-US" sz="2800" b="1" dirty="0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37495B8-601E-BF4B-BBE6-561103FA5EE7}"/>
              </a:ext>
            </a:extLst>
          </p:cNvPr>
          <p:cNvSpPr txBox="1"/>
          <p:nvPr/>
        </p:nvSpPr>
        <p:spPr>
          <a:xfrm>
            <a:off x="8571325" y="828581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latin typeface="Comic Sans MS" charset="0"/>
                <a:ea typeface="Comic Sans MS" charset="0"/>
                <a:cs typeface="Comic Sans MS" charset="0"/>
              </a:rPr>
              <a:t>kitap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31D986-0DB8-B24B-B97B-CE891BD77CB0}"/>
              </a:ext>
            </a:extLst>
          </p:cNvPr>
          <p:cNvSpPr txBox="1"/>
          <p:nvPr/>
        </p:nvSpPr>
        <p:spPr>
          <a:xfrm>
            <a:off x="8489097" y="4264249"/>
            <a:ext cx="952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latin typeface="Comic Sans MS" charset="0"/>
                <a:ea typeface="Comic Sans MS" charset="0"/>
                <a:cs typeface="Comic Sans MS" charset="0"/>
              </a:rPr>
              <a:t>kitap2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D439516-B7EC-294C-8FDD-CE94AECD0AE1}"/>
              </a:ext>
            </a:extLst>
          </p:cNvPr>
          <p:cNvGraphicFramePr>
            <a:graphicFrameLocks noGrp="1"/>
          </p:cNvGraphicFramePr>
          <p:nvPr/>
        </p:nvGraphicFramePr>
        <p:xfrm>
          <a:off x="6348034" y="1263211"/>
          <a:ext cx="5241994" cy="2388690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255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1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1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3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59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yayınevid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kitapadı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reyting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1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235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X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3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235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Y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8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1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3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121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T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4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9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4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222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U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10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06BC807-0901-2A42-9824-41BF8E25E5E8}"/>
              </a:ext>
            </a:extLst>
          </p:cNvPr>
          <p:cNvGraphicFramePr>
            <a:graphicFrameLocks noGrp="1"/>
          </p:cNvGraphicFramePr>
          <p:nvPr/>
        </p:nvGraphicFramePr>
        <p:xfrm>
          <a:off x="6348034" y="4666305"/>
          <a:ext cx="5185798" cy="1688099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241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27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yayınevid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kitapadı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reyting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4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235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X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4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8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121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M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10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4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567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S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8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7E890CF0-3469-2A42-9A5A-0750FD3DCDBA}"/>
              </a:ext>
            </a:extLst>
          </p:cNvPr>
          <p:cNvSpPr/>
          <p:nvPr/>
        </p:nvSpPr>
        <p:spPr>
          <a:xfrm>
            <a:off x="1265760" y="2049541"/>
            <a:ext cx="33970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200" dirty="0" err="1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</a:rPr>
              <a:t>kitap</a:t>
            </a:r>
            <a:r>
              <a:rPr lang="en-US" sz="3200" dirty="0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  <a:sym typeface="Symbol" charset="2"/>
              </a:rPr>
              <a:t></a:t>
            </a:r>
            <a:r>
              <a:rPr lang="en-US" sz="3200" b="1" dirty="0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sz="3200" i="1" dirty="0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</a:rPr>
              <a:t>k</a:t>
            </a:r>
            <a:r>
              <a:rPr lang="en-US" sz="3200" i="1" dirty="0">
                <a:latin typeface="Comic Sans MS" charset="0"/>
                <a:ea typeface="Comic Sans MS" charset="0"/>
                <a:cs typeface="Comic Sans MS" charset="0"/>
              </a:rPr>
              <a:t>itap2</a:t>
            </a:r>
            <a:endParaRPr lang="en-US" sz="3200" dirty="0">
              <a:effectLst/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669F6-DCF7-B242-A6E7-E0DE06FA2E03}"/>
              </a:ext>
            </a:extLst>
          </p:cNvPr>
          <p:cNvSpPr/>
          <p:nvPr/>
        </p:nvSpPr>
        <p:spPr>
          <a:xfrm>
            <a:off x="601972" y="1264711"/>
            <a:ext cx="4776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iki</a:t>
            </a:r>
            <a:r>
              <a:rPr lang="en-US" sz="2400" b="1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ilişkide</a:t>
            </a:r>
            <a:r>
              <a:rPr lang="en-US" sz="2400" b="1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bulunan</a:t>
            </a:r>
            <a:r>
              <a:rPr lang="en-US" sz="2400" b="1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ortak</a:t>
            </a:r>
            <a:r>
              <a:rPr lang="en-US" sz="2400" b="1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satırları</a:t>
            </a:r>
            <a:r>
              <a:rPr lang="en-US" sz="2400" b="1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listeler</a:t>
            </a:r>
            <a:r>
              <a:rPr lang="en-US" sz="2400" b="1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endParaRPr lang="tr-TR" sz="2400" b="1" dirty="0">
              <a:latin typeface="Noteworthy Light" panose="02000400000000000000" pitchFamily="2" charset="77"/>
              <a:ea typeface="Noteworthy Light" panose="02000400000000000000" pitchFamily="2" charset="77"/>
              <a:cs typeface="Comic Sans MS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0B4AC97-5F74-2A43-867E-F5808332D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879"/>
              </p:ext>
            </p:extLst>
          </p:nvPr>
        </p:nvGraphicFramePr>
        <p:xfrm>
          <a:off x="718538" y="4630071"/>
          <a:ext cx="4910959" cy="880283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176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0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5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54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yayınevid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kitapadı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reyting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3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235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X</a:t>
                      </a:r>
                      <a:endParaRPr lang="en-US" sz="2000" dirty="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</a:t>
                      </a:r>
                      <a:endParaRPr lang="en-US" sz="2000" dirty="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91F91B-8A82-DAF8-ABA1-D22CDBE2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9739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Relational Algebra (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İlişkisel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Cebir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): 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bölme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division /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7F07209-3DEB-AE47-BE2C-91E35411893D}"/>
              </a:ext>
            </a:extLst>
          </p:cNvPr>
          <p:cNvSpPr/>
          <p:nvPr/>
        </p:nvSpPr>
        <p:spPr>
          <a:xfrm>
            <a:off x="8818399" y="2818403"/>
            <a:ext cx="208658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Ana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tabloda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bulunan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verilerin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bir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alt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kümesi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olmalıdır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. </a:t>
            </a:r>
            <a:endParaRPr lang="en-US" sz="2400" dirty="0">
              <a:effectLst/>
              <a:latin typeface="Noteworthy Light" panose="02000400000000000000" pitchFamily="2" charset="77"/>
              <a:ea typeface="Noteworthy Light" panose="02000400000000000000" pitchFamily="2" charset="77"/>
              <a:cs typeface="Comic Sans MS" charset="0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7890E7A8-E65F-A344-89FF-BB95D43A2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748920"/>
              </p:ext>
            </p:extLst>
          </p:nvPr>
        </p:nvGraphicFramePr>
        <p:xfrm>
          <a:off x="705424" y="1698713"/>
          <a:ext cx="3261689" cy="2781735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1680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0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33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müsteriadı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ürünadı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59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Asım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Tablet</a:t>
                      </a:r>
                      <a:endParaRPr lang="en-US" sz="2000" dirty="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0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Ali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Telefon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53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İsmet</a:t>
                      </a:r>
                      <a:endParaRPr lang="en-US" sz="2000" dirty="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Bilgisayar</a:t>
                      </a:r>
                      <a:endParaRPr lang="en-US" sz="2000" dirty="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32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Kamil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Tablet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32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Asım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Telefon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2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Ali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Bilgisayar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7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Tuna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Telefon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9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Asım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Bilgisayar</a:t>
                      </a:r>
                      <a:endParaRPr lang="en-US" sz="2000" dirty="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B911B75-0AA6-604D-AC60-B9F1FE745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693786"/>
              </p:ext>
            </p:extLst>
          </p:nvPr>
        </p:nvGraphicFramePr>
        <p:xfrm>
          <a:off x="6096000" y="2506042"/>
          <a:ext cx="1404003" cy="1824128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4040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72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ürünadı</a:t>
                      </a:r>
                      <a:endParaRPr lang="en-US" sz="2000" dirty="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63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Tablet</a:t>
                      </a:r>
                      <a:endParaRPr lang="en-US" sz="2000" dirty="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63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Telefon</a:t>
                      </a:r>
                      <a:endParaRPr lang="en-US" sz="2000" dirty="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2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Bilgisayar</a:t>
                      </a:r>
                      <a:endParaRPr lang="en-US" sz="2000" dirty="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183F0D0F-AECC-4B4E-9A77-8BD0D2D51BD1}"/>
              </a:ext>
            </a:extLst>
          </p:cNvPr>
          <p:cNvSpPr/>
          <p:nvPr/>
        </p:nvSpPr>
        <p:spPr>
          <a:xfrm>
            <a:off x="4537390" y="2844597"/>
            <a:ext cx="1351075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atin typeface="Noteworthy Light" panose="02000400000000000000" pitchFamily="2" charset="77"/>
                <a:ea typeface="Noteworthy Light" panose="02000400000000000000" pitchFamily="2" charset="77"/>
                <a:cs typeface="Times New Roman" charset="0"/>
              </a:rPr>
              <a:t> </a:t>
            </a:r>
            <a:r>
              <a:rPr lang="en-US" sz="2800" b="1" dirty="0" err="1">
                <a:latin typeface="Noteworthy Light" panose="02000400000000000000" pitchFamily="2" charset="77"/>
                <a:ea typeface="Noteworthy Light" panose="02000400000000000000" pitchFamily="2" charset="77"/>
                <a:cs typeface="Times New Roman" charset="0"/>
              </a:rPr>
              <a:t>müşteri</a:t>
            </a:r>
            <a:r>
              <a:rPr lang="en-US" sz="2800" b="1" dirty="0">
                <a:latin typeface="Noteworthy Light" panose="02000400000000000000" pitchFamily="2" charset="77"/>
                <a:ea typeface="Noteworthy Light" panose="02000400000000000000" pitchFamily="2" charset="77"/>
                <a:cs typeface="Times New Roman" charset="0"/>
              </a:rPr>
              <a:t> </a:t>
            </a:r>
          </a:p>
          <a:p>
            <a:pPr algn="ctr"/>
            <a:r>
              <a:rPr lang="en-US" sz="2800" b="1" dirty="0">
                <a:latin typeface="Noteworthy Light" panose="02000400000000000000" pitchFamily="2" charset="77"/>
                <a:ea typeface="Noteworthy Light" panose="02000400000000000000" pitchFamily="2" charset="77"/>
                <a:cs typeface="Times New Roman" charset="0"/>
              </a:rPr>
              <a:t>/ </a:t>
            </a:r>
          </a:p>
          <a:p>
            <a:pPr algn="ctr"/>
            <a:r>
              <a:rPr lang="en-US" sz="2800" b="1" dirty="0" err="1">
                <a:latin typeface="Noteworthy Light" panose="02000400000000000000" pitchFamily="2" charset="77"/>
                <a:ea typeface="Noteworthy Light" panose="02000400000000000000" pitchFamily="2" charset="77"/>
                <a:cs typeface="Times New Roman" charset="0"/>
              </a:rPr>
              <a:t>ürün</a:t>
            </a:r>
            <a:r>
              <a:rPr lang="en-US" sz="2800" b="1" dirty="0">
                <a:latin typeface="Noteworthy Light" panose="02000400000000000000" pitchFamily="2" charset="77"/>
                <a:ea typeface="Noteworthy Light" panose="02000400000000000000" pitchFamily="2" charset="77"/>
                <a:cs typeface="Times New Roman" charset="0"/>
              </a:rPr>
              <a:t> </a:t>
            </a:r>
            <a:endParaRPr lang="tr-TR" sz="2800" b="1" dirty="0">
              <a:latin typeface="Noteworthy Light" panose="02000400000000000000" pitchFamily="2" charset="77"/>
              <a:ea typeface="Noteworthy Light" panose="02000400000000000000" pitchFamily="2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FADF91-2575-AF4E-B2A4-4E40305AB6FC}"/>
              </a:ext>
            </a:extLst>
          </p:cNvPr>
          <p:cNvSpPr/>
          <p:nvPr/>
        </p:nvSpPr>
        <p:spPr>
          <a:xfrm>
            <a:off x="237067" y="5449920"/>
            <a:ext cx="72676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Örneğin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ürün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tablosundaki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bulunan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ürünlerden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</a:p>
          <a:p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istenilen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ürünleri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satın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alan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müşterileri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</a:p>
          <a:p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bulmak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için 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bölme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kullanılabilir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. </a:t>
            </a:r>
            <a:endParaRPr lang="tr-TR" sz="2400" dirty="0">
              <a:latin typeface="Noteworthy Light" panose="02000400000000000000" pitchFamily="2" charset="77"/>
              <a:ea typeface="Noteworthy Light" panose="02000400000000000000" pitchFamily="2" charset="77"/>
              <a:cs typeface="Comic Sans MS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8A308D-E3E7-BB48-A16F-447295BBF0AB}"/>
              </a:ext>
            </a:extLst>
          </p:cNvPr>
          <p:cNvSpPr txBox="1"/>
          <p:nvPr/>
        </p:nvSpPr>
        <p:spPr>
          <a:xfrm>
            <a:off x="8545213" y="5788475"/>
            <a:ext cx="780288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800" b="1" dirty="0"/>
              <a:t>?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D905C3A7-32A6-8A4B-AB2D-DF1472744238}"/>
              </a:ext>
            </a:extLst>
          </p:cNvPr>
          <p:cNvSpPr/>
          <p:nvPr/>
        </p:nvSpPr>
        <p:spPr>
          <a:xfrm>
            <a:off x="7778493" y="3191073"/>
            <a:ext cx="477718" cy="1112516"/>
          </a:xfrm>
          <a:prstGeom prst="rightBrace">
            <a:avLst>
              <a:gd name="adj1" fmla="val 19664"/>
              <a:gd name="adj2" fmla="val 50000"/>
            </a:avLst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E75039-4FF8-46CA-770B-51B87E75C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0429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Relational Algebra (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İlişkisel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Cebir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): 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bölme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division /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7F07209-3DEB-AE47-BE2C-91E35411893D}"/>
              </a:ext>
            </a:extLst>
          </p:cNvPr>
          <p:cNvSpPr/>
          <p:nvPr/>
        </p:nvSpPr>
        <p:spPr>
          <a:xfrm>
            <a:off x="8818399" y="2818403"/>
            <a:ext cx="208658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Ana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tabloda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bulunan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verilerin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bir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alt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kümesi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olmalıdır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. </a:t>
            </a:r>
            <a:endParaRPr lang="en-US" sz="2400" dirty="0">
              <a:effectLst/>
              <a:latin typeface="Noteworthy Light" panose="02000400000000000000" pitchFamily="2" charset="77"/>
              <a:ea typeface="Noteworthy Light" panose="02000400000000000000" pitchFamily="2" charset="77"/>
              <a:cs typeface="Comic Sans MS" charset="0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7890E7A8-E65F-A344-89FF-BB95D43A209A}"/>
              </a:ext>
            </a:extLst>
          </p:cNvPr>
          <p:cNvGraphicFramePr>
            <a:graphicFrameLocks noGrp="1"/>
          </p:cNvGraphicFramePr>
          <p:nvPr/>
        </p:nvGraphicFramePr>
        <p:xfrm>
          <a:off x="705424" y="1698713"/>
          <a:ext cx="3261689" cy="2781735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1680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0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33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müsteriadı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ürünadı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59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Asım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Tablet</a:t>
                      </a:r>
                      <a:endParaRPr lang="en-US" sz="2000" dirty="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0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Ali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Telefon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53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İsmet</a:t>
                      </a:r>
                      <a:endParaRPr lang="en-US" sz="2000" dirty="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Bilgisayar</a:t>
                      </a:r>
                      <a:endParaRPr lang="en-US" sz="2000" dirty="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32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Kamil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Tablet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32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Asım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Telefon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2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Ali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Bilgisayar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7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Tuna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Telefon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9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Asım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Bilgisayar</a:t>
                      </a:r>
                      <a:endParaRPr lang="en-US" sz="2000" dirty="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B911B75-0AA6-604D-AC60-B9F1FE745883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506042"/>
          <a:ext cx="1404003" cy="1824128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4040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72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ürünadı</a:t>
                      </a:r>
                      <a:endParaRPr lang="en-US" sz="2000" dirty="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63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Tablet</a:t>
                      </a:r>
                      <a:endParaRPr lang="en-US" sz="2000" dirty="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63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Telefon</a:t>
                      </a:r>
                      <a:endParaRPr lang="en-US" sz="2000" dirty="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2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Bilgisayar</a:t>
                      </a:r>
                      <a:endParaRPr lang="en-US" sz="2000" dirty="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183F0D0F-AECC-4B4E-9A77-8BD0D2D51BD1}"/>
              </a:ext>
            </a:extLst>
          </p:cNvPr>
          <p:cNvSpPr/>
          <p:nvPr/>
        </p:nvSpPr>
        <p:spPr>
          <a:xfrm>
            <a:off x="4537390" y="2844597"/>
            <a:ext cx="1351075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atin typeface="Noteworthy Light" panose="02000400000000000000" pitchFamily="2" charset="77"/>
                <a:ea typeface="Noteworthy Light" panose="02000400000000000000" pitchFamily="2" charset="77"/>
                <a:cs typeface="Times New Roman" charset="0"/>
              </a:rPr>
              <a:t> </a:t>
            </a:r>
            <a:r>
              <a:rPr lang="en-US" sz="2800" b="1" dirty="0" err="1">
                <a:latin typeface="Noteworthy Light" panose="02000400000000000000" pitchFamily="2" charset="77"/>
                <a:ea typeface="Noteworthy Light" panose="02000400000000000000" pitchFamily="2" charset="77"/>
                <a:cs typeface="Times New Roman" charset="0"/>
              </a:rPr>
              <a:t>müşteri</a:t>
            </a:r>
            <a:r>
              <a:rPr lang="en-US" sz="2800" b="1" dirty="0">
                <a:latin typeface="Noteworthy Light" panose="02000400000000000000" pitchFamily="2" charset="77"/>
                <a:ea typeface="Noteworthy Light" panose="02000400000000000000" pitchFamily="2" charset="77"/>
                <a:cs typeface="Times New Roman" charset="0"/>
              </a:rPr>
              <a:t> </a:t>
            </a:r>
          </a:p>
          <a:p>
            <a:pPr algn="ctr"/>
            <a:r>
              <a:rPr lang="en-US" sz="2800" b="1" dirty="0">
                <a:latin typeface="Noteworthy Light" panose="02000400000000000000" pitchFamily="2" charset="77"/>
                <a:ea typeface="Noteworthy Light" panose="02000400000000000000" pitchFamily="2" charset="77"/>
                <a:cs typeface="Times New Roman" charset="0"/>
              </a:rPr>
              <a:t>/ </a:t>
            </a:r>
          </a:p>
          <a:p>
            <a:pPr algn="ctr"/>
            <a:r>
              <a:rPr lang="en-US" sz="2800" b="1" dirty="0" err="1">
                <a:latin typeface="Noteworthy Light" panose="02000400000000000000" pitchFamily="2" charset="77"/>
                <a:ea typeface="Noteworthy Light" panose="02000400000000000000" pitchFamily="2" charset="77"/>
                <a:cs typeface="Times New Roman" charset="0"/>
              </a:rPr>
              <a:t>ürün</a:t>
            </a:r>
            <a:r>
              <a:rPr lang="en-US" sz="2800" b="1" dirty="0">
                <a:latin typeface="Noteworthy Light" panose="02000400000000000000" pitchFamily="2" charset="77"/>
                <a:ea typeface="Noteworthy Light" panose="02000400000000000000" pitchFamily="2" charset="77"/>
                <a:cs typeface="Times New Roman" charset="0"/>
              </a:rPr>
              <a:t> </a:t>
            </a:r>
            <a:endParaRPr lang="tr-TR" sz="2800" b="1" dirty="0">
              <a:latin typeface="Noteworthy Light" panose="02000400000000000000" pitchFamily="2" charset="77"/>
              <a:ea typeface="Noteworthy Light" panose="02000400000000000000" pitchFamily="2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FADF91-2575-AF4E-B2A4-4E40305AB6FC}"/>
              </a:ext>
            </a:extLst>
          </p:cNvPr>
          <p:cNvSpPr/>
          <p:nvPr/>
        </p:nvSpPr>
        <p:spPr>
          <a:xfrm>
            <a:off x="237067" y="5449920"/>
            <a:ext cx="72676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Örneğin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ürün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tablosundaki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bulunan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ürünlerden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</a:p>
          <a:p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istenilen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ürünleri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satın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alan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müşterileri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</a:p>
          <a:p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bulmak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için 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bölme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kullanılabilir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. </a:t>
            </a:r>
            <a:endParaRPr lang="tr-TR" sz="2400" dirty="0">
              <a:latin typeface="Noteworthy Light" panose="02000400000000000000" pitchFamily="2" charset="77"/>
              <a:ea typeface="Noteworthy Light" panose="02000400000000000000" pitchFamily="2" charset="77"/>
              <a:cs typeface="Comic Sans MS" charset="0"/>
            </a:endParaRP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D905C3A7-32A6-8A4B-AB2D-DF1472744238}"/>
              </a:ext>
            </a:extLst>
          </p:cNvPr>
          <p:cNvSpPr/>
          <p:nvPr/>
        </p:nvSpPr>
        <p:spPr>
          <a:xfrm>
            <a:off x="7778493" y="3191073"/>
            <a:ext cx="477718" cy="1112516"/>
          </a:xfrm>
          <a:prstGeom prst="rightBrace">
            <a:avLst>
              <a:gd name="adj1" fmla="val 19664"/>
              <a:gd name="adj2" fmla="val 50000"/>
            </a:avLst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C7AB54D-7920-4349-BCEA-A4C52BD590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949233"/>
              </p:ext>
            </p:extLst>
          </p:nvPr>
        </p:nvGraphicFramePr>
        <p:xfrm>
          <a:off x="7331747" y="5126690"/>
          <a:ext cx="2529945" cy="1127218"/>
        </p:xfrm>
        <a:graphic>
          <a:graphicData uri="http://schemas.openxmlformats.org/drawingml/2006/table">
            <a:tbl>
              <a:tblPr firstRow="1" firstCol="1" bandRow="1">
                <a:tableStyleId>{68D230F3-CF80-4859-8CE7-A43EE81993B5}</a:tableStyleId>
              </a:tblPr>
              <a:tblGrid>
                <a:gridCol w="2529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63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müsteriadı</a:t>
                      </a:r>
                      <a:endParaRPr lang="en-US" sz="2000" dirty="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Asım</a:t>
                      </a:r>
                      <a:endParaRPr lang="en-US" sz="2000" dirty="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AAEFE4-8D63-B2FC-0D4E-E862AD2AD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3308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Relational Algebra (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İlişkisel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Cebir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)</a:t>
            </a:r>
            <a:endParaRPr lang="en-US" sz="2800" b="1" kern="1200" cap="none" dirty="0">
              <a:latin typeface="Noteworthy Light" panose="02000400000000000000" pitchFamily="2" charset="77"/>
              <a:ea typeface="Noteworthy Light" panose="02000400000000000000" pitchFamily="2" charset="77"/>
              <a:cs typeface="Courier New" panose="020703090202050204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B57B216-7A28-3940-BA2D-F8D952BA7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521" y="1253331"/>
            <a:ext cx="11250196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Birleşim</a:t>
            </a:r>
            <a:r>
              <a:rPr lang="en-US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, </a:t>
            </a:r>
            <a:r>
              <a:rPr lang="en-US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kesişim</a:t>
            </a:r>
            <a:r>
              <a:rPr lang="en-US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ve fark </a:t>
            </a:r>
            <a:r>
              <a:rPr lang="en-US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işlemlerini</a:t>
            </a:r>
            <a:r>
              <a:rPr lang="en-US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gerçekleştirmek</a:t>
            </a:r>
            <a:r>
              <a:rPr lang="en-US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için </a:t>
            </a:r>
            <a:r>
              <a:rPr lang="en-US" b="1" u="sng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aynı</a:t>
            </a:r>
            <a:r>
              <a:rPr lang="en-US" b="1" u="sng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b="1" u="sng" dirty="0" err="1" smtClean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alan</a:t>
            </a:r>
            <a:r>
              <a:rPr lang="tr-TR" b="1" u="sng" dirty="0" smtClean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a</a:t>
            </a:r>
            <a:r>
              <a:rPr lang="en-US" b="1" u="sng" dirty="0" smtClean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b="1" u="sng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sahip</a:t>
            </a:r>
            <a:r>
              <a:rPr lang="en-US" b="1" u="sng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olan </a:t>
            </a:r>
            <a:r>
              <a:rPr lang="en-US" b="1" u="sng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tablolar</a:t>
            </a:r>
            <a:r>
              <a:rPr lang="en-US" b="1" u="sng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b="1" u="sng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kullanılmalıdır</a:t>
            </a:r>
            <a:r>
              <a:rPr lang="en-US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İkiden</a:t>
            </a:r>
            <a:r>
              <a:rPr lang="en-US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fazla</a:t>
            </a:r>
            <a:r>
              <a:rPr lang="en-US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tablonun</a:t>
            </a:r>
            <a:r>
              <a:rPr lang="en-US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birleştirilmesi</a:t>
            </a:r>
            <a:r>
              <a:rPr lang="en-US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işlemleri</a:t>
            </a:r>
            <a:r>
              <a:rPr lang="en-US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için join </a:t>
            </a:r>
            <a:r>
              <a:rPr lang="en-US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operatörleri</a:t>
            </a:r>
            <a:r>
              <a:rPr lang="en-US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kullanılmaktadır.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Birleştirme</a:t>
            </a:r>
            <a:r>
              <a:rPr lang="en-US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işlemi </a:t>
            </a:r>
            <a:r>
              <a:rPr lang="en-US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iki</a:t>
            </a:r>
            <a:r>
              <a:rPr lang="en-US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tablonun</a:t>
            </a:r>
            <a:r>
              <a:rPr lang="en-US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belirlenen</a:t>
            </a:r>
            <a:r>
              <a:rPr lang="en-US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şartlar</a:t>
            </a:r>
            <a:r>
              <a:rPr lang="en-US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çerçevesindeki</a:t>
            </a:r>
            <a:r>
              <a:rPr lang="en-US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kartezyen</a:t>
            </a:r>
            <a:r>
              <a:rPr lang="en-US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çarpımının</a:t>
            </a:r>
            <a:r>
              <a:rPr lang="en-US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sonucudur</a:t>
            </a:r>
            <a:r>
              <a:rPr lang="en-US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Bu </a:t>
            </a:r>
            <a:r>
              <a:rPr lang="en-US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işlemler</a:t>
            </a:r>
            <a:r>
              <a:rPr lang="en-US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gerçekleştirilirken</a:t>
            </a:r>
            <a:r>
              <a:rPr lang="en-US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seçim</a:t>
            </a:r>
            <a:r>
              <a:rPr lang="en-US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veya</a:t>
            </a:r>
            <a:r>
              <a:rPr lang="en-US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izdüşüm</a:t>
            </a:r>
            <a:r>
              <a:rPr lang="en-US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de </a:t>
            </a:r>
            <a:r>
              <a:rPr lang="en-US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kullanılabilir</a:t>
            </a:r>
            <a:endParaRPr lang="en-US" dirty="0">
              <a:latin typeface="Noteworthy Light" panose="02000400000000000000" pitchFamily="2" charset="77"/>
              <a:ea typeface="Noteworthy Light" panose="02000400000000000000" pitchFamily="2" charset="77"/>
              <a:cs typeface="Comic Sans MS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DDC2C9-105E-AC9A-CEC9-D6CCE9D9A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3466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Relational Algebra (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İlişkisel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Cebir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):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Özet</a:t>
            </a:r>
            <a:endParaRPr lang="en-US" sz="2800" b="1" kern="1200" cap="none" dirty="0">
              <a:latin typeface="Noteworthy Light" panose="02000400000000000000" pitchFamily="2" charset="77"/>
              <a:ea typeface="Noteworthy Light" panose="02000400000000000000" pitchFamily="2" charset="77"/>
              <a:cs typeface="Courier New" panose="020703090202050204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2FCFA0-661D-BD4D-AD46-91168C9FFB5B}"/>
              </a:ext>
            </a:extLst>
          </p:cNvPr>
          <p:cNvSpPr txBox="1"/>
          <p:nvPr/>
        </p:nvSpPr>
        <p:spPr>
          <a:xfrm>
            <a:off x="2728881" y="6184482"/>
            <a:ext cx="76332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hlinkClick r:id="rId2"/>
              </a:rPr>
              <a:t>https://ebookreading.net/view/book/EB9780123735683_116.html</a:t>
            </a:r>
            <a:endParaRPr lang="tr-TR" dirty="0"/>
          </a:p>
          <a:p>
            <a:endParaRPr lang="tr-TR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6F5D9F2-7D76-F247-B4A9-46FEEE860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318" y="1786508"/>
            <a:ext cx="6148016" cy="4302629"/>
          </a:xfrm>
          <a:prstGeom prst="rect">
            <a:avLst/>
          </a:prstGeom>
        </p:spPr>
      </p:pic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35D72117-0EB6-B84C-9EA3-B87E3F9B51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666" y="1313315"/>
            <a:ext cx="5918334" cy="449372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3671E1-6B3A-0B5A-47B9-B2B382325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5714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endParaRPr lang="en-US" sz="2800" b="1" kern="1200" cap="none" dirty="0">
              <a:latin typeface="Noteworthy Light" panose="02000400000000000000" pitchFamily="2" charset="77"/>
              <a:ea typeface="Noteworthy Light" panose="02000400000000000000" pitchFamily="2" charset="77"/>
              <a:cs typeface="Courier New" panose="020703090202050204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AE97EC4-D8F8-934B-A9C6-AF140CBE4B03}"/>
              </a:ext>
            </a:extLst>
          </p:cNvPr>
          <p:cNvSpPr txBox="1">
            <a:spLocks/>
          </p:cNvSpPr>
          <p:nvPr/>
        </p:nvSpPr>
        <p:spPr>
          <a:xfrm>
            <a:off x="2940093" y="2207427"/>
            <a:ext cx="5378824" cy="2138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Dinlediğiniz</a:t>
            </a:r>
            <a:r>
              <a:rPr lang="en-US" sz="36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36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için</a:t>
            </a:r>
            <a:endParaRPr lang="en-US" sz="3600" dirty="0">
              <a:latin typeface="Noteworthy Light" panose="02000400000000000000" pitchFamily="2" charset="77"/>
              <a:ea typeface="Noteworthy Light" panose="02000400000000000000" pitchFamily="2" charset="77"/>
              <a:cs typeface="Comic Sans MS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Teşekkürler</a:t>
            </a:r>
            <a:r>
              <a:rPr lang="en-US" sz="36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…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İyi</a:t>
            </a:r>
            <a:r>
              <a:rPr lang="en-US" sz="36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36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çalışmalar</a:t>
            </a:r>
            <a:r>
              <a:rPr lang="en-US" sz="36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…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b="1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1E5BED-CE94-D37B-2E8E-27F8192D1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929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Relational Algebra (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İlişkisel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Cebir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): 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Tablolar</a:t>
            </a:r>
            <a:endParaRPr lang="en-US" sz="2800" b="1" kern="1200" cap="none" dirty="0">
              <a:latin typeface="Noteworthy Light" panose="02000400000000000000" pitchFamily="2" charset="77"/>
              <a:ea typeface="Noteworthy Light" panose="02000400000000000000" pitchFamily="2" charset="77"/>
              <a:cs typeface="Courier New" panose="020703090202050204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D8E5FA3-010B-BA46-9E45-7D2F003741CE}"/>
              </a:ext>
            </a:extLst>
          </p:cNvPr>
          <p:cNvSpPr txBox="1"/>
          <p:nvPr/>
        </p:nvSpPr>
        <p:spPr>
          <a:xfrm>
            <a:off x="2809073" y="1136741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latin typeface="Comic Sans MS" charset="0"/>
                <a:ea typeface="Comic Sans MS" charset="0"/>
                <a:cs typeface="Comic Sans MS" charset="0"/>
              </a:rPr>
              <a:t>kitap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70DEF1-088F-8D4C-9B88-DCEBDFA57EE2}"/>
              </a:ext>
            </a:extLst>
          </p:cNvPr>
          <p:cNvSpPr txBox="1"/>
          <p:nvPr/>
        </p:nvSpPr>
        <p:spPr>
          <a:xfrm>
            <a:off x="4957439" y="4366055"/>
            <a:ext cx="952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latin typeface="Comic Sans MS" charset="0"/>
                <a:ea typeface="Comic Sans MS" charset="0"/>
                <a:cs typeface="Comic Sans MS" charset="0"/>
              </a:rPr>
              <a:t>kitap2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5B56C0-57C7-2D44-BC71-70045661D6E4}"/>
              </a:ext>
            </a:extLst>
          </p:cNvPr>
          <p:cNvSpPr txBox="1"/>
          <p:nvPr/>
        </p:nvSpPr>
        <p:spPr>
          <a:xfrm>
            <a:off x="8465372" y="1262076"/>
            <a:ext cx="1156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latin typeface="Comic Sans MS" charset="0"/>
                <a:ea typeface="Comic Sans MS" charset="0"/>
                <a:cs typeface="Comic Sans MS" charset="0"/>
              </a:rPr>
              <a:t>yayınevi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D26E648-6ED0-1145-B8D4-8290B6CA7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853172"/>
              </p:ext>
            </p:extLst>
          </p:nvPr>
        </p:nvGraphicFramePr>
        <p:xfrm>
          <a:off x="585781" y="1632050"/>
          <a:ext cx="5241994" cy="2388690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255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1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1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3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59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yayınevid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kitapadı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reyting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1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235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X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3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235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Y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8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1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3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121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T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4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9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4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222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U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10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F49FDF7-9936-DB43-B5D4-FCFA53A6B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797182"/>
              </p:ext>
            </p:extLst>
          </p:nvPr>
        </p:nvGraphicFramePr>
        <p:xfrm>
          <a:off x="6150800" y="1662186"/>
          <a:ext cx="5490740" cy="2445575"/>
        </p:xfrm>
        <a:graphic>
          <a:graphicData uri="http://schemas.openxmlformats.org/drawingml/2006/table">
            <a:tbl>
              <a:tblPr firstRow="1" firstCol="1" bandRow="1">
                <a:tableStyleId>{1E171933-4619-4E11-9A3F-F7608DF75F80}</a:tableStyleId>
              </a:tblPr>
              <a:tblGrid>
                <a:gridCol w="1625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2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7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4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32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</a:rPr>
                        <a:t>yayınevid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</a:rPr>
                        <a:t>yayıneviadı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</a:rPr>
                        <a:t>lokasyon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</a:rPr>
                        <a:t>tel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6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235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MF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İstanbul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4244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3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121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YF</a:t>
                      </a:r>
                      <a:endParaRPr lang="en-US" sz="2000" dirty="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Malatya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5454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9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222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UF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Ankara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7243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3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567</a:t>
                      </a:r>
                      <a:endParaRPr lang="en-US" sz="2000" dirty="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ZF</a:t>
                      </a:r>
                      <a:endParaRPr lang="en-US" sz="2000" dirty="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Elazığ</a:t>
                      </a:r>
                      <a:endParaRPr lang="en-US" sz="200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4423</a:t>
                      </a:r>
                      <a:endParaRPr lang="en-US" sz="2000" dirty="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301871A-3C10-8040-9DDB-5F8D8803D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771717"/>
              </p:ext>
            </p:extLst>
          </p:nvPr>
        </p:nvGraphicFramePr>
        <p:xfrm>
          <a:off x="2909690" y="4730498"/>
          <a:ext cx="5185798" cy="1688099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241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27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yayınevid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kitapadı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reyting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4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235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X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4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8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121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M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10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4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567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S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8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FD528-337A-D00D-315C-D2F83CA76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70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Relational Algebra (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İlişkisel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Cebir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): 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Se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çim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(selection),</a:t>
            </a:r>
            <a:r>
              <a:rPr lang="en-US" sz="2800" dirty="0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  <a:sym typeface="Symbol" charset="2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  <a:sym typeface="Symbol" charset="2"/>
              </a:rPr>
              <a:t></a:t>
            </a:r>
            <a:endParaRPr lang="en-US" sz="3600" b="1" kern="1200" cap="none" dirty="0">
              <a:latin typeface="Noteworthy Light" panose="02000400000000000000" pitchFamily="2" charset="77"/>
              <a:ea typeface="Noteworthy Light" panose="02000400000000000000" pitchFamily="2" charset="77"/>
              <a:cs typeface="Courier New" panose="020703090202050204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2A6C91D-F3CF-C44D-9C33-31E7A8E1FD49}"/>
              </a:ext>
            </a:extLst>
          </p:cNvPr>
          <p:cNvSpPr txBox="1"/>
          <p:nvPr/>
        </p:nvSpPr>
        <p:spPr>
          <a:xfrm>
            <a:off x="8793091" y="1292979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latin typeface="Comic Sans MS" charset="0"/>
                <a:ea typeface="Comic Sans MS" charset="0"/>
                <a:cs typeface="Comic Sans MS" charset="0"/>
              </a:rPr>
              <a:t>kitap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952CA9C-C2F6-5D4E-85F3-B9BD98254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51181"/>
              </p:ext>
            </p:extLst>
          </p:nvPr>
        </p:nvGraphicFramePr>
        <p:xfrm>
          <a:off x="6569799" y="1788288"/>
          <a:ext cx="5241994" cy="2388690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255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1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1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3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59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yayınevid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kitapadı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reyting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1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235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X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3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235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Y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8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1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3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121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T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4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9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4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222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U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10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364E0849-3AF7-A347-A19E-CD50F836E4F9}"/>
              </a:ext>
            </a:extLst>
          </p:cNvPr>
          <p:cNvSpPr/>
          <p:nvPr/>
        </p:nvSpPr>
        <p:spPr>
          <a:xfrm>
            <a:off x="729772" y="1788288"/>
            <a:ext cx="47896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Seçim</a:t>
            </a:r>
            <a:r>
              <a:rPr lang="en-US" sz="2400" b="1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(selection),</a:t>
            </a:r>
            <a:r>
              <a:rPr lang="en-US" sz="2400" dirty="0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  <a:sym typeface="Symbol" charset="2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mic Sans MS" charset="0"/>
                <a:ea typeface="Comic Sans MS" charset="0"/>
                <a:cs typeface="Comic Sans MS" charset="0"/>
                <a:sym typeface="Symbol" charset="2"/>
              </a:rPr>
              <a:t></a:t>
            </a:r>
            <a:r>
              <a:rPr lang="en-US" sz="2400" dirty="0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  <a:sym typeface="Symbol" charset="2"/>
              </a:rPr>
              <a:t> : 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  <a:sym typeface="Symbol" charset="2"/>
              </a:rPr>
              <a:t>v</a:t>
            </a:r>
            <a:r>
              <a:rPr lang="en-US" sz="2400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erilen</a:t>
            </a:r>
            <a:r>
              <a:rPr lang="en-US" sz="24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tabloyu</a:t>
            </a:r>
            <a:r>
              <a:rPr lang="en-US" sz="24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kullanarak</a:t>
            </a:r>
            <a:r>
              <a:rPr lang="en-US" sz="24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seçim</a:t>
            </a:r>
            <a:r>
              <a:rPr lang="en-US" sz="24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şartını</a:t>
            </a:r>
            <a:r>
              <a:rPr lang="en-US" sz="24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sağlayan</a:t>
            </a:r>
            <a:r>
              <a:rPr lang="en-US" sz="24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bütün</a:t>
            </a:r>
            <a:r>
              <a:rPr lang="en-US" sz="24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satırları</a:t>
            </a:r>
            <a:r>
              <a:rPr lang="en-US" sz="24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listeler</a:t>
            </a:r>
            <a:r>
              <a:rPr lang="en-US" sz="24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.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endParaRPr lang="tr-TR" sz="2400" dirty="0">
              <a:latin typeface="Noteworthy Light" panose="02000400000000000000" pitchFamily="2" charset="77"/>
              <a:ea typeface="Noteworthy Light" panose="02000400000000000000" pitchFamily="2" charset="77"/>
              <a:cs typeface="Comic Sans MS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B88036-CF50-910D-894B-939345A69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069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Relational Algebra (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İlişkisel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Cebir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): 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Se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çim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(selection),</a:t>
            </a:r>
            <a:r>
              <a:rPr lang="en-US" sz="2800" dirty="0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  <a:sym typeface="Symbol" charset="2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  <a:sym typeface="Symbol" charset="2"/>
              </a:rPr>
              <a:t></a:t>
            </a:r>
            <a:endParaRPr lang="en-US" sz="3600" b="1" kern="1200" cap="none" dirty="0">
              <a:latin typeface="Noteworthy Light" panose="02000400000000000000" pitchFamily="2" charset="77"/>
              <a:ea typeface="Noteworthy Light" panose="02000400000000000000" pitchFamily="2" charset="77"/>
              <a:cs typeface="Courier New" panose="020703090202050204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2A6C91D-F3CF-C44D-9C33-31E7A8E1FD49}"/>
              </a:ext>
            </a:extLst>
          </p:cNvPr>
          <p:cNvSpPr txBox="1"/>
          <p:nvPr/>
        </p:nvSpPr>
        <p:spPr>
          <a:xfrm>
            <a:off x="8793091" y="1292979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latin typeface="Comic Sans MS" charset="0"/>
                <a:ea typeface="Comic Sans MS" charset="0"/>
                <a:cs typeface="Comic Sans MS" charset="0"/>
              </a:rPr>
              <a:t>kitap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952CA9C-C2F6-5D4E-85F3-B9BD98254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124839"/>
              </p:ext>
            </p:extLst>
          </p:nvPr>
        </p:nvGraphicFramePr>
        <p:xfrm>
          <a:off x="6569799" y="1788288"/>
          <a:ext cx="5241994" cy="2388690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255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1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1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3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59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yayınevid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kitapadı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reyting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1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235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X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3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235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Y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8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1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3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121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T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4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9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4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222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U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10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71363AA8-0892-6B47-8409-77EF958E91DF}"/>
              </a:ext>
            </a:extLst>
          </p:cNvPr>
          <p:cNvSpPr/>
          <p:nvPr/>
        </p:nvSpPr>
        <p:spPr>
          <a:xfrm>
            <a:off x="1447472" y="1788288"/>
            <a:ext cx="32649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  <a:sym typeface="Symbol" charset="2"/>
              </a:rPr>
              <a:t></a:t>
            </a:r>
            <a:r>
              <a:rPr lang="en-US" sz="3200" baseline="-25000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reyting</a:t>
            </a:r>
            <a:r>
              <a:rPr lang="en-US" sz="3200" baseline="-250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&gt; 8  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(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kitap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)</a:t>
            </a:r>
            <a:endParaRPr lang="en-US" sz="2400" dirty="0">
              <a:effectLst/>
              <a:latin typeface="Noteworthy Light" panose="02000400000000000000" pitchFamily="2" charset="77"/>
              <a:ea typeface="Noteworthy Light" panose="02000400000000000000" pitchFamily="2" charset="77"/>
              <a:cs typeface="Comic Sans MS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ECD8CE-D1F0-F14A-8DAD-C398B055B0D7}"/>
              </a:ext>
            </a:extLst>
          </p:cNvPr>
          <p:cNvSpPr txBox="1"/>
          <p:nvPr/>
        </p:nvSpPr>
        <p:spPr>
          <a:xfrm>
            <a:off x="3019810" y="4717221"/>
            <a:ext cx="780288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800" b="1" dirty="0"/>
              <a:t>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7F12F9-C779-98A3-8949-082C6B982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360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Relational Algebra (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İlişkisel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Cebir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): 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Se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çim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(selection),</a:t>
            </a:r>
            <a:r>
              <a:rPr lang="en-US" sz="2800" dirty="0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  <a:sym typeface="Symbol" charset="2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  <a:sym typeface="Symbol" charset="2"/>
              </a:rPr>
              <a:t></a:t>
            </a:r>
            <a:endParaRPr lang="en-US" sz="3600" b="1" kern="1200" cap="none" dirty="0">
              <a:latin typeface="Noteworthy Light" panose="02000400000000000000" pitchFamily="2" charset="77"/>
              <a:ea typeface="Noteworthy Light" panose="02000400000000000000" pitchFamily="2" charset="77"/>
              <a:cs typeface="Courier New" panose="020703090202050204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2A6C91D-F3CF-C44D-9C33-31E7A8E1FD49}"/>
              </a:ext>
            </a:extLst>
          </p:cNvPr>
          <p:cNvSpPr txBox="1"/>
          <p:nvPr/>
        </p:nvSpPr>
        <p:spPr>
          <a:xfrm>
            <a:off x="8793091" y="1292979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latin typeface="Comic Sans MS" charset="0"/>
                <a:ea typeface="Comic Sans MS" charset="0"/>
                <a:cs typeface="Comic Sans MS" charset="0"/>
              </a:rPr>
              <a:t>kitap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952CA9C-C2F6-5D4E-85F3-B9BD98254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666821"/>
              </p:ext>
            </p:extLst>
          </p:nvPr>
        </p:nvGraphicFramePr>
        <p:xfrm>
          <a:off x="6569799" y="1788288"/>
          <a:ext cx="5241994" cy="2388690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255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1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1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3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59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yayınevid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kitapadı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reyting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1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235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X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3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235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Y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8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1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3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121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T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4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9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4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222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U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10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71363AA8-0892-6B47-8409-77EF958E91DF}"/>
              </a:ext>
            </a:extLst>
          </p:cNvPr>
          <p:cNvSpPr/>
          <p:nvPr/>
        </p:nvSpPr>
        <p:spPr>
          <a:xfrm>
            <a:off x="1447472" y="1788288"/>
            <a:ext cx="32649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  <a:sym typeface="Symbol" charset="2"/>
              </a:rPr>
              <a:t></a:t>
            </a:r>
            <a:r>
              <a:rPr lang="en-US" sz="3200" baseline="-25000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reyting</a:t>
            </a:r>
            <a:r>
              <a:rPr lang="en-US" sz="3200" baseline="-250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&gt; 8  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(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kitap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)</a:t>
            </a:r>
            <a:endParaRPr lang="en-US" sz="2400" dirty="0">
              <a:effectLst/>
              <a:latin typeface="Noteworthy Light" panose="02000400000000000000" pitchFamily="2" charset="77"/>
              <a:ea typeface="Noteworthy Light" panose="02000400000000000000" pitchFamily="2" charset="77"/>
              <a:cs typeface="Comic Sans MS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7AA2E64-7B0A-294B-8B71-AF539303A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207469"/>
              </p:ext>
            </p:extLst>
          </p:nvPr>
        </p:nvGraphicFramePr>
        <p:xfrm>
          <a:off x="850208" y="5331045"/>
          <a:ext cx="6704835" cy="943734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605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7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59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509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yayınevid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kitapadı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reyting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6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4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222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U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10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510FF4-66A8-0AE7-3FAB-563C0FBAD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98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Relational Algebra (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İlişkisel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Cebir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): 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Se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çim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(selection),</a:t>
            </a:r>
            <a:r>
              <a:rPr lang="en-US" sz="2800" dirty="0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  <a:sym typeface="Symbol" charset="2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  <a:sym typeface="Symbol" charset="2"/>
              </a:rPr>
              <a:t></a:t>
            </a:r>
            <a:endParaRPr lang="en-US" sz="3600" b="1" kern="1200" cap="none" dirty="0">
              <a:latin typeface="Noteworthy Light" panose="02000400000000000000" pitchFamily="2" charset="77"/>
              <a:ea typeface="Noteworthy Light" panose="02000400000000000000" pitchFamily="2" charset="77"/>
              <a:cs typeface="Courier New" panose="020703090202050204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2A6C91D-F3CF-C44D-9C33-31E7A8E1FD49}"/>
              </a:ext>
            </a:extLst>
          </p:cNvPr>
          <p:cNvSpPr txBox="1"/>
          <p:nvPr/>
        </p:nvSpPr>
        <p:spPr>
          <a:xfrm>
            <a:off x="8793091" y="1292979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latin typeface="Comic Sans MS" charset="0"/>
                <a:ea typeface="Comic Sans MS" charset="0"/>
                <a:cs typeface="Comic Sans MS" charset="0"/>
              </a:rPr>
              <a:t>kitap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952CA9C-C2F6-5D4E-85F3-B9BD98254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907038"/>
              </p:ext>
            </p:extLst>
          </p:nvPr>
        </p:nvGraphicFramePr>
        <p:xfrm>
          <a:off x="6569799" y="1788288"/>
          <a:ext cx="5241994" cy="2388690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255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1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1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3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59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yayınevid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kitapadı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reyting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1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235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X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3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235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Y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8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1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3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121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T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4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9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4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222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U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10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71363AA8-0892-6B47-8409-77EF958E91DF}"/>
              </a:ext>
            </a:extLst>
          </p:cNvPr>
          <p:cNvSpPr/>
          <p:nvPr/>
        </p:nvSpPr>
        <p:spPr>
          <a:xfrm>
            <a:off x="1447472" y="1788288"/>
            <a:ext cx="32649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  <a:sym typeface="Symbol" charset="2"/>
              </a:rPr>
              <a:t></a:t>
            </a:r>
            <a:r>
              <a:rPr lang="en-US" sz="3200" baseline="-25000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reyting</a:t>
            </a:r>
            <a:r>
              <a:rPr lang="en-US" sz="3200" baseline="-250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&lt; 6  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(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kitap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)</a:t>
            </a:r>
            <a:endParaRPr lang="en-US" sz="2400" dirty="0">
              <a:effectLst/>
              <a:latin typeface="Noteworthy Light" panose="02000400000000000000" pitchFamily="2" charset="77"/>
              <a:ea typeface="Noteworthy Light" panose="02000400000000000000" pitchFamily="2" charset="77"/>
              <a:cs typeface="Comic Sans MS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278EA8-A38C-B645-845C-B2DFB89A8FC6}"/>
              </a:ext>
            </a:extLst>
          </p:cNvPr>
          <p:cNvSpPr txBox="1"/>
          <p:nvPr/>
        </p:nvSpPr>
        <p:spPr>
          <a:xfrm>
            <a:off x="3019810" y="4717221"/>
            <a:ext cx="780288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800" b="1" dirty="0"/>
              <a:t>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C09889-5AF9-CD81-1B76-792C5C609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710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Relational Algebra (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İlişkisel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Cebir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): 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Se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çim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(selection),</a:t>
            </a:r>
            <a:r>
              <a:rPr lang="en-US" sz="2800" dirty="0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  <a:sym typeface="Symbol" charset="2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Comic Sans MS" charset="0"/>
                <a:ea typeface="Comic Sans MS" charset="0"/>
                <a:cs typeface="Comic Sans MS" charset="0"/>
                <a:sym typeface="Symbol" charset="2"/>
              </a:rPr>
              <a:t></a:t>
            </a:r>
            <a:endParaRPr lang="en-US" sz="3600" b="1" kern="1200" cap="none" dirty="0">
              <a:latin typeface="Noteworthy Light" panose="02000400000000000000" pitchFamily="2" charset="77"/>
              <a:ea typeface="Noteworthy Light" panose="02000400000000000000" pitchFamily="2" charset="77"/>
              <a:cs typeface="Courier New" panose="020703090202050204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2A6C91D-F3CF-C44D-9C33-31E7A8E1FD49}"/>
              </a:ext>
            </a:extLst>
          </p:cNvPr>
          <p:cNvSpPr txBox="1"/>
          <p:nvPr/>
        </p:nvSpPr>
        <p:spPr>
          <a:xfrm>
            <a:off x="8793091" y="1292979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latin typeface="Comic Sans MS" charset="0"/>
                <a:ea typeface="Comic Sans MS" charset="0"/>
                <a:cs typeface="Comic Sans MS" charset="0"/>
              </a:rPr>
              <a:t>kitap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952CA9C-C2F6-5D4E-85F3-B9BD98254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450937"/>
              </p:ext>
            </p:extLst>
          </p:nvPr>
        </p:nvGraphicFramePr>
        <p:xfrm>
          <a:off x="6569799" y="1788288"/>
          <a:ext cx="5241994" cy="2388690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255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1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1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3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59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yayınevid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kitapadı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reyting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1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235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X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3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235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Y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8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1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3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121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T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4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9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4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222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U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10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71363AA8-0892-6B47-8409-77EF958E91DF}"/>
              </a:ext>
            </a:extLst>
          </p:cNvPr>
          <p:cNvSpPr/>
          <p:nvPr/>
        </p:nvSpPr>
        <p:spPr>
          <a:xfrm>
            <a:off x="1447472" y="1788288"/>
            <a:ext cx="32649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  <a:sym typeface="Symbol" charset="2"/>
              </a:rPr>
              <a:t></a:t>
            </a:r>
            <a:r>
              <a:rPr lang="en-US" sz="3200" baseline="-25000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reyting</a:t>
            </a:r>
            <a:r>
              <a:rPr lang="en-US" sz="3200" baseline="-250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&lt; 6  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(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kitap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)</a:t>
            </a:r>
            <a:endParaRPr lang="en-US" sz="2400" dirty="0">
              <a:effectLst/>
              <a:latin typeface="Noteworthy Light" panose="02000400000000000000" pitchFamily="2" charset="77"/>
              <a:ea typeface="Noteworthy Light" panose="02000400000000000000" pitchFamily="2" charset="77"/>
              <a:cs typeface="Comic Sans MS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981D4F7-D1B5-F942-804D-309A604FD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979773"/>
              </p:ext>
            </p:extLst>
          </p:nvPr>
        </p:nvGraphicFramePr>
        <p:xfrm>
          <a:off x="807801" y="5553817"/>
          <a:ext cx="5548028" cy="923925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328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71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53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68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yayınevid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kitapadı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reyting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235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X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3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121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T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4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939A05-1CBA-8F0E-9DA9-327746B37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517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2404</Words>
  <Application>Microsoft Office PowerPoint</Application>
  <PresentationFormat>Geniş ekran</PresentationFormat>
  <Paragraphs>1470</Paragraphs>
  <Slides>39</Slides>
  <Notes>1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10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39</vt:i4>
      </vt:variant>
    </vt:vector>
  </HeadingPairs>
  <TitlesOfParts>
    <vt:vector size="51" baseType="lpstr">
      <vt:lpstr>ＭＳ Ｐゴシック</vt:lpstr>
      <vt:lpstr>Arial</vt:lpstr>
      <vt:lpstr>Calibri</vt:lpstr>
      <vt:lpstr>Calibri Light</vt:lpstr>
      <vt:lpstr>Comic Sans MS</vt:lpstr>
      <vt:lpstr>Courier New</vt:lpstr>
      <vt:lpstr>Helvetica</vt:lpstr>
      <vt:lpstr>Noteworthy Light</vt:lpstr>
      <vt:lpstr>Symbol</vt:lpstr>
      <vt:lpstr>Times New Roman</vt:lpstr>
      <vt:lpstr>Office Theme</vt:lpstr>
      <vt:lpstr>Equation</vt:lpstr>
      <vt:lpstr>Veritabanı Yönetim Sistemleri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Veritabanı Yönetim Sistemleri </dc:title>
  <dc:creator>Ahmet Arif Aydin</dc:creator>
  <cp:lastModifiedBy>Ozal Yildirim</cp:lastModifiedBy>
  <cp:revision>67</cp:revision>
  <dcterms:created xsi:type="dcterms:W3CDTF">2020-11-09T16:11:24Z</dcterms:created>
  <dcterms:modified xsi:type="dcterms:W3CDTF">2023-11-01T16:56:10Z</dcterms:modified>
</cp:coreProperties>
</file>