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66" r:id="rId6"/>
    <p:sldId id="267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A7F-F86D-432E-A317-40095FBF472E}" type="datetimeFigureOut">
              <a:rPr lang="tr-TR" smtClean="0"/>
              <a:t>18.10.2021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0CFA-93A2-4DCF-836B-767CE2791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04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A7F-F86D-432E-A317-40095FBF472E}" type="datetimeFigureOut">
              <a:rPr lang="tr-TR" smtClean="0"/>
              <a:t>18.10.2021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0CFA-93A2-4DCF-836B-767CE2791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22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A7F-F86D-432E-A317-40095FBF472E}" type="datetimeFigureOut">
              <a:rPr lang="tr-TR" smtClean="0"/>
              <a:t>18.10.2021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0CFA-93A2-4DCF-836B-767CE2791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980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A7F-F86D-432E-A317-40095FBF472E}" type="datetimeFigureOut">
              <a:rPr lang="tr-TR" smtClean="0"/>
              <a:t>18.10.2021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0CFA-93A2-4DCF-836B-767CE2791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843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A7F-F86D-432E-A317-40095FBF472E}" type="datetimeFigureOut">
              <a:rPr lang="tr-TR" smtClean="0"/>
              <a:t>18.10.2021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0CFA-93A2-4DCF-836B-767CE2791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257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A7F-F86D-432E-A317-40095FBF472E}" type="datetimeFigureOut">
              <a:rPr lang="tr-TR" smtClean="0"/>
              <a:t>18.10.2021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0CFA-93A2-4DCF-836B-767CE2791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670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A7F-F86D-432E-A317-40095FBF472E}" type="datetimeFigureOut">
              <a:rPr lang="tr-TR" smtClean="0"/>
              <a:t>18.10.2021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0CFA-93A2-4DCF-836B-767CE2791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420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A7F-F86D-432E-A317-40095FBF472E}" type="datetimeFigureOut">
              <a:rPr lang="tr-TR" smtClean="0"/>
              <a:t>18.10.2021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0CFA-93A2-4DCF-836B-767CE2791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65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A7F-F86D-432E-A317-40095FBF472E}" type="datetimeFigureOut">
              <a:rPr lang="tr-TR" smtClean="0"/>
              <a:t>18.10.2021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0CFA-93A2-4DCF-836B-767CE2791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189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A7F-F86D-432E-A317-40095FBF472E}" type="datetimeFigureOut">
              <a:rPr lang="tr-TR" smtClean="0"/>
              <a:t>18.10.2021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0CFA-93A2-4DCF-836B-767CE2791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37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A7F-F86D-432E-A317-40095FBF472E}" type="datetimeFigureOut">
              <a:rPr lang="tr-TR" smtClean="0"/>
              <a:t>18.10.2021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0CFA-93A2-4DCF-836B-767CE2791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909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DA7F-F86D-432E-A317-40095FBF472E}" type="datetimeFigureOut">
              <a:rPr lang="tr-TR" smtClean="0"/>
              <a:t>18.10.2021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0CFA-93A2-4DCF-836B-767CE2791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219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09601" y="558945"/>
            <a:ext cx="10861964" cy="3532764"/>
          </a:xfrm>
        </p:spPr>
        <p:txBody>
          <a:bodyPr>
            <a:normAutofit/>
          </a:bodyPr>
          <a:lstStyle/>
          <a:p>
            <a:r>
              <a:rPr lang="tr-TR" sz="4800" b="1" u="sng" dirty="0">
                <a:solidFill>
                  <a:prstClr val="black"/>
                </a:solidFill>
                <a:latin typeface="Arial Black" panose="020B0A04020102020204" pitchFamily="34" charset="0"/>
              </a:rPr>
              <a:t>YMH111 </a:t>
            </a:r>
            <a:br>
              <a:rPr lang="tr-TR" sz="4800" b="1" u="sng" dirty="0">
                <a:solidFill>
                  <a:prstClr val="black"/>
                </a:solidFill>
                <a:latin typeface="Arial Black" panose="020B0A04020102020204" pitchFamily="34" charset="0"/>
              </a:rPr>
            </a:br>
            <a:r>
              <a:rPr lang="tr-TR" sz="4800" b="1" u="sng" dirty="0" err="1">
                <a:solidFill>
                  <a:prstClr val="black"/>
                </a:solidFill>
                <a:latin typeface="Arial Black" panose="020B0A04020102020204" pitchFamily="34" charset="0"/>
              </a:rPr>
              <a:t>ALGORiTMA</a:t>
            </a:r>
            <a:r>
              <a:rPr lang="tr-TR" sz="4800" b="1" u="sng" dirty="0">
                <a:solidFill>
                  <a:prstClr val="black"/>
                </a:solidFill>
                <a:latin typeface="Arial Black" panose="020B0A04020102020204" pitchFamily="34" charset="0"/>
              </a:rPr>
              <a:t> </a:t>
            </a:r>
            <a:r>
              <a:rPr lang="tr-TR" sz="4800" b="1" u="sng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ve PROGRAMLAMA</a:t>
            </a:r>
            <a:r>
              <a:rPr lang="tr-TR" sz="4800" b="1" u="sng" dirty="0">
                <a:solidFill>
                  <a:prstClr val="black"/>
                </a:solidFill>
                <a:latin typeface="Arial Black" panose="020B0A04020102020204" pitchFamily="34" charset="0"/>
              </a:rPr>
              <a:t/>
            </a:r>
            <a:br>
              <a:rPr lang="tr-TR" sz="4800" b="1" u="sng" dirty="0">
                <a:solidFill>
                  <a:prstClr val="black"/>
                </a:solidFill>
                <a:latin typeface="Arial Black" panose="020B0A04020102020204" pitchFamily="34" charset="0"/>
              </a:rPr>
            </a:br>
            <a:endParaRPr lang="tr-TR" sz="6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696363" y="5329239"/>
            <a:ext cx="5273964" cy="1219343"/>
          </a:xfrm>
        </p:spPr>
        <p:txBody>
          <a:bodyPr>
            <a:normAutofit lnSpcReduction="10000"/>
          </a:bodyPr>
          <a:lstStyle/>
          <a:p>
            <a:r>
              <a:rPr lang="tr-TR" sz="4000" b="1" dirty="0" smtClean="0">
                <a:solidFill>
                  <a:srgbClr val="C00000"/>
                </a:solidFill>
              </a:rPr>
              <a:t>2.HAFTA</a:t>
            </a:r>
          </a:p>
          <a:p>
            <a:r>
              <a:rPr lang="tr-TR" sz="4000" b="1" dirty="0" smtClean="0">
                <a:solidFill>
                  <a:srgbClr val="C00000"/>
                </a:solidFill>
              </a:rPr>
              <a:t>(11-15 Ekim 2021)</a:t>
            </a:r>
          </a:p>
        </p:txBody>
      </p:sp>
    </p:spTree>
    <p:extLst>
      <p:ext uri="{BB962C8B-B14F-4D97-AF65-F5344CB8AC3E}">
        <p14:creationId xmlns:p14="http://schemas.microsoft.com/office/powerpoint/2010/main" val="165996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4294967295"/>
          </p:nvPr>
        </p:nvSpPr>
        <p:spPr>
          <a:xfrm>
            <a:off x="221673" y="1151371"/>
            <a:ext cx="11970327" cy="4351338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Yardımcı bellekte veriler </a:t>
            </a:r>
            <a:r>
              <a:rPr lang="tr-TR" b="1" dirty="0" smtClean="0">
                <a:solidFill>
                  <a:srgbClr val="C00000"/>
                </a:solidFill>
              </a:rPr>
              <a:t>dosyalar</a:t>
            </a:r>
            <a:r>
              <a:rPr lang="tr-TR" dirty="0" smtClean="0"/>
              <a:t> vasıtasıyla saklanır.</a:t>
            </a:r>
          </a:p>
          <a:p>
            <a:r>
              <a:rPr lang="tr-TR" dirty="0" smtClean="0"/>
              <a:t>Yardımcı bellek </a:t>
            </a:r>
            <a:r>
              <a:rPr lang="tr-TR" b="1" dirty="0" smtClean="0">
                <a:solidFill>
                  <a:srgbClr val="C00000"/>
                </a:solidFill>
              </a:rPr>
              <a:t>uçucu olmayan (</a:t>
            </a:r>
            <a:r>
              <a:rPr lang="tr-TR" b="1" dirty="0" err="1" smtClean="0">
                <a:solidFill>
                  <a:srgbClr val="C00000"/>
                </a:solidFill>
              </a:rPr>
              <a:t>nonvolatile</a:t>
            </a:r>
            <a:r>
              <a:rPr lang="tr-TR" b="1" dirty="0" smtClean="0">
                <a:solidFill>
                  <a:srgbClr val="C00000"/>
                </a:solidFill>
              </a:rPr>
              <a:t>) </a:t>
            </a:r>
            <a:r>
              <a:rPr lang="tr-TR" dirty="0" smtClean="0"/>
              <a:t>bellek çeşididir.</a:t>
            </a:r>
          </a:p>
          <a:p>
            <a:r>
              <a:rPr lang="tr-TR" dirty="0" smtClean="0"/>
              <a:t>Veriler bilgisayarda güç yokken de saklanabilir.</a:t>
            </a:r>
          </a:p>
          <a:p>
            <a:r>
              <a:rPr lang="tr-TR" dirty="0" smtClean="0"/>
              <a:t>Ana bellekte ise veriler uçucudur </a:t>
            </a:r>
            <a:r>
              <a:rPr lang="tr-TR" b="1" dirty="0" smtClean="0">
                <a:solidFill>
                  <a:srgbClr val="C00000"/>
                </a:solidFill>
              </a:rPr>
              <a:t>(</a:t>
            </a:r>
            <a:r>
              <a:rPr lang="tr-TR" b="1" dirty="0" err="1" smtClean="0">
                <a:solidFill>
                  <a:srgbClr val="C00000"/>
                </a:solidFill>
              </a:rPr>
              <a:t>volatile</a:t>
            </a:r>
            <a:r>
              <a:rPr lang="tr-TR" b="1" dirty="0" smtClean="0">
                <a:solidFill>
                  <a:srgbClr val="C00000"/>
                </a:solidFill>
              </a:rPr>
              <a:t>)</a:t>
            </a:r>
            <a:r>
              <a:rPr lang="tr-TR" dirty="0" smtClean="0"/>
              <a:t>.</a:t>
            </a:r>
          </a:p>
          <a:p>
            <a:r>
              <a:rPr lang="tr-TR" dirty="0" smtClean="0"/>
              <a:t>Güç kesildiği anda veriler kaybolur.</a:t>
            </a:r>
          </a:p>
          <a:p>
            <a:r>
              <a:rPr lang="tr-TR" dirty="0" smtClean="0"/>
              <a:t>Buna karşılık </a:t>
            </a:r>
            <a:r>
              <a:rPr lang="tr-TR" b="1" dirty="0" smtClean="0"/>
              <a:t>ana bellek, yardımcı belleğe oranla çok daha hızlıdır.</a:t>
            </a:r>
          </a:p>
          <a:p>
            <a:r>
              <a:rPr lang="tr-TR" dirty="0" smtClean="0"/>
              <a:t>Bu yüzden </a:t>
            </a:r>
            <a:r>
              <a:rPr lang="tr-TR" b="1" dirty="0" smtClean="0"/>
              <a:t>programlar önce ana belleğe yüklenir, sonra buradan çalıştırılır.</a:t>
            </a:r>
          </a:p>
          <a:p>
            <a:endParaRPr lang="tr-TR" b="1" dirty="0"/>
          </a:p>
          <a:p>
            <a:r>
              <a:rPr lang="tr-TR" b="1" dirty="0" smtClean="0">
                <a:solidFill>
                  <a:srgbClr val="C00000"/>
                </a:solidFill>
              </a:rPr>
              <a:t>NOT: Tüm donanım birimleri işlemcinin isteklerini yerine getiren birer hizmetçi olarak çalışır.</a:t>
            </a:r>
          </a:p>
          <a:p>
            <a:endParaRPr lang="tr-T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1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240144"/>
            <a:ext cx="10515600" cy="508001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2. YAZILIM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127" y="1015999"/>
            <a:ext cx="11998037" cy="5624945"/>
          </a:xfrm>
        </p:spPr>
        <p:txBody>
          <a:bodyPr/>
          <a:lstStyle/>
          <a:p>
            <a:r>
              <a:rPr lang="tr-TR" dirty="0" smtClean="0"/>
              <a:t>Bilgisayarlarda programın çalışması esnasında iki çeşit veri girişi olur.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Birincisi; </a:t>
            </a:r>
            <a:r>
              <a:rPr lang="tr-TR" dirty="0" smtClean="0"/>
              <a:t>bilgisayarın takip edeceği </a:t>
            </a:r>
            <a:r>
              <a:rPr lang="tr-TR" b="1" dirty="0" smtClean="0">
                <a:solidFill>
                  <a:srgbClr val="C00000"/>
                </a:solidFill>
              </a:rPr>
              <a:t>komut listesi,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İkincisi</a:t>
            </a:r>
            <a:r>
              <a:rPr lang="tr-TR" dirty="0" smtClean="0"/>
              <a:t> ise </a:t>
            </a:r>
            <a:r>
              <a:rPr lang="tr-TR" b="1" dirty="0" smtClean="0">
                <a:solidFill>
                  <a:srgbClr val="C00000"/>
                </a:solidFill>
              </a:rPr>
              <a:t>veri</a:t>
            </a:r>
            <a:r>
              <a:rPr lang="tr-TR" dirty="0" smtClean="0"/>
              <a:t> diye adlandırılan </a:t>
            </a:r>
            <a:r>
              <a:rPr lang="tr-TR" b="1" dirty="0" smtClean="0">
                <a:solidFill>
                  <a:srgbClr val="C00000"/>
                </a:solidFill>
              </a:rPr>
              <a:t>bilgisayarın işleyeceği bilgilerdir.</a:t>
            </a:r>
          </a:p>
          <a:p>
            <a:r>
              <a:rPr lang="tr-TR" dirty="0" smtClean="0"/>
              <a:t>Bilgisayara bir program ve veri verildiğinde, bilgisayar, programı veriyle birlikte çalıştırır, buna </a:t>
            </a:r>
            <a:r>
              <a:rPr lang="tr-TR" b="1" dirty="0" smtClean="0">
                <a:solidFill>
                  <a:srgbClr val="C00000"/>
                </a:solidFill>
              </a:rPr>
              <a:t>program yürütümü </a:t>
            </a:r>
            <a:r>
              <a:rPr lang="tr-TR" dirty="0" smtClean="0"/>
              <a:t>denir.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Bilgisayar üzerinde iki çeşit yazılım bulunur:</a:t>
            </a:r>
          </a:p>
          <a:p>
            <a:endParaRPr lang="tr-TR" dirty="0" smtClean="0"/>
          </a:p>
          <a:p>
            <a:r>
              <a:rPr lang="tr-TR" b="1" dirty="0" smtClean="0">
                <a:solidFill>
                  <a:srgbClr val="C00000"/>
                </a:solidFill>
              </a:rPr>
              <a:t>Sistem Yazılımları: </a:t>
            </a:r>
            <a:r>
              <a:rPr lang="tr-TR" dirty="0" smtClean="0"/>
              <a:t>İşletim sistemi gibi bilgisayarın donanımına ait yazılımlar,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Uygulama Yazılımları: </a:t>
            </a:r>
            <a:r>
              <a:rPr lang="tr-TR" dirty="0" smtClean="0"/>
              <a:t>Kullanıcılara yönelik yazılımlar.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514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5855"/>
          </a:xfrm>
        </p:spPr>
        <p:txBody>
          <a:bodyPr/>
          <a:lstStyle/>
          <a:p>
            <a:r>
              <a:rPr lang="tr-TR" b="1" dirty="0" smtClean="0"/>
              <a:t>PROGRAM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9290" y="698788"/>
            <a:ext cx="11944927" cy="6052993"/>
          </a:xfrm>
        </p:spPr>
        <p:txBody>
          <a:bodyPr/>
          <a:lstStyle/>
          <a:p>
            <a:r>
              <a:rPr lang="tr-TR" dirty="0" smtClean="0"/>
              <a:t>Problemin çözümüne yönelik gerekli işlem adımlarını sırasıyla işlemciye yaptıran </a:t>
            </a:r>
            <a:r>
              <a:rPr lang="tr-TR" b="1" dirty="0" smtClean="0">
                <a:solidFill>
                  <a:srgbClr val="C00000"/>
                </a:solidFill>
              </a:rPr>
              <a:t>kod bloklarıdır.</a:t>
            </a:r>
          </a:p>
          <a:p>
            <a:r>
              <a:rPr lang="tr-TR" dirty="0" smtClean="0"/>
              <a:t>Bu kodlar işlemcide tanımlı kodlardır.</a:t>
            </a:r>
          </a:p>
          <a:p>
            <a:r>
              <a:rPr lang="tr-TR" dirty="0" smtClean="0"/>
              <a:t>Bunların belirli bir mantıkla, problemleri çözebilecek şekilde sıralanmasıyla oluşan komut blokları da </a:t>
            </a:r>
            <a:r>
              <a:rPr lang="tr-TR" b="1" dirty="0" smtClean="0">
                <a:solidFill>
                  <a:srgbClr val="C00000"/>
                </a:solidFill>
              </a:rPr>
              <a:t>program yapısını </a:t>
            </a:r>
            <a:r>
              <a:rPr lang="tr-TR" dirty="0" smtClean="0"/>
              <a:t>oluşturmaktadır.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PROGRAM DİLİ: </a:t>
            </a:r>
            <a:r>
              <a:rPr lang="tr-TR" dirty="0" smtClean="0"/>
              <a:t>Program yazabilen özel uygulamalara denir.</a:t>
            </a:r>
          </a:p>
          <a:p>
            <a:r>
              <a:rPr lang="tr-TR" b="1" dirty="0" smtClean="0"/>
              <a:t>En temel programlama dili, işlemcinin doğrudan herhangi bir çevrime ihtiyaç duymadan anladığı ve kodları </a:t>
            </a:r>
            <a:r>
              <a:rPr lang="tr-TR" b="1" dirty="0" smtClean="0">
                <a:solidFill>
                  <a:srgbClr val="C00000"/>
                </a:solidFill>
              </a:rPr>
              <a:t>16’ </a:t>
            </a:r>
            <a:r>
              <a:rPr lang="tr-TR" b="1" dirty="0" err="1" smtClean="0">
                <a:solidFill>
                  <a:srgbClr val="C00000"/>
                </a:solidFill>
              </a:rPr>
              <a:t>lı</a:t>
            </a:r>
            <a:r>
              <a:rPr lang="tr-TR" b="1" dirty="0" smtClean="0">
                <a:solidFill>
                  <a:srgbClr val="C00000"/>
                </a:solidFill>
              </a:rPr>
              <a:t> sayı sistemiyle </a:t>
            </a:r>
            <a:r>
              <a:rPr lang="tr-TR" b="1" dirty="0" smtClean="0"/>
              <a:t>ifade eden </a:t>
            </a:r>
            <a:r>
              <a:rPr lang="tr-TR" b="1" dirty="0" smtClean="0">
                <a:solidFill>
                  <a:srgbClr val="C00000"/>
                </a:solidFill>
              </a:rPr>
              <a:t>makine dilidir.</a:t>
            </a:r>
          </a:p>
          <a:p>
            <a:r>
              <a:rPr lang="tr-TR" dirty="0" smtClean="0"/>
              <a:t>Makine diliyle program yazmak zaman alıcı ve zordur. Çünkü </a:t>
            </a:r>
            <a:r>
              <a:rPr lang="tr-TR" b="1" dirty="0">
                <a:solidFill>
                  <a:srgbClr val="C00000"/>
                </a:solidFill>
              </a:rPr>
              <a:t>16’ </a:t>
            </a:r>
            <a:r>
              <a:rPr lang="tr-TR" b="1" dirty="0" err="1">
                <a:solidFill>
                  <a:srgbClr val="C00000"/>
                </a:solidFill>
              </a:rPr>
              <a:t>lı</a:t>
            </a:r>
            <a:r>
              <a:rPr lang="tr-TR" b="1" dirty="0">
                <a:solidFill>
                  <a:srgbClr val="C00000"/>
                </a:solidFill>
              </a:rPr>
              <a:t> sayı sistemiyle </a:t>
            </a:r>
            <a:r>
              <a:rPr lang="tr-TR" dirty="0"/>
              <a:t>ifade </a:t>
            </a:r>
            <a:r>
              <a:rPr lang="tr-TR" dirty="0" smtClean="0"/>
              <a:t>edilen kodların akılda tutulması zordur.</a:t>
            </a:r>
          </a:p>
          <a:p>
            <a:r>
              <a:rPr lang="tr-TR" dirty="0" smtClean="0"/>
              <a:t>Bu zorluğu aşmak için </a:t>
            </a:r>
            <a:r>
              <a:rPr lang="tr-TR" b="1" dirty="0" err="1" smtClean="0">
                <a:solidFill>
                  <a:srgbClr val="C00000"/>
                </a:solidFill>
              </a:rPr>
              <a:t>assembly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  <a:r>
              <a:rPr lang="tr-TR" dirty="0" smtClean="0"/>
              <a:t>denilen ve her bir makine koduna karşılık gelen kodlara </a:t>
            </a:r>
            <a:r>
              <a:rPr lang="tr-TR" b="1" dirty="0" smtClean="0">
                <a:solidFill>
                  <a:srgbClr val="C00000"/>
                </a:solidFill>
              </a:rPr>
              <a:t>(</a:t>
            </a:r>
            <a:r>
              <a:rPr lang="tr-TR" b="1" dirty="0" err="1" smtClean="0">
                <a:solidFill>
                  <a:srgbClr val="C00000"/>
                </a:solidFill>
              </a:rPr>
              <a:t>mnemonics</a:t>
            </a:r>
            <a:r>
              <a:rPr lang="tr-TR" b="1" dirty="0" smtClean="0">
                <a:solidFill>
                  <a:srgbClr val="C00000"/>
                </a:solidFill>
              </a:rPr>
              <a:t> = anımsatıcı) </a:t>
            </a:r>
            <a:r>
              <a:rPr lang="tr-TR" dirty="0" smtClean="0"/>
              <a:t>sahip bir dil geliştirilmiş.</a:t>
            </a:r>
          </a:p>
          <a:p>
            <a:r>
              <a:rPr lang="tr-TR" dirty="0" smtClean="0"/>
              <a:t>Bu dil makine kodlarına göre daha anlaşılır ve akılda kalıcıdır </a:t>
            </a:r>
            <a:r>
              <a:rPr lang="tr-TR" b="1" dirty="0" smtClean="0"/>
              <a:t>(insana yakın)</a:t>
            </a:r>
            <a:r>
              <a:rPr lang="tr-TR" b="1" dirty="0"/>
              <a:t>.</a:t>
            </a: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311672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4144"/>
            <a:ext cx="10515600" cy="71553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PROGRAMLAMA DİLLERİNİN SINIFLANDIRILMASI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2365" y="729674"/>
            <a:ext cx="6816436" cy="5957453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Programcıları donanım bilgisine bağımlılıktan kurtarmak için </a:t>
            </a:r>
            <a:r>
              <a:rPr lang="tr-TR" b="1" dirty="0" smtClean="0">
                <a:solidFill>
                  <a:srgbClr val="C00000"/>
                </a:solidFill>
              </a:rPr>
              <a:t>orta ve yüksek seviyeli programlama dilleri </a:t>
            </a:r>
            <a:r>
              <a:rPr lang="tr-TR" dirty="0" smtClean="0"/>
              <a:t>olarak sınıflandıran farklı farklı </a:t>
            </a:r>
            <a:r>
              <a:rPr lang="tr-TR" dirty="0"/>
              <a:t>programlama dilleri </a:t>
            </a:r>
            <a:r>
              <a:rPr lang="tr-TR" dirty="0" smtClean="0"/>
              <a:t>geliştirilmiştir.</a:t>
            </a:r>
          </a:p>
          <a:p>
            <a:r>
              <a:rPr lang="tr-TR" dirty="0" smtClean="0"/>
              <a:t>Assembly ve makine kodları yüksek seviyeli dillerde kullanılabilir. Ama bu dillere yazılmış programların hafızada ve disk üzerinde kapladığı alanlar düşük seviyeli dillere göre çok daha fazladır.</a:t>
            </a:r>
          </a:p>
          <a:p>
            <a:r>
              <a:rPr lang="tr-TR" dirty="0" smtClean="0"/>
              <a:t>Bu yüzden </a:t>
            </a:r>
            <a:r>
              <a:rPr lang="tr-TR" dirty="0" err="1" smtClean="0"/>
              <a:t>assembly</a:t>
            </a:r>
            <a:r>
              <a:rPr lang="tr-TR" dirty="0" smtClean="0"/>
              <a:t> </a:t>
            </a:r>
            <a:r>
              <a:rPr lang="tr-TR" dirty="0"/>
              <a:t>ve makine </a:t>
            </a:r>
            <a:r>
              <a:rPr lang="tr-TR" dirty="0" smtClean="0"/>
              <a:t> dili ile yazılmış kodlar programların en yalın hali olup daha performanslı (hızlı) çalışır.</a:t>
            </a:r>
          </a:p>
          <a:p>
            <a:r>
              <a:rPr lang="tr-TR" dirty="0" smtClean="0"/>
              <a:t>Bu yüzden hız gerektiren algoritmalar </a:t>
            </a:r>
            <a:r>
              <a:rPr lang="tr-TR" dirty="0" err="1" smtClean="0"/>
              <a:t>assembly</a:t>
            </a:r>
            <a:r>
              <a:rPr lang="tr-TR" dirty="0" smtClean="0"/>
              <a:t> dili ile yüksek seviyeli programların içerisine dahil edilir.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66765"/>
              </p:ext>
            </p:extLst>
          </p:nvPr>
        </p:nvGraphicFramePr>
        <p:xfrm>
          <a:off x="7001166" y="1228436"/>
          <a:ext cx="5043056" cy="507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528">
                  <a:extLst>
                    <a:ext uri="{9D8B030D-6E8A-4147-A177-3AD203B41FA5}">
                      <a16:colId xmlns:a16="http://schemas.microsoft.com/office/drawing/2014/main" val="1772511384"/>
                    </a:ext>
                  </a:extLst>
                </a:gridCol>
                <a:gridCol w="2521528">
                  <a:extLst>
                    <a:ext uri="{9D8B030D-6E8A-4147-A177-3AD203B41FA5}">
                      <a16:colId xmlns:a16="http://schemas.microsoft.com/office/drawing/2014/main" val="2571206589"/>
                    </a:ext>
                  </a:extLst>
                </a:gridCol>
              </a:tblGrid>
              <a:tr h="84758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SINIF</a:t>
                      </a:r>
                      <a:endParaRPr lang="tr-T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ÖRNEK PROGRAMLAMA DİLİ</a:t>
                      </a:r>
                      <a:endParaRPr lang="tr-T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594714"/>
                  </a:ext>
                </a:extLst>
              </a:tr>
              <a:tr h="1410805">
                <a:tc>
                  <a:txBody>
                    <a:bodyPr/>
                    <a:lstStyle/>
                    <a:p>
                      <a:r>
                        <a:rPr lang="tr-TR" b="1" dirty="0" smtClean="0"/>
                        <a:t>DÜŞÜK SEVİYELİ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Makine ve Assembly dili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47894"/>
                  </a:ext>
                </a:extLst>
              </a:tr>
              <a:tr h="1410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/>
                        <a:t>ORTA SEVİYELİ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C, Ada dili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20221"/>
                  </a:ext>
                </a:extLst>
              </a:tr>
              <a:tr h="1410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/>
                        <a:t>YÜKSEK SEVİYELİ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Basic,</a:t>
                      </a:r>
                      <a:r>
                        <a:rPr lang="tr-TR" baseline="0" dirty="0" smtClean="0"/>
                        <a:t> Pascal, </a:t>
                      </a:r>
                      <a:r>
                        <a:rPr lang="tr-TR" baseline="0" dirty="0" err="1" smtClean="0"/>
                        <a:t>Delphi</a:t>
                      </a:r>
                      <a:r>
                        <a:rPr lang="tr-TR" baseline="0" dirty="0" smtClean="0"/>
                        <a:t>, C#, Java, Visual Basic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700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63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4327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SORULAR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2364" y="794327"/>
            <a:ext cx="11852563" cy="5938982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SORU1: </a:t>
            </a:r>
            <a:r>
              <a:rPr lang="tr-TR" b="1" dirty="0" smtClean="0"/>
              <a:t>Makine, Assembly ve Java </a:t>
            </a:r>
            <a:r>
              <a:rPr lang="tr-TR" dirty="0" smtClean="0"/>
              <a:t>dillerinde yazılan ve </a:t>
            </a:r>
            <a:r>
              <a:rPr lang="tr-TR" b="1" dirty="0" err="1" smtClean="0"/>
              <a:t>fibonacci</a:t>
            </a:r>
            <a:r>
              <a:rPr lang="tr-TR" b="1" dirty="0" smtClean="0"/>
              <a:t> dizisinin n. elemanını </a:t>
            </a:r>
            <a:r>
              <a:rPr lang="tr-TR" dirty="0" smtClean="0"/>
              <a:t>hesaplayan kodları karşılaştırarak farkları anlamaya çalışınız.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SORU2: </a:t>
            </a:r>
            <a:r>
              <a:rPr lang="tr-TR" b="1" dirty="0" smtClean="0"/>
              <a:t>Makine kodu </a:t>
            </a:r>
            <a:r>
              <a:rPr lang="tr-TR" dirty="0" smtClean="0"/>
              <a:t>ne anlama gelmektedir açıklayınız. Makine kodu ve işlemci arasındaki ilişkiyi açıklayınız.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SORU3:</a:t>
            </a:r>
            <a:r>
              <a:rPr lang="tr-TR" dirty="0" smtClean="0"/>
              <a:t> </a:t>
            </a:r>
            <a:r>
              <a:rPr lang="tr-TR" b="1" dirty="0" smtClean="0"/>
              <a:t>Assembly dili </a:t>
            </a:r>
            <a:r>
              <a:rPr lang="tr-TR" dirty="0" smtClean="0"/>
              <a:t>hakkında bilgi vererek makine diline göre sağladığı kolaylıkları açıklayınız.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SORU4:</a:t>
            </a:r>
            <a:r>
              <a:rPr lang="tr-TR" dirty="0" smtClean="0"/>
              <a:t> </a:t>
            </a:r>
            <a:r>
              <a:rPr lang="tr-TR" b="1" dirty="0" smtClean="0"/>
              <a:t>Yüksek seviyeli dillerin </a:t>
            </a:r>
            <a:r>
              <a:rPr lang="tr-TR" dirty="0" smtClean="0"/>
              <a:t>ortaya çıkmasına neden olan sebepleri yazınız.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SORU5:</a:t>
            </a:r>
            <a:r>
              <a:rPr lang="tr-TR" dirty="0" smtClean="0"/>
              <a:t> </a:t>
            </a:r>
            <a:r>
              <a:rPr lang="tr-TR" b="1" dirty="0" smtClean="0"/>
              <a:t>Yüksek ve orta seviyeli dillerin </a:t>
            </a:r>
            <a:r>
              <a:rPr lang="tr-TR" dirty="0" smtClean="0"/>
              <a:t>avantajlarını ve dezavantajlarını belirleyiniz.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SORU6:</a:t>
            </a:r>
            <a:r>
              <a:rPr lang="tr-TR" dirty="0" smtClean="0"/>
              <a:t> </a:t>
            </a:r>
            <a:r>
              <a:rPr lang="tr-TR" b="1" dirty="0" smtClean="0"/>
              <a:t>Düşük seviyeli dil kodlarının </a:t>
            </a:r>
            <a:r>
              <a:rPr lang="tr-TR" dirty="0" smtClean="0"/>
              <a:t>günümüz </a:t>
            </a:r>
            <a:r>
              <a:rPr lang="tr-TR" b="1" dirty="0" smtClean="0"/>
              <a:t>yüksek seviyeli programlama dilleri</a:t>
            </a:r>
            <a:r>
              <a:rPr lang="tr-TR" dirty="0" smtClean="0"/>
              <a:t> içerisine eden dahil edildiklerini açıklayınız.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240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84727" y="175491"/>
            <a:ext cx="11169073" cy="692727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TEMEL BİLGİLER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4727" y="951344"/>
            <a:ext cx="11804073" cy="5754255"/>
          </a:xfrm>
        </p:spPr>
        <p:txBody>
          <a:bodyPr/>
          <a:lstStyle/>
          <a:p>
            <a:r>
              <a:rPr lang="tr-TR" dirty="0" smtClean="0"/>
              <a:t>Bilgisayar iki ana bileşenden </a:t>
            </a:r>
            <a:r>
              <a:rPr lang="tr-TR" b="1" dirty="0" smtClean="0">
                <a:solidFill>
                  <a:srgbClr val="C00000"/>
                </a:solidFill>
              </a:rPr>
              <a:t>(donanım ve yazılımdan)</a:t>
            </a:r>
            <a:r>
              <a:rPr lang="tr-TR" dirty="0" smtClean="0"/>
              <a:t> oluşur.</a:t>
            </a:r>
          </a:p>
          <a:p>
            <a:r>
              <a:rPr lang="tr-TR" dirty="0" smtClean="0"/>
              <a:t>Bilgisayarın fiziksel kısmına </a:t>
            </a:r>
            <a:r>
              <a:rPr lang="tr-TR" b="1" dirty="0" smtClean="0">
                <a:solidFill>
                  <a:srgbClr val="C00000"/>
                </a:solidFill>
              </a:rPr>
              <a:t>donanım,</a:t>
            </a:r>
          </a:p>
          <a:p>
            <a:r>
              <a:rPr lang="tr-TR" dirty="0" smtClean="0"/>
              <a:t>Bilgisayar için hazırlanmış </a:t>
            </a:r>
            <a:r>
              <a:rPr lang="tr-TR" b="1" dirty="0" smtClean="0">
                <a:solidFill>
                  <a:srgbClr val="C00000"/>
                </a:solidFill>
              </a:rPr>
              <a:t>komutlar(kodlar)</a:t>
            </a:r>
            <a:r>
              <a:rPr lang="tr-TR" dirty="0" smtClean="0"/>
              <a:t> kümesine </a:t>
            </a:r>
            <a:r>
              <a:rPr lang="tr-TR" b="1" dirty="0" smtClean="0">
                <a:solidFill>
                  <a:srgbClr val="C00000"/>
                </a:solidFill>
              </a:rPr>
              <a:t>program,</a:t>
            </a:r>
          </a:p>
          <a:p>
            <a:r>
              <a:rPr lang="tr-TR" dirty="0" smtClean="0"/>
              <a:t>Bilgisayarların çalışması için gerekli programlara ve bilgisayarlarda çalışan uygulama programların tümüne ise </a:t>
            </a:r>
            <a:r>
              <a:rPr lang="tr-TR" b="1" dirty="0" smtClean="0">
                <a:solidFill>
                  <a:srgbClr val="C00000"/>
                </a:solidFill>
              </a:rPr>
              <a:t>yazılım</a:t>
            </a:r>
            <a:r>
              <a:rPr lang="tr-TR" dirty="0" smtClean="0"/>
              <a:t> denir.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Algoritma: </a:t>
            </a:r>
            <a:r>
              <a:rPr lang="tr-TR" dirty="0" smtClean="0"/>
              <a:t>Her problemin çözümü için gerekli olan mantık adımlarıdır.</a:t>
            </a:r>
          </a:p>
          <a:p>
            <a:endParaRPr lang="tr-TR" dirty="0"/>
          </a:p>
          <a:p>
            <a:r>
              <a:rPr lang="tr-TR" b="1" dirty="0" smtClean="0">
                <a:solidFill>
                  <a:srgbClr val="C00000"/>
                </a:solidFill>
              </a:rPr>
              <a:t>NOT: Bir problemin farklı farklı çözümleri olabilir!!!(Peki hangi çözüm…)</a:t>
            </a:r>
          </a:p>
          <a:p>
            <a:endParaRPr lang="tr-TR" b="1" dirty="0" smtClean="0">
              <a:solidFill>
                <a:srgbClr val="C00000"/>
              </a:solidFill>
            </a:endParaRP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688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57019"/>
            <a:ext cx="10515600" cy="471054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1. DONANIM ve BELLEK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3200" y="905164"/>
            <a:ext cx="11988800" cy="5846617"/>
          </a:xfrm>
        </p:spPr>
        <p:txBody>
          <a:bodyPr/>
          <a:lstStyle/>
          <a:p>
            <a:r>
              <a:rPr lang="tr-TR" b="1" dirty="0" smtClean="0"/>
              <a:t>Bilgisayar donanımı; </a:t>
            </a:r>
            <a:r>
              <a:rPr lang="tr-TR" dirty="0" smtClean="0"/>
              <a:t>klavye, fare, yazıcı, monitör, ana kart ve bellek gibi parçalardan oluşur. </a:t>
            </a:r>
          </a:p>
          <a:p>
            <a:r>
              <a:rPr lang="tr-TR" dirty="0"/>
              <a:t>T</a:t>
            </a:r>
            <a:r>
              <a:rPr lang="tr-TR" dirty="0" smtClean="0"/>
              <a:t>üm donanım birimleri  ana kart üzerine </a:t>
            </a:r>
            <a:r>
              <a:rPr lang="tr-TR" b="1" dirty="0" smtClean="0">
                <a:solidFill>
                  <a:srgbClr val="C00000"/>
                </a:solidFill>
              </a:rPr>
              <a:t>doğrudan </a:t>
            </a:r>
            <a:r>
              <a:rPr lang="tr-TR" dirty="0" smtClean="0"/>
              <a:t>yani kasanın içinde</a:t>
            </a:r>
            <a:r>
              <a:rPr lang="tr-TR" b="1" dirty="0" smtClean="0">
                <a:solidFill>
                  <a:srgbClr val="C00000"/>
                </a:solidFill>
              </a:rPr>
              <a:t> (</a:t>
            </a:r>
            <a:r>
              <a:rPr lang="tr-TR" b="1" dirty="0" err="1" smtClean="0">
                <a:solidFill>
                  <a:srgbClr val="C00000"/>
                </a:solidFill>
              </a:rPr>
              <a:t>internal</a:t>
            </a:r>
            <a:r>
              <a:rPr lang="tr-TR" b="1" dirty="0" smtClean="0">
                <a:solidFill>
                  <a:srgbClr val="C00000"/>
                </a:solidFill>
              </a:rPr>
              <a:t> = dahili) , dolaylı</a:t>
            </a:r>
            <a:r>
              <a:rPr lang="tr-TR" dirty="0" smtClean="0"/>
              <a:t> yani kablo yardımıyla kasanın dışından </a:t>
            </a:r>
            <a:r>
              <a:rPr lang="tr-TR" b="1" dirty="0" smtClean="0">
                <a:solidFill>
                  <a:srgbClr val="C00000"/>
                </a:solidFill>
              </a:rPr>
              <a:t>(</a:t>
            </a:r>
            <a:r>
              <a:rPr lang="tr-TR" b="1" dirty="0" err="1" smtClean="0">
                <a:solidFill>
                  <a:srgbClr val="C00000"/>
                </a:solidFill>
              </a:rPr>
              <a:t>external</a:t>
            </a:r>
            <a:r>
              <a:rPr lang="tr-TR" b="1" dirty="0" smtClean="0">
                <a:solidFill>
                  <a:srgbClr val="C00000"/>
                </a:solidFill>
              </a:rPr>
              <a:t> = harici ) </a:t>
            </a:r>
            <a:r>
              <a:rPr lang="tr-TR" dirty="0" smtClean="0"/>
              <a:t>bağlanırlar.</a:t>
            </a:r>
          </a:p>
          <a:p>
            <a:r>
              <a:rPr lang="tr-TR" dirty="0" smtClean="0"/>
              <a:t>Bilgisayarın içinde yazılım komutlarını işleyen </a:t>
            </a:r>
            <a:r>
              <a:rPr lang="tr-TR" b="1" dirty="0" smtClean="0">
                <a:solidFill>
                  <a:srgbClr val="C00000"/>
                </a:solidFill>
              </a:rPr>
              <a:t>işlemci</a:t>
            </a:r>
            <a:r>
              <a:rPr lang="tr-TR" dirty="0" smtClean="0"/>
              <a:t> adı verilen bir ünite vardır.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 İşlemci= Merkezi İşlem Birimi (MİB=CPU) </a:t>
            </a:r>
            <a:r>
              <a:rPr lang="tr-TR" dirty="0" smtClean="0"/>
              <a:t>bilgisayara verilen komutları çalıştırır.</a:t>
            </a:r>
          </a:p>
          <a:p>
            <a:r>
              <a:rPr lang="tr-TR" dirty="0" smtClean="0"/>
              <a:t>MİB içerisinde, komutların işlenmesini denetleyen bir </a:t>
            </a:r>
            <a:r>
              <a:rPr lang="tr-TR" b="1" dirty="0" smtClean="0">
                <a:solidFill>
                  <a:srgbClr val="C00000"/>
                </a:solidFill>
              </a:rPr>
              <a:t>Denetleme </a:t>
            </a:r>
            <a:r>
              <a:rPr lang="tr-TR" b="1" dirty="0">
                <a:solidFill>
                  <a:srgbClr val="C00000"/>
                </a:solidFill>
              </a:rPr>
              <a:t>B</a:t>
            </a:r>
            <a:r>
              <a:rPr lang="tr-TR" b="1" dirty="0" smtClean="0">
                <a:solidFill>
                  <a:srgbClr val="C00000"/>
                </a:solidFill>
              </a:rPr>
              <a:t>irimi  (DEB) </a:t>
            </a:r>
            <a:r>
              <a:rPr lang="tr-TR" dirty="0" smtClean="0"/>
              <a:t>ile,</a:t>
            </a:r>
          </a:p>
          <a:p>
            <a:r>
              <a:rPr lang="tr-TR" b="1" dirty="0" smtClean="0"/>
              <a:t>Aritmetik(+,-,/, *) ve mantıksal(ve, veya, değil) </a:t>
            </a:r>
            <a:r>
              <a:rPr lang="tr-TR" dirty="0" smtClean="0"/>
              <a:t>işlemleri yerine getiren </a:t>
            </a:r>
            <a:r>
              <a:rPr lang="tr-TR" b="1" dirty="0" smtClean="0">
                <a:solidFill>
                  <a:srgbClr val="C00000"/>
                </a:solidFill>
              </a:rPr>
              <a:t>Aritmetik Mantık Birimi (AMB=ALU) </a:t>
            </a:r>
            <a:r>
              <a:rPr lang="tr-TR" dirty="0" smtClean="0"/>
              <a:t>bulunur.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NOT: CPU üzerinde çalışacak işlemci kodlar(makine kodlar), mutlaka 16’ </a:t>
            </a:r>
            <a:r>
              <a:rPr lang="tr-TR" b="1" dirty="0" err="1" smtClean="0">
                <a:solidFill>
                  <a:srgbClr val="C00000"/>
                </a:solidFill>
              </a:rPr>
              <a:t>lık</a:t>
            </a:r>
            <a:r>
              <a:rPr lang="tr-TR" b="1" dirty="0" smtClean="0">
                <a:solidFill>
                  <a:srgbClr val="C00000"/>
                </a:solidFill>
              </a:rPr>
              <a:t> (</a:t>
            </a:r>
            <a:r>
              <a:rPr lang="tr-TR" b="1" dirty="0" err="1" smtClean="0">
                <a:solidFill>
                  <a:srgbClr val="C00000"/>
                </a:solidFill>
              </a:rPr>
              <a:t>hexadecimal</a:t>
            </a:r>
            <a:r>
              <a:rPr lang="tr-TR" b="1" dirty="0" smtClean="0">
                <a:solidFill>
                  <a:srgbClr val="C00000"/>
                </a:solidFill>
              </a:rPr>
              <a:t>) yapıdadır.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950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EK: </a:t>
            </a:r>
            <a:r>
              <a:rPr lang="tr-TR" b="1" dirty="0" err="1" smtClean="0"/>
              <a:t>Hexadecimal</a:t>
            </a:r>
            <a:r>
              <a:rPr lang="tr-TR" b="1" dirty="0" smtClean="0"/>
              <a:t> Sistem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7018" y="1542473"/>
            <a:ext cx="11924146" cy="4634490"/>
          </a:xfrm>
        </p:spPr>
        <p:txBody>
          <a:bodyPr/>
          <a:lstStyle/>
          <a:p>
            <a:r>
              <a:rPr lang="tr-TR" dirty="0" err="1"/>
              <a:t>Hexadecimal</a:t>
            </a:r>
            <a:r>
              <a:rPr lang="tr-TR" dirty="0"/>
              <a:t> </a:t>
            </a:r>
            <a:r>
              <a:rPr lang="tr-TR" dirty="0" smtClean="0"/>
              <a:t>Sistem, </a:t>
            </a:r>
            <a:r>
              <a:rPr lang="tr-TR" b="1" dirty="0" smtClean="0">
                <a:solidFill>
                  <a:srgbClr val="C00000"/>
                </a:solidFill>
              </a:rPr>
              <a:t>ASCII</a:t>
            </a:r>
            <a:r>
              <a:rPr lang="tr-TR" dirty="0" smtClean="0"/>
              <a:t> sitem üzerinde bir kodlama, bir haberleşme, bir programlama biçimidir.</a:t>
            </a:r>
          </a:p>
          <a:p>
            <a:r>
              <a:rPr lang="tr-TR" dirty="0" err="1"/>
              <a:t>Hexadecimal</a:t>
            </a:r>
            <a:r>
              <a:rPr lang="tr-TR" dirty="0"/>
              <a:t> </a:t>
            </a:r>
            <a:r>
              <a:rPr lang="tr-TR" dirty="0" smtClean="0"/>
              <a:t>sayı sisteminde toplam </a:t>
            </a:r>
            <a:r>
              <a:rPr lang="tr-TR" b="1" dirty="0" smtClean="0">
                <a:solidFill>
                  <a:srgbClr val="C00000"/>
                </a:solidFill>
              </a:rPr>
              <a:t>16 tane kod sözcüğü </a:t>
            </a:r>
            <a:r>
              <a:rPr lang="tr-TR" dirty="0" smtClean="0"/>
              <a:t>vardır.</a:t>
            </a:r>
          </a:p>
          <a:p>
            <a:r>
              <a:rPr lang="tr-TR" dirty="0" smtClean="0"/>
              <a:t>En temel kodlama sistemi </a:t>
            </a:r>
            <a:r>
              <a:rPr lang="tr-TR" b="1" dirty="0" smtClean="0">
                <a:solidFill>
                  <a:srgbClr val="C00000"/>
                </a:solidFill>
              </a:rPr>
              <a:t>ASCII(</a:t>
            </a:r>
            <a:r>
              <a:rPr lang="tr-TR" b="1" dirty="0" err="1" smtClean="0">
                <a:solidFill>
                  <a:srgbClr val="C00000"/>
                </a:solidFill>
              </a:rPr>
              <a:t>aski</a:t>
            </a:r>
            <a:r>
              <a:rPr lang="tr-TR" b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ASCII kodlamada elimizde sadece 0 ve 1’ </a:t>
            </a:r>
            <a:r>
              <a:rPr lang="tr-TR" b="1" dirty="0" err="1" smtClean="0">
                <a:solidFill>
                  <a:srgbClr val="C00000"/>
                </a:solidFill>
              </a:rPr>
              <a:t>ler</a:t>
            </a:r>
            <a:r>
              <a:rPr lang="tr-TR" b="1" dirty="0" smtClean="0">
                <a:solidFill>
                  <a:srgbClr val="C00000"/>
                </a:solidFill>
              </a:rPr>
              <a:t> vardır(2 seçenekli, HOŞGELDİNİZ ve GÜLE GÜLE).</a:t>
            </a:r>
          </a:p>
          <a:p>
            <a:r>
              <a:rPr lang="tr-TR" dirty="0" err="1"/>
              <a:t>Hexadecimal</a:t>
            </a:r>
            <a:r>
              <a:rPr lang="tr-TR" dirty="0"/>
              <a:t> </a:t>
            </a:r>
            <a:r>
              <a:rPr lang="tr-TR" dirty="0" smtClean="0"/>
              <a:t>sistemde </a:t>
            </a:r>
            <a:r>
              <a:rPr lang="tr-TR" b="1" dirty="0" smtClean="0">
                <a:solidFill>
                  <a:srgbClr val="C00000"/>
                </a:solidFill>
              </a:rPr>
              <a:t>2^16 tane cevap olabilir.(2^n)</a:t>
            </a:r>
          </a:p>
          <a:p>
            <a:endParaRPr lang="tr-TR" b="1" dirty="0" smtClean="0">
              <a:solidFill>
                <a:srgbClr val="C00000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84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92"/>
            <a:ext cx="10515600" cy="49876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1. DONANIM ve BELLEK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9291" y="942110"/>
            <a:ext cx="11954164" cy="5915890"/>
          </a:xfrm>
        </p:spPr>
        <p:txBody>
          <a:bodyPr>
            <a:normAutofit/>
          </a:bodyPr>
          <a:lstStyle/>
          <a:p>
            <a:r>
              <a:rPr lang="tr-TR" dirty="0" smtClean="0"/>
              <a:t>Her bir kod işlemci üzerinde ayrı ayrı tanımlıdır.</a:t>
            </a:r>
          </a:p>
          <a:p>
            <a:r>
              <a:rPr lang="tr-TR" dirty="0" smtClean="0"/>
              <a:t>Programlar sadece işlemciden, işlemci üzerinde tanımlanmış komutları çalıştırmasını isteyebilirler.</a:t>
            </a:r>
          </a:p>
          <a:p>
            <a:r>
              <a:rPr lang="tr-TR" dirty="0" smtClean="0"/>
              <a:t>Bir işlemcinin çalıştırabileceği </a:t>
            </a:r>
            <a:r>
              <a:rPr lang="tr-TR" b="1" dirty="0" smtClean="0">
                <a:solidFill>
                  <a:srgbClr val="C00000"/>
                </a:solidFill>
              </a:rPr>
              <a:t>4 temel komut grubu </a:t>
            </a:r>
            <a:r>
              <a:rPr lang="tr-TR" dirty="0" smtClean="0"/>
              <a:t>vardır:</a:t>
            </a:r>
          </a:p>
          <a:p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>
                <a:solidFill>
                  <a:srgbClr val="C00000"/>
                </a:solidFill>
              </a:rPr>
              <a:t>Aritmetiksel işlemler</a:t>
            </a:r>
            <a:r>
              <a:rPr lang="tr-TR" dirty="0" smtClean="0"/>
              <a:t>(toplama, çıkarma, çarpma ve bölme)</a:t>
            </a: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>
                <a:solidFill>
                  <a:srgbClr val="C00000"/>
                </a:solidFill>
              </a:rPr>
              <a:t>Mantıksal işlemler</a:t>
            </a:r>
            <a:r>
              <a:rPr lang="tr-TR" dirty="0" smtClean="0"/>
              <a:t>(ve, veya, değil,…)</a:t>
            </a: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>
                <a:solidFill>
                  <a:srgbClr val="C00000"/>
                </a:solidFill>
              </a:rPr>
              <a:t>Atama(veri) işlemleri</a:t>
            </a:r>
            <a:r>
              <a:rPr lang="tr-TR" dirty="0" smtClean="0"/>
              <a:t> (</a:t>
            </a:r>
            <a:r>
              <a:rPr lang="tr-TR" dirty="0" err="1" smtClean="0"/>
              <a:t>hafızaa</a:t>
            </a:r>
            <a:r>
              <a:rPr lang="tr-TR" dirty="0" smtClean="0"/>
              <a:t>, </a:t>
            </a:r>
            <a:r>
              <a:rPr lang="tr-TR" dirty="0" err="1" smtClean="0"/>
              <a:t>register</a:t>
            </a:r>
            <a:r>
              <a:rPr lang="tr-TR" dirty="0"/>
              <a:t> </a:t>
            </a:r>
            <a:r>
              <a:rPr lang="tr-TR" dirty="0" smtClean="0"/>
              <a:t>arası veya kendi aralarında veri transferleri)</a:t>
            </a: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>
                <a:solidFill>
                  <a:srgbClr val="C00000"/>
                </a:solidFill>
              </a:rPr>
              <a:t>Program kontrol işlemleri </a:t>
            </a:r>
            <a:r>
              <a:rPr lang="tr-TR" dirty="0" smtClean="0"/>
              <a:t>(belirli şartlar oluştuğunda programı istenen koda yönlendirmek 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821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4144"/>
            <a:ext cx="10515600" cy="715530"/>
          </a:xfrm>
        </p:spPr>
        <p:txBody>
          <a:bodyPr/>
          <a:lstStyle/>
          <a:p>
            <a:r>
              <a:rPr lang="tr-TR" b="1" dirty="0" smtClean="0"/>
              <a:t>İŞLEMCİNİN TEMEL BİLEŞENLERİ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7782" y="729674"/>
            <a:ext cx="11933382" cy="5781962"/>
          </a:xfrm>
        </p:spPr>
        <p:txBody>
          <a:bodyPr>
            <a:normAutofit lnSpcReduction="1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ALU (Aritmetik ve Mantıksal İşlem Birimi):</a:t>
            </a:r>
            <a:r>
              <a:rPr lang="tr-TR" dirty="0" smtClean="0"/>
              <a:t> Toplama, çıkarma, çarpma, bölme, mantıksal ve, veya, değil,…komutları ve kaydırma komutları icra eder.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Komut Çözücü ( </a:t>
            </a:r>
            <a:r>
              <a:rPr lang="tr-TR" b="1" dirty="0" err="1" smtClean="0">
                <a:solidFill>
                  <a:srgbClr val="C00000"/>
                </a:solidFill>
              </a:rPr>
              <a:t>Instruction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  <a:r>
              <a:rPr lang="tr-TR" b="1" dirty="0" err="1" smtClean="0">
                <a:solidFill>
                  <a:srgbClr val="C00000"/>
                </a:solidFill>
              </a:rPr>
              <a:t>Decoder</a:t>
            </a:r>
            <a:r>
              <a:rPr lang="tr-TR" b="1" dirty="0" smtClean="0">
                <a:solidFill>
                  <a:srgbClr val="C00000"/>
                </a:solidFill>
              </a:rPr>
              <a:t>): </a:t>
            </a:r>
            <a:r>
              <a:rPr lang="tr-TR" dirty="0" smtClean="0"/>
              <a:t>İşlemcinin yapması gereken kodların icrası için gerekli işlemleri başlatır ve komutun çalıştırılması için gerekli işlemleri belirler.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Kaydediciler (</a:t>
            </a:r>
            <a:r>
              <a:rPr lang="tr-TR" b="1" dirty="0" err="1" smtClean="0">
                <a:solidFill>
                  <a:srgbClr val="C00000"/>
                </a:solidFill>
              </a:rPr>
              <a:t>Register</a:t>
            </a:r>
            <a:r>
              <a:rPr lang="tr-TR" b="1" dirty="0" smtClean="0">
                <a:solidFill>
                  <a:srgbClr val="C00000"/>
                </a:solidFill>
              </a:rPr>
              <a:t>): </a:t>
            </a:r>
            <a:r>
              <a:rPr lang="tr-TR" dirty="0" smtClean="0"/>
              <a:t>İşlemci içerisinde sayıları depolamak için kullanılan hafıza çeşididir. İşlemci veri uzunluğu kadar genişliğe (32,64 bit) sahiptirler. Literatürde </a:t>
            </a:r>
            <a:r>
              <a:rPr lang="tr-TR" dirty="0" err="1" smtClean="0"/>
              <a:t>text</a:t>
            </a:r>
            <a:r>
              <a:rPr lang="tr-TR" dirty="0" smtClean="0"/>
              <a:t>, EBX, EAX, BX, ES, IP gibi isimler alan kaydedici hafıza gözleri vardır.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Bayraklar (</a:t>
            </a:r>
            <a:r>
              <a:rPr lang="tr-TR" b="1" dirty="0" err="1" smtClean="0">
                <a:solidFill>
                  <a:srgbClr val="C00000"/>
                </a:solidFill>
              </a:rPr>
              <a:t>Flags</a:t>
            </a:r>
            <a:r>
              <a:rPr lang="tr-TR" b="1" dirty="0" smtClean="0">
                <a:solidFill>
                  <a:srgbClr val="C00000"/>
                </a:solidFill>
              </a:rPr>
              <a:t>): </a:t>
            </a:r>
            <a:r>
              <a:rPr lang="tr-TR" dirty="0" smtClean="0"/>
              <a:t>İşlemlerin sonucuna göre 1 ya da 0 değerlerini alan 1 bit genişliğine sahip hafıza gözleridir. Sıfır, işaret, eşlik, taşma gibi çeşitleri vardır. </a:t>
            </a:r>
            <a:r>
              <a:rPr lang="tr-TR" b="1" dirty="0" smtClean="0">
                <a:solidFill>
                  <a:srgbClr val="C00000"/>
                </a:solidFill>
              </a:rPr>
              <a:t>Örneğin</a:t>
            </a:r>
            <a:r>
              <a:rPr lang="tr-TR" dirty="0" smtClean="0"/>
              <a:t> bir çıkarma işleminde sonuç sıfır çıkarsa sıfır bayrağı 1 değerini alır.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Veri Yolları (</a:t>
            </a:r>
            <a:r>
              <a:rPr lang="tr-TR" b="1" dirty="0" err="1" smtClean="0">
                <a:solidFill>
                  <a:srgbClr val="C00000"/>
                </a:solidFill>
              </a:rPr>
              <a:t>Buses</a:t>
            </a:r>
            <a:r>
              <a:rPr lang="tr-TR" b="1" dirty="0" smtClean="0">
                <a:solidFill>
                  <a:srgbClr val="C00000"/>
                </a:solidFill>
              </a:rPr>
              <a:t>): </a:t>
            </a:r>
            <a:r>
              <a:rPr lang="tr-TR" dirty="0" smtClean="0"/>
              <a:t>İşlemcinin diğer donanım birimleri ile bağlantısını sağlayan iletken </a:t>
            </a:r>
            <a:r>
              <a:rPr lang="tr-TR" dirty="0" err="1" smtClean="0"/>
              <a:t>elektiriksel</a:t>
            </a:r>
            <a:r>
              <a:rPr lang="tr-TR" dirty="0" smtClean="0"/>
              <a:t> yollardır. Üç adet veri yolu bulunur. Bunlar; </a:t>
            </a:r>
            <a:r>
              <a:rPr lang="tr-TR" b="1" dirty="0" smtClean="0">
                <a:solidFill>
                  <a:srgbClr val="C00000"/>
                </a:solidFill>
              </a:rPr>
              <a:t>veri(data), adres(</a:t>
            </a:r>
            <a:r>
              <a:rPr lang="tr-TR" b="1" dirty="0" err="1" smtClean="0">
                <a:solidFill>
                  <a:srgbClr val="C00000"/>
                </a:solidFill>
              </a:rPr>
              <a:t>address</a:t>
            </a:r>
            <a:r>
              <a:rPr lang="tr-TR" b="1" dirty="0" smtClean="0">
                <a:solidFill>
                  <a:srgbClr val="C00000"/>
                </a:solidFill>
              </a:rPr>
              <a:t>) ve kontrol(</a:t>
            </a:r>
            <a:r>
              <a:rPr lang="tr-TR" b="1" dirty="0" err="1" smtClean="0">
                <a:solidFill>
                  <a:srgbClr val="C00000"/>
                </a:solidFill>
              </a:rPr>
              <a:t>control</a:t>
            </a:r>
            <a:r>
              <a:rPr lang="tr-TR" b="1" dirty="0" smtClean="0">
                <a:solidFill>
                  <a:srgbClr val="C00000"/>
                </a:solidFill>
              </a:rPr>
              <a:t>)</a:t>
            </a:r>
            <a:r>
              <a:rPr lang="tr-TR" dirty="0" smtClean="0"/>
              <a:t> veri yollarıdır.</a:t>
            </a:r>
          </a:p>
        </p:txBody>
      </p:sp>
    </p:spTree>
    <p:extLst>
      <p:ext uri="{BB962C8B-B14F-4D97-AF65-F5344CB8AC3E}">
        <p14:creationId xmlns:p14="http://schemas.microsoft.com/office/powerpoint/2010/main" val="392736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7" y="778656"/>
            <a:ext cx="7696198" cy="5880762"/>
          </a:xfrm>
          <a:prstGeom prst="rect">
            <a:avLst/>
          </a:prstGeom>
        </p:spPr>
      </p:pic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117764" y="72155"/>
            <a:ext cx="10515600" cy="475384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BİLGİSAYAR NASIL ÇALIŞIR?</a:t>
            </a:r>
            <a:endParaRPr lang="tr-TR" b="1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7915564" y="547539"/>
            <a:ext cx="40362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İşlemciler komutlar yürütürken öncelikle;</a:t>
            </a:r>
          </a:p>
          <a:p>
            <a:endParaRPr lang="tr-TR" dirty="0"/>
          </a:p>
          <a:p>
            <a:pPr marL="342900" indent="-342900">
              <a:buFont typeface="+mj-lt"/>
              <a:buAutoNum type="arabicPeriod"/>
            </a:pPr>
            <a:r>
              <a:rPr lang="tr-TR" dirty="0" smtClean="0"/>
              <a:t>İşletilen komut sırasını üzerinde tutan </a:t>
            </a:r>
            <a:r>
              <a:rPr lang="tr-TR" b="1" dirty="0" smtClean="0">
                <a:solidFill>
                  <a:srgbClr val="C00000"/>
                </a:solidFill>
              </a:rPr>
              <a:t>program sayacının (PC=Program Counter) </a:t>
            </a:r>
            <a:r>
              <a:rPr lang="tr-TR" dirty="0" smtClean="0"/>
              <a:t>gösterdiği adresteki komut </a:t>
            </a:r>
            <a:r>
              <a:rPr lang="tr-TR" b="1" dirty="0" smtClean="0"/>
              <a:t>RAM</a:t>
            </a:r>
            <a:r>
              <a:rPr lang="tr-TR" dirty="0" smtClean="0"/>
              <a:t> den alınır </a:t>
            </a:r>
            <a:r>
              <a:rPr lang="tr-TR" b="1" dirty="0" smtClean="0">
                <a:solidFill>
                  <a:srgbClr val="C00000"/>
                </a:solidFill>
              </a:rPr>
              <a:t>(FETCH).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/>
              <a:t>Alınan komut, komut çözücü tarafından, nasıl yürütüleceği ve ne anlama geldiği belirlenir </a:t>
            </a:r>
            <a:r>
              <a:rPr lang="tr-TR" b="1" dirty="0" smtClean="0">
                <a:solidFill>
                  <a:srgbClr val="C00000"/>
                </a:solidFill>
              </a:rPr>
              <a:t>(DECODE).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/>
              <a:t>Sonunda çözülen komut doğrultusunda </a:t>
            </a:r>
            <a:r>
              <a:rPr lang="tr-TR" b="1" dirty="0" smtClean="0"/>
              <a:t>ALU </a:t>
            </a:r>
            <a:r>
              <a:rPr lang="tr-TR" dirty="0" smtClean="0"/>
              <a:t>ya verilen direktifler yardımıyla istenen işlemler yaptırılır </a:t>
            </a:r>
            <a:r>
              <a:rPr lang="tr-TR" b="1" dirty="0" smtClean="0">
                <a:solidFill>
                  <a:srgbClr val="C00000"/>
                </a:solidFill>
              </a:rPr>
              <a:t>(EXECUTE).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/>
              <a:t>Elde edilen sonuçlar istenen hafıza gözlerine yazılır </a:t>
            </a:r>
            <a:r>
              <a:rPr lang="tr-TR" b="1" dirty="0" smtClean="0">
                <a:solidFill>
                  <a:srgbClr val="C00000"/>
                </a:solidFill>
              </a:rPr>
              <a:t>(WRİTE BACK).</a:t>
            </a:r>
          </a:p>
          <a:p>
            <a:pPr marL="342900" indent="-342900">
              <a:buFont typeface="+mj-lt"/>
              <a:buAutoNum type="arabicPeriod"/>
            </a:pPr>
            <a:endParaRPr lang="tr-TR" dirty="0"/>
          </a:p>
          <a:p>
            <a:r>
              <a:rPr lang="tr-TR" dirty="0" smtClean="0"/>
              <a:t>Bu işlemler bir sonraki komut için benzer şekilde devam ederek işletilmesi gereken komutlar bitene kadar devam eder…</a:t>
            </a:r>
          </a:p>
          <a:p>
            <a:endParaRPr lang="tr-TR" dirty="0" smtClean="0"/>
          </a:p>
          <a:p>
            <a:pPr marL="342900" indent="-34290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388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4294967295"/>
          </p:nvPr>
        </p:nvSpPr>
        <p:spPr>
          <a:xfrm>
            <a:off x="138547" y="172316"/>
            <a:ext cx="6650180" cy="6376266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YARDIMCI BELLEK= İkincil Bellek</a:t>
            </a:r>
            <a:r>
              <a:rPr lang="tr-TR" dirty="0" smtClean="0"/>
              <a:t>: Disk sürücüleri, disketler ve CD’lerden oluşur.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ANA BELLEK= RAM: </a:t>
            </a:r>
            <a:r>
              <a:rPr lang="tr-TR" dirty="0" smtClean="0"/>
              <a:t>O an çalıştırılacak programları ve verileri tutan bellek çeşididir. Yazılımlar tasarlanırken ana belleğin özellikleri dikkate alınır.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BİT: </a:t>
            </a:r>
            <a:r>
              <a:rPr lang="tr-TR" dirty="0" smtClean="0"/>
              <a:t>Temel bellek veri birimi. Bir bit sadece </a:t>
            </a:r>
            <a:r>
              <a:rPr lang="tr-TR" b="1" dirty="0" smtClean="0"/>
              <a:t>0 veya 1 </a:t>
            </a:r>
            <a:r>
              <a:rPr lang="tr-TR" dirty="0" smtClean="0"/>
              <a:t>değerini alabilir.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BAYT</a:t>
            </a:r>
            <a:r>
              <a:rPr lang="tr-TR" dirty="0" smtClean="0"/>
              <a:t>: </a:t>
            </a:r>
            <a:r>
              <a:rPr lang="tr-TR" b="1" dirty="0" smtClean="0"/>
              <a:t>8 Bitlik </a:t>
            </a:r>
            <a:r>
              <a:rPr lang="tr-TR" dirty="0" smtClean="0"/>
              <a:t>bir birimdir.</a:t>
            </a:r>
          </a:p>
          <a:p>
            <a:r>
              <a:rPr lang="tr-TR" dirty="0" smtClean="0"/>
              <a:t>Yardımcı bellek ve ana belleğin kapasitesi bayt cincinden ölçülmektedir: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b="1" dirty="0" smtClean="0"/>
              <a:t>1 KB  = 1024 Bayt</a:t>
            </a:r>
          </a:p>
          <a:p>
            <a:r>
              <a:rPr lang="tr-TR" b="1" dirty="0" smtClean="0"/>
              <a:t>1 MB = 1024 KB</a:t>
            </a:r>
          </a:p>
          <a:p>
            <a:r>
              <a:rPr lang="tr-TR" b="1" dirty="0" smtClean="0"/>
              <a:t>1 GB  = 1024 MB</a:t>
            </a:r>
          </a:p>
          <a:p>
            <a:r>
              <a:rPr lang="tr-TR" b="1" dirty="0" smtClean="0"/>
              <a:t>Bit &lt; Bayt &lt;  KB &lt; MB &lt; GB…</a:t>
            </a:r>
          </a:p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365" y="172316"/>
            <a:ext cx="5495636" cy="268856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27" y="2860885"/>
            <a:ext cx="5283200" cy="104860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727" y="3958260"/>
            <a:ext cx="5403273" cy="159119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728" y="5598226"/>
            <a:ext cx="5403272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7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4294967295"/>
          </p:nvPr>
        </p:nvSpPr>
        <p:spPr>
          <a:xfrm>
            <a:off x="0" y="1145308"/>
            <a:ext cx="12192000" cy="4904509"/>
          </a:xfrm>
        </p:spPr>
        <p:txBody>
          <a:bodyPr/>
          <a:lstStyle/>
          <a:p>
            <a:r>
              <a:rPr lang="tr-TR" dirty="0" smtClean="0"/>
              <a:t>Ana bellek, her biri 1 bayt veri tutabilen sıralı </a:t>
            </a:r>
            <a:r>
              <a:rPr lang="tr-TR" b="1" dirty="0" smtClean="0">
                <a:solidFill>
                  <a:srgbClr val="C00000"/>
                </a:solidFill>
              </a:rPr>
              <a:t>adresleri</a:t>
            </a:r>
            <a:r>
              <a:rPr lang="tr-TR" dirty="0" smtClean="0"/>
              <a:t> bulunan alanlardan oluşmuştur.</a:t>
            </a:r>
          </a:p>
          <a:p>
            <a:r>
              <a:rPr lang="tr-TR" dirty="0" smtClean="0"/>
              <a:t>Bilgisayar herhangi bir veriye o verinin adresini kullanarak ulaşır.</a:t>
            </a:r>
          </a:p>
          <a:p>
            <a:r>
              <a:rPr lang="tr-TR" b="1" dirty="0" smtClean="0"/>
              <a:t>Eğer bir veri 1 bayttan daha fazla yer kaplıyorsa, ardışık adreslerde saklanır.</a:t>
            </a:r>
          </a:p>
          <a:p>
            <a:r>
              <a:rPr lang="tr-TR" dirty="0" smtClean="0"/>
              <a:t>Bu şekilde değişik veri setleri </a:t>
            </a:r>
            <a:r>
              <a:rPr lang="tr-TR" b="1" dirty="0" smtClean="0"/>
              <a:t>(karakterler, numaralar, vb.) </a:t>
            </a:r>
            <a:r>
              <a:rPr lang="tr-TR" dirty="0" smtClean="0"/>
              <a:t>birden fazla bayt alanında saklanabilir.</a:t>
            </a:r>
          </a:p>
          <a:p>
            <a:r>
              <a:rPr lang="tr-TR" dirty="0" smtClean="0"/>
              <a:t>Ana bellek bu şekilde yazılımın özelliklerine bağlı olarak değişken bir biçimde kullanılabilir.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320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1268</Words>
  <Application>Microsoft Office PowerPoint</Application>
  <PresentationFormat>Geniş ekran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Teması</vt:lpstr>
      <vt:lpstr>YMH111  ALGORiTMA ve PROGRAMLAMA </vt:lpstr>
      <vt:lpstr>TEMEL BİLGİLER</vt:lpstr>
      <vt:lpstr>1. DONANIM ve BELLEK</vt:lpstr>
      <vt:lpstr>EK: Hexadecimal Sistem</vt:lpstr>
      <vt:lpstr>1. DONANIM ve BELLEK</vt:lpstr>
      <vt:lpstr>İŞLEMCİNİN TEMEL BİLEŞENLERİ</vt:lpstr>
      <vt:lpstr>BİLGİSAYAR NASIL ÇALIŞIR?</vt:lpstr>
      <vt:lpstr>PowerPoint Sunusu</vt:lpstr>
      <vt:lpstr>PowerPoint Sunusu</vt:lpstr>
      <vt:lpstr>PowerPoint Sunusu</vt:lpstr>
      <vt:lpstr>2. YAZILIM</vt:lpstr>
      <vt:lpstr>PROGRAM?</vt:lpstr>
      <vt:lpstr>PROGRAMLAMA DİLLERİNİN SINIFLANDIRILMASI</vt:lpstr>
      <vt:lpstr>SORULAR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YMH111  ALGORiTMA ve PROGRAMLAMA DERSİ  YAZILIM MÜHENDİSLİĞİ</dc:title>
  <dc:creator>Alev Kaya</dc:creator>
  <cp:lastModifiedBy>Alev Kaya</cp:lastModifiedBy>
  <cp:revision>40</cp:revision>
  <dcterms:created xsi:type="dcterms:W3CDTF">2021-10-03T13:29:20Z</dcterms:created>
  <dcterms:modified xsi:type="dcterms:W3CDTF">2021-10-17T21:09:10Z</dcterms:modified>
</cp:coreProperties>
</file>